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media/image75.jpg" ContentType="image/jpg"/>
  <Override PartName="/ppt/media/image76.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2" r:id="rId1"/>
  </p:sldMasterIdLst>
  <p:notesMasterIdLst>
    <p:notesMasterId r:id="rId192"/>
  </p:notesMasterIdLst>
  <p:handoutMasterIdLst>
    <p:handoutMasterId r:id="rId193"/>
  </p:handoutMasterIdLst>
  <p:sldIdLst>
    <p:sldId id="735" r:id="rId2"/>
    <p:sldId id="660" r:id="rId3"/>
    <p:sldId id="384" r:id="rId4"/>
    <p:sldId id="562" r:id="rId5"/>
    <p:sldId id="563" r:id="rId6"/>
    <p:sldId id="385" r:id="rId7"/>
    <p:sldId id="564" r:id="rId8"/>
    <p:sldId id="386" r:id="rId9"/>
    <p:sldId id="390" r:id="rId10"/>
    <p:sldId id="387" r:id="rId11"/>
    <p:sldId id="388" r:id="rId12"/>
    <p:sldId id="389" r:id="rId13"/>
    <p:sldId id="391" r:id="rId14"/>
    <p:sldId id="392" r:id="rId15"/>
    <p:sldId id="393" r:id="rId16"/>
    <p:sldId id="395" r:id="rId17"/>
    <p:sldId id="396" r:id="rId18"/>
    <p:sldId id="566" r:id="rId19"/>
    <p:sldId id="480" r:id="rId20"/>
    <p:sldId id="268" r:id="rId21"/>
    <p:sldId id="269" r:id="rId22"/>
    <p:sldId id="270" r:id="rId23"/>
    <p:sldId id="271" r:id="rId24"/>
    <p:sldId id="272" r:id="rId25"/>
    <p:sldId id="567" r:id="rId26"/>
    <p:sldId id="397" r:id="rId27"/>
    <p:sldId id="398" r:id="rId28"/>
    <p:sldId id="399" r:id="rId29"/>
    <p:sldId id="400" r:id="rId30"/>
    <p:sldId id="401" r:id="rId31"/>
    <p:sldId id="402" r:id="rId32"/>
    <p:sldId id="403" r:id="rId33"/>
    <p:sldId id="421" r:id="rId34"/>
    <p:sldId id="569" r:id="rId35"/>
    <p:sldId id="422" r:id="rId36"/>
    <p:sldId id="568" r:id="rId37"/>
    <p:sldId id="452" r:id="rId38"/>
    <p:sldId id="546" r:id="rId39"/>
    <p:sldId id="547" r:id="rId40"/>
    <p:sldId id="544" r:id="rId41"/>
    <p:sldId id="552" r:id="rId42"/>
    <p:sldId id="545" r:id="rId43"/>
    <p:sldId id="553" r:id="rId44"/>
    <p:sldId id="426" r:id="rId45"/>
    <p:sldId id="548" r:id="rId46"/>
    <p:sldId id="429" r:id="rId47"/>
    <p:sldId id="550" r:id="rId48"/>
    <p:sldId id="549" r:id="rId49"/>
    <p:sldId id="551" r:id="rId50"/>
    <p:sldId id="554" r:id="rId51"/>
    <p:sldId id="432" r:id="rId52"/>
    <p:sldId id="513" r:id="rId53"/>
    <p:sldId id="555" r:id="rId54"/>
    <p:sldId id="558" r:id="rId55"/>
    <p:sldId id="561" r:id="rId56"/>
    <p:sldId id="557" r:id="rId57"/>
    <p:sldId id="404" r:id="rId58"/>
    <p:sldId id="559" r:id="rId59"/>
    <p:sldId id="405" r:id="rId60"/>
    <p:sldId id="406" r:id="rId61"/>
    <p:sldId id="407" r:id="rId62"/>
    <p:sldId id="490" r:id="rId63"/>
    <p:sldId id="560" r:id="rId64"/>
    <p:sldId id="408" r:id="rId65"/>
    <p:sldId id="410" r:id="rId66"/>
    <p:sldId id="437" r:id="rId67"/>
    <p:sldId id="556" r:id="rId68"/>
    <p:sldId id="451" r:id="rId69"/>
    <p:sldId id="436" r:id="rId70"/>
    <p:sldId id="411" r:id="rId71"/>
    <p:sldId id="409" r:id="rId72"/>
    <p:sldId id="414" r:id="rId73"/>
    <p:sldId id="415" r:id="rId74"/>
    <p:sldId id="416" r:id="rId75"/>
    <p:sldId id="420" r:id="rId76"/>
    <p:sldId id="419" r:id="rId77"/>
    <p:sldId id="438" r:id="rId78"/>
    <p:sldId id="444" r:id="rId79"/>
    <p:sldId id="445" r:id="rId80"/>
    <p:sldId id="571" r:id="rId81"/>
    <p:sldId id="477" r:id="rId82"/>
    <p:sldId id="570" r:id="rId83"/>
    <p:sldId id="572" r:id="rId84"/>
    <p:sldId id="573" r:id="rId85"/>
    <p:sldId id="574" r:id="rId86"/>
    <p:sldId id="575" r:id="rId87"/>
    <p:sldId id="576" r:id="rId88"/>
    <p:sldId id="577" r:id="rId89"/>
    <p:sldId id="578" r:id="rId90"/>
    <p:sldId id="579" r:id="rId91"/>
    <p:sldId id="580" r:id="rId92"/>
    <p:sldId id="581" r:id="rId93"/>
    <p:sldId id="582" r:id="rId94"/>
    <p:sldId id="583" r:id="rId95"/>
    <p:sldId id="584" r:id="rId96"/>
    <p:sldId id="662" r:id="rId97"/>
    <p:sldId id="663" r:id="rId98"/>
    <p:sldId id="664" r:id="rId99"/>
    <p:sldId id="665" r:id="rId100"/>
    <p:sldId id="666" r:id="rId101"/>
    <p:sldId id="667" r:id="rId102"/>
    <p:sldId id="668" r:id="rId103"/>
    <p:sldId id="669" r:id="rId104"/>
    <p:sldId id="670" r:id="rId105"/>
    <p:sldId id="671" r:id="rId106"/>
    <p:sldId id="672" r:id="rId107"/>
    <p:sldId id="673" r:id="rId108"/>
    <p:sldId id="674" r:id="rId109"/>
    <p:sldId id="675" r:id="rId110"/>
    <p:sldId id="676" r:id="rId111"/>
    <p:sldId id="677" r:id="rId112"/>
    <p:sldId id="678" r:id="rId113"/>
    <p:sldId id="679" r:id="rId114"/>
    <p:sldId id="680" r:id="rId115"/>
    <p:sldId id="681" r:id="rId116"/>
    <p:sldId id="682" r:id="rId117"/>
    <p:sldId id="683" r:id="rId118"/>
    <p:sldId id="684" r:id="rId119"/>
    <p:sldId id="685" r:id="rId120"/>
    <p:sldId id="686" r:id="rId121"/>
    <p:sldId id="687" r:id="rId122"/>
    <p:sldId id="688" r:id="rId123"/>
    <p:sldId id="689" r:id="rId124"/>
    <p:sldId id="690" r:id="rId125"/>
    <p:sldId id="691" r:id="rId126"/>
    <p:sldId id="692" r:id="rId127"/>
    <p:sldId id="693" r:id="rId128"/>
    <p:sldId id="694" r:id="rId129"/>
    <p:sldId id="695" r:id="rId130"/>
    <p:sldId id="696" r:id="rId131"/>
    <p:sldId id="697" r:id="rId132"/>
    <p:sldId id="698" r:id="rId133"/>
    <p:sldId id="699" r:id="rId134"/>
    <p:sldId id="700" r:id="rId135"/>
    <p:sldId id="701" r:id="rId136"/>
    <p:sldId id="702" r:id="rId137"/>
    <p:sldId id="703" r:id="rId138"/>
    <p:sldId id="704" r:id="rId139"/>
    <p:sldId id="705" r:id="rId140"/>
    <p:sldId id="706" r:id="rId141"/>
    <p:sldId id="707" r:id="rId142"/>
    <p:sldId id="708" r:id="rId143"/>
    <p:sldId id="709" r:id="rId144"/>
    <p:sldId id="710" r:id="rId145"/>
    <p:sldId id="711" r:id="rId146"/>
    <p:sldId id="712" r:id="rId147"/>
    <p:sldId id="713" r:id="rId148"/>
    <p:sldId id="714" r:id="rId149"/>
    <p:sldId id="715" r:id="rId150"/>
    <p:sldId id="716" r:id="rId151"/>
    <p:sldId id="717" r:id="rId152"/>
    <p:sldId id="718" r:id="rId153"/>
    <p:sldId id="719" r:id="rId154"/>
    <p:sldId id="720" r:id="rId155"/>
    <p:sldId id="721" r:id="rId156"/>
    <p:sldId id="722" r:id="rId157"/>
    <p:sldId id="723" r:id="rId158"/>
    <p:sldId id="724" r:id="rId159"/>
    <p:sldId id="725" r:id="rId160"/>
    <p:sldId id="726" r:id="rId161"/>
    <p:sldId id="727" r:id="rId162"/>
    <p:sldId id="728" r:id="rId163"/>
    <p:sldId id="729" r:id="rId164"/>
    <p:sldId id="730" r:id="rId165"/>
    <p:sldId id="731" r:id="rId166"/>
    <p:sldId id="732" r:id="rId167"/>
    <p:sldId id="733" r:id="rId168"/>
    <p:sldId id="734" r:id="rId169"/>
    <p:sldId id="737" r:id="rId170"/>
    <p:sldId id="738" r:id="rId171"/>
    <p:sldId id="739" r:id="rId172"/>
    <p:sldId id="740" r:id="rId173"/>
    <p:sldId id="741" r:id="rId174"/>
    <p:sldId id="742" r:id="rId175"/>
    <p:sldId id="743" r:id="rId176"/>
    <p:sldId id="744" r:id="rId177"/>
    <p:sldId id="745" r:id="rId178"/>
    <p:sldId id="746" r:id="rId179"/>
    <p:sldId id="747" r:id="rId180"/>
    <p:sldId id="748" r:id="rId181"/>
    <p:sldId id="749" r:id="rId182"/>
    <p:sldId id="750" r:id="rId183"/>
    <p:sldId id="751" r:id="rId184"/>
    <p:sldId id="752" r:id="rId185"/>
    <p:sldId id="753" r:id="rId186"/>
    <p:sldId id="754" r:id="rId187"/>
    <p:sldId id="755" r:id="rId188"/>
    <p:sldId id="756" r:id="rId189"/>
    <p:sldId id="757" r:id="rId190"/>
    <p:sldId id="758" r:id="rId191"/>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66FF"/>
    <a:srgbClr val="0200FF"/>
    <a:srgbClr val="3365FF"/>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6918" autoAdjust="0"/>
  </p:normalViewPr>
  <p:slideViewPr>
    <p:cSldViewPr>
      <p:cViewPr varScale="1">
        <p:scale>
          <a:sx n="78" d="100"/>
          <a:sy n="78" d="100"/>
        </p:scale>
        <p:origin x="450" y="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24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handoutMaster" Target="handoutMasters/handout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viewProps" Target="view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4"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a:t>
            </a:fld>
            <a:endParaRPr lang="en-US"/>
          </a:p>
        </p:txBody>
      </p:sp>
    </p:spTree>
    <p:extLst>
      <p:ext uri="{BB962C8B-B14F-4D97-AF65-F5344CB8AC3E}">
        <p14:creationId xmlns:p14="http://schemas.microsoft.com/office/powerpoint/2010/main" val="1868038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D9AFCB3B-53DC-434F-8410-85C8C670BE4D}" type="slidenum">
              <a:rPr kumimoji="0" lang="en-US" altLang="en-US">
                <a:latin typeface="Times New Roman" pitchFamily="18" charset="0"/>
              </a:rPr>
              <a:pPr/>
              <a:t>152</a:t>
            </a:fld>
            <a:endParaRPr kumimoji="0" lang="en-US" altLang="en-US">
              <a:latin typeface="Times New Roman" pitchFamily="18"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28567F36-A250-461A-A9A3-A5A48C2322A0}" type="slidenum">
              <a:rPr kumimoji="0" lang="en-US" altLang="en-US">
                <a:latin typeface="Times New Roman" pitchFamily="18" charset="0"/>
              </a:rPr>
              <a:pPr/>
              <a:t>153</a:t>
            </a:fld>
            <a:endParaRPr kumimoji="0" lang="en-US" altLang="en-US">
              <a:latin typeface="Times New Roman" pitchFamily="18"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89D17D30-322F-4643-93F5-AF1C3645E601}" type="slidenum">
              <a:rPr kumimoji="0" lang="en-US" altLang="en-US">
                <a:latin typeface="Times New Roman" pitchFamily="18" charset="0"/>
              </a:rPr>
              <a:pPr/>
              <a:t>154</a:t>
            </a:fld>
            <a:endParaRPr kumimoji="0" lang="en-US" altLang="en-US">
              <a:latin typeface="Times New Roman" pitchFamily="18"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86446204-DBCE-448A-A457-ECEE999A706D}" type="slidenum">
              <a:rPr kumimoji="0" lang="en-US" altLang="en-US">
                <a:latin typeface="Times New Roman" pitchFamily="18" charset="0"/>
              </a:rPr>
              <a:pPr/>
              <a:t>155</a:t>
            </a:fld>
            <a:endParaRPr kumimoji="0" lang="en-US" altLang="en-US">
              <a:latin typeface="Times New Roman" pitchFamily="18"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54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05B2EDED-B48D-4EEC-9446-3A4AEFE96B77}" type="slidenum">
              <a:rPr kumimoji="0" lang="en-US" altLang="en-US">
                <a:latin typeface="Times New Roman" pitchFamily="18" charset="0"/>
              </a:rPr>
              <a:pPr/>
              <a:t>156</a:t>
            </a:fld>
            <a:endParaRPr kumimoji="0" lang="en-US" altLang="en-US">
              <a:latin typeface="Times New Roman" pitchFamily="18"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75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59384051-ADAC-45CF-B0A0-0815D7B6A606}" type="slidenum">
              <a:rPr kumimoji="0" lang="en-US" altLang="en-US">
                <a:latin typeface="Times New Roman" pitchFamily="18" charset="0"/>
              </a:rPr>
              <a:pPr/>
              <a:t>157</a:t>
            </a:fld>
            <a:endParaRPr kumimoji="0" lang="en-US" altLang="en-US">
              <a:latin typeface="Times New Roman" pitchFamily="18"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95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FFA8CB17-5F22-4487-BB54-DA5CAC75334A}" type="slidenum">
              <a:rPr kumimoji="0" lang="en-US" altLang="en-US">
                <a:latin typeface="Times New Roman" pitchFamily="18" charset="0"/>
              </a:rPr>
              <a:pPr/>
              <a:t>158</a:t>
            </a:fld>
            <a:endParaRPr kumimoji="0" lang="en-US" altLang="en-US">
              <a:latin typeface="Times New Roman" pitchFamily="18"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11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1911B68C-B2F9-4559-ADBF-B8AAE7700409}" type="slidenum">
              <a:rPr kumimoji="0" lang="en-US" altLang="en-US">
                <a:latin typeface="Times New Roman" pitchFamily="18" charset="0"/>
              </a:rPr>
              <a:pPr/>
              <a:t>159</a:t>
            </a:fld>
            <a:endParaRPr kumimoji="0" lang="en-US" altLang="en-US">
              <a:latin typeface="Times New Roman" pitchFamily="18"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5F43865D-B6C1-4E27-99B0-3A4C31221083}" type="slidenum">
              <a:rPr kumimoji="0" lang="en-US" altLang="en-US">
                <a:latin typeface="Times New Roman" pitchFamily="18" charset="0"/>
              </a:rPr>
              <a:pPr/>
              <a:t>160</a:t>
            </a:fld>
            <a:endParaRPr kumimoji="0" lang="en-US" altLang="en-US">
              <a:latin typeface="Times New Roman" pitchFamily="18"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15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990B7336-8EDD-415A-85DC-B65B819651A8}" type="slidenum">
              <a:rPr kumimoji="0" lang="en-US" altLang="en-US">
                <a:latin typeface="Times New Roman" pitchFamily="18" charset="0"/>
              </a:rPr>
              <a:pPr/>
              <a:t>161</a:t>
            </a:fld>
            <a:endParaRPr kumimoji="0" lang="en-US" altLang="en-US">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C4041D2F-A113-48D0-9F3C-68F64091CE6F}" type="slidenum">
              <a:rPr kumimoji="0" lang="en-US" altLang="en-US">
                <a:latin typeface="Times New Roman" pitchFamily="18" charset="0"/>
              </a:rPr>
              <a:pPr/>
              <a:t>162</a:t>
            </a:fld>
            <a:endParaRPr kumimoji="0" lang="en-US" altLang="en-US">
              <a:latin typeface="Times New Roman" pitchFamily="18"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198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330C4917-479D-466F-858B-F00AE524B61D}" type="slidenum">
              <a:rPr kumimoji="0" lang="en-US" altLang="en-US">
                <a:latin typeface="Times New Roman" pitchFamily="18" charset="0"/>
              </a:rPr>
              <a:pPr/>
              <a:t>163</a:t>
            </a:fld>
            <a:endParaRPr kumimoji="0" lang="en-US" altLang="en-US">
              <a:latin typeface="Times New Roman" pitchFamily="18"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218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1FA9C132-1F7C-4F3A-A0F8-7AE79682C31E}" type="slidenum">
              <a:rPr kumimoji="0" lang="en-US" altLang="en-US">
                <a:latin typeface="Times New Roman" pitchFamily="18" charset="0"/>
              </a:rPr>
              <a:pPr/>
              <a:t>164</a:t>
            </a:fld>
            <a:endParaRPr kumimoji="0" lang="en-US" altLang="en-US">
              <a:latin typeface="Times New Roman" pitchFamily="18"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239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B57C390E-D2A9-4399-AABF-C1BEEC038AEA}" type="slidenum">
              <a:rPr kumimoji="0" lang="en-US" altLang="en-US">
                <a:latin typeface="Times New Roman" pitchFamily="18" charset="0"/>
              </a:rPr>
              <a:pPr/>
              <a:t>165</a:t>
            </a:fld>
            <a:endParaRPr kumimoji="0" lang="en-US" altLang="en-US">
              <a:latin typeface="Times New Roman" pitchFamily="18"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B9747F36-3121-497B-BE95-885600A43E09}" type="slidenum">
              <a:rPr kumimoji="0" lang="en-US" altLang="en-US">
                <a:latin typeface="Times New Roman" pitchFamily="18" charset="0"/>
              </a:rPr>
              <a:pPr/>
              <a:t>166</a:t>
            </a:fld>
            <a:endParaRPr kumimoji="0" lang="en-US" altLang="en-US">
              <a:latin typeface="Times New Roman" pitchFamily="18"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280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CB5F633F-9B77-4E42-9FF1-EF0DC918E857}" type="slidenum">
              <a:rPr kumimoji="0" lang="en-US" altLang="en-US">
                <a:latin typeface="Times New Roman" pitchFamily="18" charset="0"/>
              </a:rPr>
              <a:pPr/>
              <a:t>167</a:t>
            </a:fld>
            <a:endParaRPr kumimoji="0" lang="en-US" altLang="en-US">
              <a:latin typeface="Times New Roman" pitchFamily="18"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30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3BDAF031-9EFC-41E3-91CC-2ADF1DCA0F53}" type="slidenum">
              <a:rPr kumimoji="0" lang="en-US" altLang="en-US">
                <a:latin typeface="Times New Roman" pitchFamily="18" charset="0"/>
              </a:rPr>
              <a:pPr/>
              <a:t>168</a:t>
            </a:fld>
            <a:endParaRPr kumimoji="0" lang="en-US" altLang="en-US">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580345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97129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61A37D4-2F67-9A41-B61D-68722A521FD4}"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551B35A-A25C-A94E-9FD5-654338FF184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CDB1FB-B553-8842-96AB-B949BC658A96}"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a:t>
            </a:fld>
            <a:endParaRPr lang="en-US"/>
          </a:p>
        </p:txBody>
      </p:sp>
    </p:spTree>
    <p:extLst>
      <p:ext uri="{BB962C8B-B14F-4D97-AF65-F5344CB8AC3E}">
        <p14:creationId xmlns:p14="http://schemas.microsoft.com/office/powerpoint/2010/main" val="2757640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B2B866-E83E-5A43-8CC5-7901D97D29F5}"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8F4263-5B2E-CA40-9150-52BFC1C4104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ABB749-D528-AD4D-9574-3C4930FCBF69}"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385F8AA-3268-C048-AE98-290B11BD1BCF}"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DA7D60-81B6-1445-80B8-DE5A6AFB51D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4F729A-4249-1742-AADD-33BB3B70F77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5955" name="Rectangle 2"/>
          <p:cNvSpPr>
            <a:spLocks noGrp="1" noRot="1" noChangeAspect="1" noChangeArrowheads="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92347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dirty="0">
                <a:latin typeface="Arial" charset="0"/>
                <a:ea typeface="ＭＳ Ｐゴシック" charset="0"/>
                <a:cs typeface="ＭＳ Ｐゴシック" charset="0"/>
              </a:rPr>
              <a:t>Language models, like all NLP tools, need to be evaluated. Here we introduce the standard evaluation tools for </a:t>
            </a:r>
            <a:r>
              <a:rPr lang="en-US" dirty="0" err="1">
                <a:latin typeface="Arial" charset="0"/>
                <a:ea typeface="ＭＳ Ｐゴシック" charset="0"/>
                <a:cs typeface="ＭＳ Ｐゴシック" charset="0"/>
              </a:rPr>
              <a:t>ngram</a:t>
            </a:r>
            <a:r>
              <a:rPr lang="en-US" dirty="0">
                <a:latin typeface="Arial" charset="0"/>
                <a:ea typeface="ＭＳ Ｐゴシック" charset="0"/>
                <a:cs typeface="ＭＳ Ｐゴシック" charset="0"/>
              </a:rPr>
              <a:t> language models as well as large language models: training sets, test sets, and the perplexity metric.</a:t>
            </a:r>
          </a:p>
        </p:txBody>
      </p:sp>
    </p:spTree>
    <p:extLst>
      <p:ext uri="{BB962C8B-B14F-4D97-AF65-F5344CB8AC3E}">
        <p14:creationId xmlns:p14="http://schemas.microsoft.com/office/powerpoint/2010/main" val="577166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pPr/>
              <a:t>38</a:t>
            </a:fld>
            <a:endParaRPr lang="en-US"/>
          </a:p>
        </p:txBody>
      </p:sp>
      <p:sp>
        <p:nvSpPr>
          <p:cNvPr id="134147" name="Rectangle 2"/>
          <p:cNvSpPr>
            <a:spLocks noGrp="1" noRot="1" noChangeAspect="1" noChangeArrowheads="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The best way to evaluate any NLP component like an N-gram language model is called extrinsic or in-vivo evaluation, meaning a live or real application.  If we have two models, A, and B, that we want to evaluate, we put each in a real task that we care about, run the task, get a score for each of the two language models, such as the number of words translated or transcribed correctly, and then we just compare the scores or accuracies.</a:t>
            </a:r>
          </a:p>
        </p:txBody>
      </p:sp>
    </p:spTree>
    <p:extLst>
      <p:ext uri="{BB962C8B-B14F-4D97-AF65-F5344CB8AC3E}">
        <p14:creationId xmlns:p14="http://schemas.microsoft.com/office/powerpoint/2010/main" val="2892634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pPr/>
              <a:t>39</a:t>
            </a:fld>
            <a:endParaRPr lang="en-US"/>
          </a:p>
        </p:txBody>
      </p:sp>
      <p:sp>
        <p:nvSpPr>
          <p:cNvPr id="136195" name="Rectangle 2"/>
          <p:cNvSpPr>
            <a:spLocks noGrp="1" noRot="1" noChangeAspect="1" noChangeArrowheads="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Extrinsic evaluation isn't always possible. It's often time-consuming and expensive to run real tasks, involving human scoring, but that's a problem because we often want to evaluate thousands of versions of our systems. Also, we might want to see how well our n-gram language model works more generally, and not just in a particular application.</a:t>
            </a:r>
            <a:br>
              <a:rPr lang="en-US" dirty="0"/>
            </a:br>
            <a:br>
              <a:rPr lang="en-US" dirty="0"/>
            </a:br>
            <a:r>
              <a:rPr lang="en-US" dirty="0"/>
              <a:t>For this reason, we often use an intrinsic, or in-vitro evaluation metric called perplexity.  We call it intrinsic or in-vitro because it's not embedded in a real application in the world, so it's sort of a test-tube evaluation.  Perplexity directly measuring language model performance at predicting words. This may not always correspond with real application performance, but it gives us a single general metric.  We use perplexity for simple n-gram language models but also for the most advanced neural Large Language Models.</a:t>
            </a:r>
          </a:p>
        </p:txBody>
      </p:sp>
    </p:spTree>
    <p:extLst>
      <p:ext uri="{BB962C8B-B14F-4D97-AF65-F5344CB8AC3E}">
        <p14:creationId xmlns:p14="http://schemas.microsoft.com/office/powerpoint/2010/main" val="2412707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40</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To evaluate, we'll need some data.  We always train the parameters of our model, like the n-gram counts, on a training set.  And we test the model's performance on data we haven't seen.  A test set is an unseen dataset that is different from our training set, no part of it should have been used in training.  The intuition is that we care about generalization of our model. A machine learning model that perfectly captured the training data, but doesn't generalize well to unseen data, wouldn't be much use!  And then we'll need an evaluation metric, like perplexity, that tells us how well our model does on the test set.</a:t>
            </a:r>
          </a:p>
          <a:p>
            <a:pPr eaLnBrk="1" hangingPunct="1"/>
            <a:endParaRPr lang="en-US" dirty="0"/>
          </a:p>
        </p:txBody>
      </p:sp>
    </p:spTree>
    <p:extLst>
      <p:ext uri="{BB962C8B-B14F-4D97-AF65-F5344CB8AC3E}">
        <p14:creationId xmlns:p14="http://schemas.microsoft.com/office/powerpoint/2010/main" val="2430361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create a training set? Sometimes we're building an LM for a specific task, like legal language or medical language, and then the test set should reflect the task that we care about.  Other times, we're building a general-purpose language model, and then we'll want to make sure we get balanced data from lots of different genres and authors. And of course lots of data from many different languages, if we're building a multilingual LM.</a:t>
            </a:r>
          </a:p>
        </p:txBody>
      </p:sp>
      <p:sp>
        <p:nvSpPr>
          <p:cNvPr id="4" name="Slide Number Placeholder 3"/>
          <p:cNvSpPr>
            <a:spLocks noGrp="1"/>
          </p:cNvSpPr>
          <p:nvPr>
            <p:ph type="sldNum" sz="quarter" idx="5"/>
          </p:nvPr>
        </p:nvSpPr>
        <p:spPr/>
        <p:txBody>
          <a:bodyPr/>
          <a:lstStyle/>
          <a:p>
            <a:fld id="{3EB9031F-EB71-7642-8F3C-6FDC1408CB92}" type="slidenum">
              <a:rPr lang="en-US" smtClean="0"/>
              <a:pPr/>
              <a:t>41</a:t>
            </a:fld>
            <a:endParaRPr lang="en-US"/>
          </a:p>
        </p:txBody>
      </p:sp>
    </p:spTree>
    <p:extLst>
      <p:ext uri="{BB962C8B-B14F-4D97-AF65-F5344CB8AC3E}">
        <p14:creationId xmlns:p14="http://schemas.microsoft.com/office/powerpoint/2010/main" val="3288715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test set and the training set must be non-overlapping.  If we have a test sentence in the training set, the n-gram (or any other language model) will learn which words follow which words in that sentence, and then when we see it in the test set, we will assign it a very </a:t>
            </a:r>
            <a:r>
              <a:rPr lang="en-US" dirty="0" err="1"/>
              <a:t>probabilkity</a:t>
            </a:r>
            <a:r>
              <a:rPr lang="en-US" dirty="0"/>
              <a:t>, and that will falsely make the language model seem more accurate than it is. Training on the test set is always a bad idea.  It seems obvious, but it requires a lot of dataset care to keep this from happening, since often we get duplicate documents in our dataset, and one might find its way into the training set, and one into the test set.</a:t>
            </a:r>
          </a:p>
        </p:txBody>
      </p:sp>
      <p:sp>
        <p:nvSpPr>
          <p:cNvPr id="4" name="Slide Number Placeholder 3"/>
          <p:cNvSpPr>
            <a:spLocks noGrp="1"/>
          </p:cNvSpPr>
          <p:nvPr>
            <p:ph type="sldNum" sz="quarter" idx="5"/>
          </p:nvPr>
        </p:nvSpPr>
        <p:spPr/>
        <p:txBody>
          <a:bodyPr/>
          <a:lstStyle/>
          <a:p>
            <a:fld id="{3EB9031F-EB71-7642-8F3C-6FDC1408CB92}" type="slidenum">
              <a:rPr lang="en-US" smtClean="0"/>
              <a:pPr/>
              <a:t>42</a:t>
            </a:fld>
            <a:endParaRPr lang="en-US"/>
          </a:p>
        </p:txBody>
      </p:sp>
    </p:spTree>
    <p:extLst>
      <p:ext uri="{BB962C8B-B14F-4D97-AF65-F5344CB8AC3E}">
        <p14:creationId xmlns:p14="http://schemas.microsoft.com/office/powerpoint/2010/main" val="1490189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a test set isn't enough.  If we keep adjusting our LM, re-testing it on the same test set, we will implicitly be tuning it to the test set, improving it in ways that are fit too exactly to that particularly test set.  So we try to reserve the test set to just run once or twice.  Thus we'll need an intermediate test set to use while we are developing.  That test set is hence called the  development </a:t>
            </a:r>
            <a:r>
              <a:rPr lang="en-US" dirty="0" err="1"/>
              <a:t>testset</a:t>
            </a:r>
            <a:r>
              <a:rPr lang="en-US" dirty="0"/>
              <a:t> or </a:t>
            </a:r>
            <a:r>
              <a:rPr lang="en-US" dirty="0" err="1"/>
              <a:t>devset</a:t>
            </a:r>
            <a:r>
              <a:rPr lang="en-US" dirty="0"/>
              <a:t>.</a:t>
            </a:r>
          </a:p>
        </p:txBody>
      </p:sp>
      <p:sp>
        <p:nvSpPr>
          <p:cNvPr id="4" name="Slide Number Placeholder 3"/>
          <p:cNvSpPr>
            <a:spLocks noGrp="1"/>
          </p:cNvSpPr>
          <p:nvPr>
            <p:ph type="sldNum" sz="quarter" idx="5"/>
          </p:nvPr>
        </p:nvSpPr>
        <p:spPr/>
        <p:txBody>
          <a:bodyPr/>
          <a:lstStyle/>
          <a:p>
            <a:fld id="{3EB9031F-EB71-7642-8F3C-6FDC1408CB92}" type="slidenum">
              <a:rPr lang="en-US" smtClean="0"/>
              <a:pPr/>
              <a:t>43</a:t>
            </a:fld>
            <a:endParaRPr lang="en-US"/>
          </a:p>
        </p:txBody>
      </p:sp>
    </p:spTree>
    <p:extLst>
      <p:ext uri="{BB962C8B-B14F-4D97-AF65-F5344CB8AC3E}">
        <p14:creationId xmlns:p14="http://schemas.microsoft.com/office/powerpoint/2010/main" val="21663314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44</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dirty="0"/>
              <a:t>Let's now turn to the perplexity metric.  The intuition of perplexity is that a good language model should prefer </a:t>
            </a:r>
            <a:r>
              <a:rPr lang="en-US" dirty="0" err="1"/>
              <a:t>reall</a:t>
            </a:r>
            <a:r>
              <a:rPr lang="en-US" dirty="0"/>
              <a:t>, or frequently observed sentences, and assign lower probably to rarely observed sentences, or just random sequences of words that we might call "word salad".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45</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dirty="0"/>
              <a:t>We can think of this predicting task first just for individual words. The idea of asking an LM, or a person, to look at the start of a sentence, and predict the next upcoming word is called the Shannon Game, because it was invented by  information theorist Claude Shannon in 1951  as a way of measuring the entropy of English. So if we see the prefix "Once upon a", we might guess "time" as a very likely next word, and maybe we would assign dream, or midnight as possible but less likely, while words like "and"  should be extremely unlikely, because "Once upon a and" is an unlikely sentence.  People are pretty good at this, as are language models, the longer the better.  Unigrams are terrible at this time. Think about why this is? intuition of perplexity is that a good LM is one that is good at the Shannon game: it  assigns a higher probability  to the next word that actually occurs</a:t>
            </a:r>
          </a:p>
        </p:txBody>
      </p:sp>
    </p:spTree>
    <p:extLst>
      <p:ext uri="{BB962C8B-B14F-4D97-AF65-F5344CB8AC3E}">
        <p14:creationId xmlns:p14="http://schemas.microsoft.com/office/powerpoint/2010/main" val="13373596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46</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60325" indent="0">
              <a:buFontTx/>
              <a:buNone/>
            </a:pPr>
            <a:r>
              <a:rPr lang="en-US" dirty="0"/>
              <a:t>Let's generalize this idea that </a:t>
            </a:r>
            <a:r>
              <a:rPr lang="en-US" dirty="0">
                <a:latin typeface="Calibri" panose="020F0502020204030204" pitchFamily="34" charset="0"/>
                <a:cs typeface="Calibri" panose="020F0502020204030204" pitchFamily="34" charset="0"/>
              </a:rPr>
              <a:t>a good LM assigns a higher probability to the next word that actually occurs, to say that A good </a:t>
            </a:r>
            <a:r>
              <a:rPr lang="en-US" dirty="0">
                <a:latin typeface="Calibri" charset="0"/>
              </a:rPr>
              <a:t>LM assigns high </a:t>
            </a:r>
            <a:r>
              <a:rPr lang="en-US" dirty="0">
                <a:latin typeface="Times New Roman" panose="02020603050405020304" pitchFamily="18" charset="0"/>
                <a:cs typeface="Times New Roman" panose="02020603050405020304" pitchFamily="18" charset="0"/>
              </a:rPr>
              <a:t>probability </a:t>
            </a:r>
            <a:r>
              <a:rPr lang="en-US" dirty="0">
                <a:latin typeface="Calibri" charset="0"/>
              </a:rPr>
              <a:t>to the entire test set. Let's just think of the test set as if it was one very long sentence.  So when comparing to LMs, A, and B, we ask each to tell us the probability of the entire </a:t>
            </a:r>
            <a:r>
              <a:rPr lang="en-US" dirty="0" err="1">
                <a:latin typeface="Calibri" charset="0"/>
              </a:rPr>
              <a:t>testset</a:t>
            </a:r>
            <a:r>
              <a:rPr lang="en-US" dirty="0">
                <a:latin typeface="Calibri" charset="0"/>
              </a:rPr>
              <a:t>.  Now the better LM is the one that gives a higher probability to the test set, or in other words is less surprised by the test set than the other LM.</a:t>
            </a:r>
          </a:p>
          <a:p>
            <a:pPr eaLnBrk="1" hangingPunct="1"/>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47</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There's a problem with using probability.  And that is that the probability of a test set depends very directly on the length of the test set.  This is because probability gets smaller the longer the text.  For n-gram models, this is very clear; the chain rule of probability means that  for a test set of N words we are multiplying together N n-gram probabilities! It would be better to normalize the probabilities by length to get a metric that is per-word.  Perplexity is just such a metric. </a:t>
            </a:r>
            <a:r>
              <a:rPr lang="en-US" b="1" dirty="0">
                <a:latin typeface="Calibri" charset="0"/>
              </a:rPr>
              <a:t>Perplexity</a:t>
            </a:r>
            <a:r>
              <a:rPr lang="en-US" dirty="0">
                <a:latin typeface="Calibri" charset="0"/>
              </a:rPr>
              <a:t> is the inverse probability of the test set, normalized by the number of words. We normalize by taking the N-</a:t>
            </a:r>
            <a:r>
              <a:rPr lang="en-US" dirty="0" err="1">
                <a:latin typeface="Calibri" charset="0"/>
              </a:rPr>
              <a:t>th</a:t>
            </a:r>
            <a:r>
              <a:rPr lang="en-US" dirty="0">
                <a:latin typeface="Calibri" charset="0"/>
              </a:rPr>
              <a:t> root of the probability of the test set.</a:t>
            </a:r>
          </a:p>
        </p:txBody>
      </p:sp>
    </p:spTree>
    <p:extLst>
      <p:ext uri="{BB962C8B-B14F-4D97-AF65-F5344CB8AC3E}">
        <p14:creationId xmlns:p14="http://schemas.microsoft.com/office/powerpoint/2010/main" val="26237815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48</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Notice that I slipped something in there.  Perplexity </a:t>
            </a:r>
            <a:r>
              <a:rPr lang="en-US" dirty="0" err="1"/>
              <a:t>isjust</a:t>
            </a:r>
            <a:r>
              <a:rPr lang="en-US" dirty="0"/>
              <a:t> just the probability of the test set normalized by the number of words.  It's the inverse probability.  There is this little minus-sign here, or a 1/x here.  This inverse turns out to come from part of the original definition of perplexity from the idea of cross-entropy rate in information theory. We won't go into that here, but you can look at it in the textbook).  We'll just say that because of that inverse, minimizing perplexity is the same as maximizing probability. So the better LM has a higher probability but a lower perplexity on the test set.</a:t>
            </a:r>
          </a:p>
        </p:txBody>
      </p:sp>
    </p:spTree>
    <p:extLst>
      <p:ext uri="{BB962C8B-B14F-4D97-AF65-F5344CB8AC3E}">
        <p14:creationId xmlns:p14="http://schemas.microsoft.com/office/powerpoint/2010/main" val="3172187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49</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Let's see perplexity with n-gram language models.  We can use the chain rule to turn the probability of the entire test set into N separate probabilities.  Now we can make the n-gram assumption, such as the bigram simplification, to help us compute each of these individual probabilities.</a:t>
            </a:r>
          </a:p>
        </p:txBody>
      </p:sp>
    </p:spTree>
    <p:extLst>
      <p:ext uri="{BB962C8B-B14F-4D97-AF65-F5344CB8AC3E}">
        <p14:creationId xmlns:p14="http://schemas.microsoft.com/office/powerpoint/2010/main" val="995925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57E1AA-3B5C-7144-BCE2-DB2BE2D704A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50</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Finally, perplexity turns out to also correspond to the </a:t>
            </a:r>
            <a:r>
              <a:rPr lang="en-US" dirty="0" err="1"/>
              <a:t>weigthed</a:t>
            </a:r>
            <a:r>
              <a:rPr lang="en-US" dirty="0"/>
              <a:t> average branching factor of a language. The </a:t>
            </a:r>
            <a:r>
              <a:rPr lang="en-US" sz="1200" b="1" dirty="0">
                <a:effectLst/>
                <a:latin typeface="Calibri" panose="020F0502020204030204" pitchFamily="34" charset="0"/>
                <a:cs typeface="Calibri" panose="020F0502020204030204" pitchFamily="34" charset="0"/>
              </a:rPr>
              <a:t>Branching factor of a language is the</a:t>
            </a:r>
            <a:r>
              <a:rPr lang="en-US" sz="1200" dirty="0">
                <a:effectLst/>
                <a:latin typeface="Calibri" panose="020F0502020204030204" pitchFamily="34" charset="0"/>
                <a:cs typeface="Calibri" panose="020F0502020204030204" pitchFamily="34" charset="0"/>
              </a:rPr>
              <a:t> number of possible next words that can follow any word.</a:t>
            </a:r>
          </a:p>
          <a:p>
            <a:pPr eaLnBrk="1" hangingPunct="1"/>
            <a:endParaRPr lang="en-US" dirty="0"/>
          </a:p>
        </p:txBody>
      </p:sp>
    </p:spTree>
    <p:extLst>
      <p:ext uri="{BB962C8B-B14F-4D97-AF65-F5344CB8AC3E}">
        <p14:creationId xmlns:p14="http://schemas.microsoft.com/office/powerpoint/2010/main" val="28850651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51</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r>
              <a:rPr lang="en-US" dirty="0"/>
              <a:t>So if we hold the test set constant, the better, more predictive the language model, the lower the perplexity will be.  Here we can see this with some text from the US Wall Street Journal newspaper text corpus. A unigram LM has a perplexity of 962, a bigram of 170, and a trigram of 109.  The better the model, the higher the probability it assigns to the test set, and since perplexity goes inversely with probability,  lower the perplexity.</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52</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000000"/>
                </a:solidFill>
                <a:effectLst/>
                <a:latin typeface="Monaco" pitchFamily="2" charset="77"/>
              </a:rPr>
              <a:t>You now have seen the perplexity metric  which is central to language modeling, since we use it to evaluate LMs from n-grams to the most powerful neural large language models.  And you've learned the concepts of training, dev, and test sets that we'll use for every supervised machine learning NLP algorithm.</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9968816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dirty="0">
                <a:latin typeface="Arial" charset="0"/>
                <a:ea typeface="ＭＳ Ｐゴシック" charset="0"/>
                <a:cs typeface="ＭＳ Ｐゴシック" charset="0"/>
              </a:rPr>
              <a:t>In this lecture we introduce the idea of sampling from a language model: generating sentences according to their probabilities, and see how this allows us to talk about how well the language model generalizes (or doesn't) from its training data.</a:t>
            </a:r>
          </a:p>
        </p:txBody>
      </p:sp>
    </p:spTree>
    <p:extLst>
      <p:ext uri="{BB962C8B-B14F-4D97-AF65-F5344CB8AC3E}">
        <p14:creationId xmlns:p14="http://schemas.microsoft.com/office/powerpoint/2010/main" val="12915896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One important way to visualize what kind of knowledge a language model embodies is to sample from it. </a:t>
            </a:r>
            <a:r>
              <a:rPr lang="en-US" sz="1800" b="0" dirty="0">
                <a:effectLst/>
                <a:latin typeface="NimbusRomNo9L"/>
              </a:rPr>
              <a:t>Sampling </a:t>
            </a:r>
            <a:r>
              <a:rPr lang="en-US" sz="1800" dirty="0">
                <a:effectLst/>
                <a:latin typeface="NimbusRomNo9L"/>
              </a:rPr>
              <a:t>from a distribution means to choose random points according to their likelihood. Sampling from a language model means to generate sentence according to their likelihoods as defined by the model. Thus we are more likely to generate sentences that the model thinks have a high probability and less likely to generate sentences that the model thinks have a low probability.  Here are some sentences generated by Claude Shannon in 1948 from a unigram and a bigram model.  You can see that the unigram model is just word salad, but the bigram model, while still pretty random, it starting to look a bit more coherent in its sequences, at least locally.</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54</a:t>
            </a:fld>
            <a:endParaRPr lang="en-US"/>
          </a:p>
        </p:txBody>
      </p:sp>
    </p:spTree>
    <p:extLst>
      <p:ext uri="{BB962C8B-B14F-4D97-AF65-F5344CB8AC3E}">
        <p14:creationId xmlns:p14="http://schemas.microsoft.com/office/powerpoint/2010/main" val="3733834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Shannon sampled those words in 1948, although describing the process for letters rather than words. How could we implement the same process computationally given an n-gram language model?</a:t>
            </a:r>
          </a:p>
        </p:txBody>
      </p:sp>
      <p:sp>
        <p:nvSpPr>
          <p:cNvPr id="4" name="Slide Number Placeholder 3"/>
          <p:cNvSpPr>
            <a:spLocks noGrp="1"/>
          </p:cNvSpPr>
          <p:nvPr>
            <p:ph type="sldNum" sz="quarter" idx="5"/>
          </p:nvPr>
        </p:nvSpPr>
        <p:spPr/>
        <p:txBody>
          <a:bodyPr/>
          <a:lstStyle/>
          <a:p>
            <a:fld id="{3EB9031F-EB71-7642-8F3C-6FDC1408CB92}" type="slidenum">
              <a:rPr lang="en-US" smtClean="0"/>
              <a:pPr/>
              <a:t>55</a:t>
            </a:fld>
            <a:endParaRPr lang="en-US"/>
          </a:p>
        </p:txBody>
      </p:sp>
    </p:spTree>
    <p:extLst>
      <p:ext uri="{BB962C8B-B14F-4D97-AF65-F5344CB8AC3E}">
        <p14:creationId xmlns:p14="http://schemas.microsoft.com/office/powerpoint/2010/main" val="30664835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It’s simplest to visualize how this works for the unigram case. Imagine all the words of the English language covering the probability space between 0 and 1, each word covering an interval proportional to its frequency. We choose a random value between 0 and 1, find that point on the probability line, and print the word whose interval includes this chosen value.  So let's suppose we choose a random number, it's 0.12, we look on our number line, and that's the word "to", so we generate "to" as the next word. We continue choosing random numbers and generating words until we randomly generate the end-of-sentence token.</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56</a:t>
            </a:fld>
            <a:endParaRPr lang="en-US"/>
          </a:p>
        </p:txBody>
      </p:sp>
    </p:spTree>
    <p:extLst>
      <p:ext uri="{BB962C8B-B14F-4D97-AF65-F5344CB8AC3E}">
        <p14:creationId xmlns:p14="http://schemas.microsoft.com/office/powerpoint/2010/main" val="3909781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57</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r>
              <a:rPr lang="en-US" dirty="0"/>
              <a:t>We can extend this idea to n-grams.  For example for the bigram case, we first choose a random bigram whose first token is the start-of-sentence token, according to its probability</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more sophisticated sampling algorithms, that we'll discuss when we get to neural language model decoding, methods like temperature or top-k sampling.  They are mainly used to avoid generating really really rare words.</a:t>
            </a:r>
          </a:p>
        </p:txBody>
      </p:sp>
      <p:sp>
        <p:nvSpPr>
          <p:cNvPr id="4" name="Slide Number Placeholder 3"/>
          <p:cNvSpPr>
            <a:spLocks noGrp="1"/>
          </p:cNvSpPr>
          <p:nvPr>
            <p:ph type="sldNum" sz="quarter" idx="5"/>
          </p:nvPr>
        </p:nvSpPr>
        <p:spPr/>
        <p:txBody>
          <a:bodyPr/>
          <a:lstStyle/>
          <a:p>
            <a:fld id="{3EB9031F-EB71-7642-8F3C-6FDC1408CB92}" type="slidenum">
              <a:rPr lang="en-US" smtClean="0"/>
              <a:pPr/>
              <a:t>58</a:t>
            </a:fld>
            <a:endParaRPr lang="en-US"/>
          </a:p>
        </p:txBody>
      </p:sp>
    </p:spTree>
    <p:extLst>
      <p:ext uri="{BB962C8B-B14F-4D97-AF65-F5344CB8AC3E}">
        <p14:creationId xmlns:p14="http://schemas.microsoft.com/office/powerpoint/2010/main" val="34766541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59</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figure shows some </a:t>
            </a:r>
            <a:r>
              <a:rPr lang="en-US" sz="1800" dirty="0">
                <a:effectLst/>
                <a:latin typeface="NimbusRomNo9L"/>
              </a:rPr>
              <a:t>random sentences generated from unigram, bigram, trigram, and 4- gram models trained on the works of William Shakespeare.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The longer the context, the more coherent the sentences. In these unigram sentences, there's no coherent relation between words. The bigram sentences have some local word-to-word coherence, and sensible punctuation. The 3 and 4-gram sentences are beginning to look a lot like Shakespeare. In fact, they look a little too much like Shakespeare. The words </a:t>
            </a:r>
            <a:r>
              <a:rPr lang="en-US" sz="1800" i="1" dirty="0">
                <a:effectLst/>
                <a:latin typeface="NimbusRomNo9L"/>
              </a:rPr>
              <a:t>It cannot be but so </a:t>
            </a:r>
            <a:r>
              <a:rPr lang="en-US" sz="1800" dirty="0">
                <a:effectLst/>
                <a:latin typeface="NimbusRomNo9L"/>
              </a:rPr>
              <a:t>are directly from </a:t>
            </a:r>
            <a:r>
              <a:rPr lang="en-US" sz="1800" i="1" dirty="0">
                <a:effectLst/>
                <a:latin typeface="NimbusRomNo9L"/>
              </a:rPr>
              <a:t>King John</a:t>
            </a:r>
            <a:r>
              <a:rPr lang="en-US" sz="1800" dirty="0">
                <a:effectLst/>
                <a:latin typeface="NimbusRomNo9L"/>
              </a:rPr>
              <a:t>. </a:t>
            </a:r>
            <a:endParaRPr lang="en-US" sz="28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 </a:t>
            </a:r>
            <a:endParaRPr lang="en-US" dirty="0"/>
          </a:p>
          <a:p>
            <a:pPr eaLnBrk="1" hangingPunct="1"/>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B5D5E7-7ECC-C547-B760-70A49FF3CCB1}"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60</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i="0" dirty="0">
                <a:effectLst/>
                <a:latin typeface="NimbusRomNo9L"/>
              </a:rPr>
              <a:t>Just choosing one author, Shakespeare, makes for a pretty small corpus; under a million words from a vocabulary of 29,000 words.  The vocab 29,000 squared is somewhat under a billion.  So that means there are a billion possible bigrams whose counts have to come from only a million word corpus, and 10^17 possible 4-grams.  So when training on any corpus, the vast majority of all the n-gram counts will be zero!</a:t>
            </a:r>
            <a:endParaRPr lang="en-US" sz="2800" i="0" dirty="0"/>
          </a:p>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61</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To get an idea of the dependence of a grammar on its training set, let’s look at an n-gram grammar trained on a completely different corpus: the </a:t>
            </a:r>
            <a:r>
              <a:rPr lang="en-US" sz="1800" i="1" dirty="0">
                <a:effectLst/>
                <a:latin typeface="NimbusRomNo9L"/>
              </a:rPr>
              <a:t>Wall Street Journal </a:t>
            </a:r>
            <a:r>
              <a:rPr lang="en-US" sz="1800" dirty="0">
                <a:effectLst/>
                <a:latin typeface="NimbusRomNo9L"/>
              </a:rPr>
              <a:t>(WSJ) newspaper. Shakespeare and the </a:t>
            </a:r>
            <a:r>
              <a:rPr lang="en-US" sz="1800" i="1" dirty="0">
                <a:effectLst/>
                <a:latin typeface="NimbusRomNo9L"/>
              </a:rPr>
              <a:t>Wall Street Journal </a:t>
            </a:r>
            <a:r>
              <a:rPr lang="en-US" sz="1800" dirty="0">
                <a:effectLst/>
                <a:latin typeface="NimbusRomNo9L"/>
              </a:rPr>
              <a:t>are both English, so we might expect some overlap between our n-grams. There is no overlap even in small phrases, let alone entire sentences. Statistical models are use- less as predictors when the training sets and the test sets are as different as Shakespeare and WSJ. </a:t>
            </a:r>
            <a:endParaRPr lang="en-US" sz="40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28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just to make this absolutely clear, look at these 3 sentences.  It should be very clear which one is sampled from the WSJ, which from Shakespeare, and which from Jane Austen.</a:t>
            </a:r>
          </a:p>
        </p:txBody>
      </p:sp>
      <p:sp>
        <p:nvSpPr>
          <p:cNvPr id="4" name="Slide Number Placeholder 3"/>
          <p:cNvSpPr>
            <a:spLocks noGrp="1"/>
          </p:cNvSpPr>
          <p:nvPr>
            <p:ph type="sldNum" sz="quarter" idx="5"/>
          </p:nvPr>
        </p:nvSpPr>
        <p:spPr/>
        <p:txBody>
          <a:bodyPr/>
          <a:lstStyle/>
          <a:p>
            <a:fld id="{3EB9031F-EB71-7642-8F3C-6FDC1408CB92}" type="slidenum">
              <a:rPr lang="en-US" smtClean="0"/>
              <a:pPr/>
              <a:t>62</a:t>
            </a:fld>
            <a:endParaRPr lang="en-US"/>
          </a:p>
        </p:txBody>
      </p:sp>
    </p:spTree>
    <p:extLst>
      <p:ext uri="{BB962C8B-B14F-4D97-AF65-F5344CB8AC3E}">
        <p14:creationId xmlns:p14="http://schemas.microsoft.com/office/powerpoint/2010/main" val="36343254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To deal with this problem we should always use a training corpus that has a similar </a:t>
            </a:r>
            <a:r>
              <a:rPr lang="en-US" sz="1800" b="0" dirty="0">
                <a:effectLst/>
                <a:latin typeface="NimbusRomNo9L"/>
              </a:rPr>
              <a:t>genre </a:t>
            </a:r>
            <a:r>
              <a:rPr lang="en-US" sz="1800" dirty="0">
                <a:effectLst/>
                <a:latin typeface="NimbusRomNo9L"/>
              </a:rPr>
              <a:t>to whatever task we are trying to accomplish. To build a language model for translating legal documents, we need a training corpus of legal documents. To build a language model for a question-answering system, we need a training corpus of questions. It is equally important to get training data in the appropriate </a:t>
            </a:r>
            <a:r>
              <a:rPr lang="en-US" sz="1800" b="0" dirty="0">
                <a:effectLst/>
                <a:latin typeface="NimbusRomNo9L"/>
              </a:rPr>
              <a:t>dialect </a:t>
            </a:r>
            <a:r>
              <a:rPr lang="en-US" sz="1800" dirty="0">
                <a:effectLst/>
                <a:latin typeface="NimbusRomNo9L"/>
              </a:rPr>
              <a:t>or </a:t>
            </a:r>
            <a:r>
              <a:rPr lang="en-US" sz="1800" b="0" dirty="0">
                <a:effectLst/>
                <a:latin typeface="NimbusRomNo9L"/>
              </a:rPr>
              <a:t>variety</a:t>
            </a:r>
            <a:r>
              <a:rPr lang="en-US" sz="1800" dirty="0">
                <a:effectLst/>
                <a:latin typeface="NimbusRomNo9L"/>
              </a:rPr>
              <a:t>, especially when processing social media posts or spoken transcripts. For example some tweets will use features of African American English (AAE)— the name for the many varieties of language used in African American communities. Such features can include words like </a:t>
            </a:r>
            <a:r>
              <a:rPr lang="en-US" sz="1800" i="1" dirty="0" err="1">
                <a:effectLst/>
                <a:latin typeface="NimbusRomNo9L"/>
              </a:rPr>
              <a:t>finna</a:t>
            </a:r>
            <a:r>
              <a:rPr lang="en-US" sz="1800" dirty="0">
                <a:effectLst/>
                <a:latin typeface="NimbusRomNo9L"/>
              </a:rPr>
              <a:t>—an auxiliary verb that marks immediate future tense.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63</a:t>
            </a:fld>
            <a:endParaRPr lang="en-US"/>
          </a:p>
        </p:txBody>
      </p:sp>
    </p:spTree>
    <p:extLst>
      <p:ext uri="{BB962C8B-B14F-4D97-AF65-F5344CB8AC3E}">
        <p14:creationId xmlns:p14="http://schemas.microsoft.com/office/powerpoint/2010/main" val="19791101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64</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In summary, n-grams only work well if the training set is chosen carefully to provide the right kind of language for the test setting. But matching genres and dialects is still not sufficient. Our models may still be subject to the problem of </a:t>
            </a:r>
            <a:r>
              <a:rPr lang="en-US" sz="1800" b="0" dirty="0">
                <a:effectLst/>
                <a:latin typeface="NimbusRomNo9L"/>
              </a:rPr>
              <a:t>sparsity! Even a good training set might simply be missing some n-grams that appear in the test set.  </a:t>
            </a:r>
            <a:endParaRPr lang="en-US" dirty="0"/>
          </a:p>
          <a:p>
            <a:pPr eaLnBrk="1" hangingPunct="1"/>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65</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55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r>
              <a:rPr lang="en-US" dirty="0">
                <a:latin typeface="Calibri" charset="0"/>
                <a:ea typeface="ＭＳ Ｐゴシック" charset="0"/>
                <a:cs typeface="ＭＳ Ｐゴシック" charset="0"/>
              </a:rPr>
              <a:t>For example, consider a training set that has the phrases "ate lunch", "ate dinner", "ate a", and "ate the", but happens not to have had the phrase "ate breakfast".  The P("</a:t>
            </a:r>
            <a:r>
              <a:rPr lang="en-US" dirty="0" err="1">
                <a:latin typeface="Calibri" charset="0"/>
                <a:ea typeface="ＭＳ Ｐゴシック" charset="0"/>
                <a:cs typeface="ＭＳ Ｐゴシック" charset="0"/>
              </a:rPr>
              <a:t>breakfas|ate</a:t>
            </a:r>
            <a:r>
              <a:rPr lang="en-US" dirty="0">
                <a:latin typeface="Calibri" charset="0"/>
                <a:ea typeface="ＭＳ Ｐゴシック" charset="0"/>
                <a:cs typeface="ＭＳ Ｐゴシック" charset="0"/>
              </a:rPr>
              <a:t>) in the test set  will be 0!</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a:t>
            </a:r>
            <a:r>
              <a:rPr lang="en-US" sz="1800" b="0" dirty="0">
                <a:effectLst/>
                <a:latin typeface="NimbusRomNo9L"/>
              </a:rPr>
              <a:t>zeros </a:t>
            </a:r>
            <a:r>
              <a:rPr lang="en-US" sz="1800" dirty="0">
                <a:effectLst/>
                <a:latin typeface="NimbusRomNo9L"/>
              </a:rPr>
              <a:t>are a problem for two reasons. First, they mean we are underestimating the probability of all sorts of words that might occur, which will hurt the performance of any application we want to run on this data. </a:t>
            </a:r>
            <a:r>
              <a:rPr lang="en-US" sz="1200" dirty="0">
                <a:effectLst/>
                <a:latin typeface="Arial" pitchFamily="-65" charset="0"/>
              </a:rPr>
              <a:t> </a:t>
            </a:r>
            <a:r>
              <a:rPr lang="en-US" sz="1800" dirty="0">
                <a:effectLst/>
                <a:latin typeface="NimbusRomNo9L"/>
              </a:rPr>
              <a:t>Second, if the probability of any word in the test set is 0, the entire probability of the test set is 0. And perplexity is based on the inverse probability of the  </a:t>
            </a:r>
            <a:r>
              <a:rPr lang="en-US" sz="1800" dirty="0" err="1">
                <a:effectLst/>
                <a:latin typeface="NimbusRomNo9L"/>
              </a:rPr>
              <a:t>est</a:t>
            </a:r>
            <a:r>
              <a:rPr lang="en-US" sz="1800" dirty="0">
                <a:effectLst/>
                <a:latin typeface="NimbusRomNo9L"/>
              </a:rPr>
              <a:t> set. Thus if some words have zero probability, we can’t compute perplexity at all, since we can’t divide by 0! The solution to this problem is called smoothing, and we'll see it in the next lecture!</a:t>
            </a:r>
            <a:endParaRPr lang="en-US" sz="40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800"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66</a:t>
            </a:fld>
            <a:endParaRPr lang="en-US"/>
          </a:p>
        </p:txBody>
      </p:sp>
    </p:spTree>
    <p:extLst>
      <p:ext uri="{BB962C8B-B14F-4D97-AF65-F5344CB8AC3E}">
        <p14:creationId xmlns:p14="http://schemas.microsoft.com/office/powerpoint/2010/main" val="17493348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dirty="0">
                <a:latin typeface="Arial" charset="0"/>
                <a:ea typeface="ＭＳ Ｐゴシック" charset="0"/>
                <a:cs typeface="ＭＳ Ｐゴシック" charset="0"/>
              </a:rPr>
              <a:t>In this lecture we've seen how to sample from a language model and how this allows us to talk about how well a language model generalizes (or doesn't) from its training data.</a:t>
            </a:r>
          </a:p>
        </p:txBody>
      </p:sp>
    </p:spTree>
    <p:extLst>
      <p:ext uri="{BB962C8B-B14F-4D97-AF65-F5344CB8AC3E}">
        <p14:creationId xmlns:p14="http://schemas.microsoft.com/office/powerpoint/2010/main" val="6858646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138486-EADF-6047-899A-01D4ECB9C2CD}"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55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223D22-0F96-2447-8062-54A2324D8AD1}"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00714BF-B725-3A42-9963-355062504B2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7CB46A-BDA9-BF4B-8B31-B0B558F3313A}"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81DC2A-315A-1A4F-89A0-2FADEFC62277}"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3730"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7373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0DD158-683E-CA43-8AEA-0C7A6F3C7159}"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5778"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7577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pPr eaLnBrk="1" hangingPunct="1">
              <a:spcBef>
                <a:spcPct val="0"/>
              </a:spcBef>
            </a:pPr>
            <a:endParaRPr lang="en-US" dirty="0">
              <a:latin typeface="Calibri" charset="0"/>
              <a:ea typeface="ＭＳ Ｐゴシック" charset="0"/>
              <a:cs typeface="ＭＳ Ｐゴシック"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C26481-6374-7A4A-85A2-FE0A76AD0611}"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7826"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7782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8DC6ED-55DD-354E-B142-4C651FCA36AE}"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98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987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sz="2400" dirty="0">
                <a:latin typeface="Calibri" charset="0"/>
              </a:rPr>
              <a:t>C(want to) went from 608 to 238, </a:t>
            </a:r>
            <a:r>
              <a:rPr lang="en-US" dirty="0">
                <a:latin typeface="Calibri" charset="0"/>
              </a:rPr>
              <a:t> </a:t>
            </a:r>
            <a:r>
              <a:rPr lang="en-US" sz="2400" dirty="0">
                <a:latin typeface="Calibri" charset="0"/>
              </a:rPr>
              <a:t>P(</a:t>
            </a:r>
            <a:r>
              <a:rPr lang="en-US" sz="2400" dirty="0" err="1">
                <a:latin typeface="Calibri" charset="0"/>
              </a:rPr>
              <a:t>to|want</a:t>
            </a:r>
            <a:r>
              <a:rPr lang="en-US" sz="2400" dirty="0">
                <a:latin typeface="Calibri" charset="0"/>
              </a:rPr>
              <a:t>) from .66 to .26!</a:t>
            </a:r>
          </a:p>
          <a:p>
            <a:pPr eaLnBrk="1" hangingPunct="1"/>
            <a:r>
              <a:rPr lang="en-US" sz="2400" dirty="0">
                <a:latin typeface="Calibri" charset="0"/>
              </a:rPr>
              <a:t>Discount d= c*/c</a:t>
            </a:r>
          </a:p>
          <a:p>
            <a:pPr lvl="1" eaLnBrk="1" hangingPunct="1"/>
            <a:r>
              <a:rPr lang="en-US" sz="2000" dirty="0">
                <a:latin typeface="Calibri" charset="0"/>
              </a:rPr>
              <a:t>d for “</a:t>
            </a:r>
            <a:r>
              <a:rPr lang="en-US" sz="2000" dirty="0" err="1">
                <a:latin typeface="Calibri" charset="0"/>
              </a:rPr>
              <a:t>chinese</a:t>
            </a:r>
            <a:r>
              <a:rPr lang="en-US" sz="2000" dirty="0">
                <a:latin typeface="Calibri" charset="0"/>
              </a:rPr>
              <a:t> food” =.10!!!   A 10x reduction</a:t>
            </a:r>
          </a:p>
          <a:p>
            <a:pPr eaLnBrk="1" hangingPunct="1">
              <a:spcBef>
                <a:spcPct val="0"/>
              </a:spcBef>
            </a:pPr>
            <a:endParaRPr lang="en-US" dirty="0">
              <a:latin typeface="Calibri" charset="0"/>
              <a:ea typeface="ＭＳ Ｐゴシック" charset="0"/>
              <a:cs typeface="ＭＳ Ｐゴシック"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FC8D75-8A9A-0B40-A7CB-F4679CC4E3D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084E14E-C2B8-AF4C-A6BB-263B528C3713}"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837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EA890B0-808E-6E44-A4DD-EB79892851F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69987" name="Rectangle 2"/>
          <p:cNvSpPr>
            <a:spLocks noGrp="1" noRot="1" noChangeAspect="1" noChangeArrowheads="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93276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AAAF750-AC54-8649-86DE-2549480B55BA}"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102</a:t>
            </a:fld>
            <a:endParaRPr lang="en-US"/>
          </a:p>
        </p:txBody>
      </p:sp>
    </p:spTree>
    <p:extLst>
      <p:ext uri="{BB962C8B-B14F-4D97-AF65-F5344CB8AC3E}">
        <p14:creationId xmlns:p14="http://schemas.microsoft.com/office/powerpoint/2010/main" val="33958459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568A0C-3A05-4258-8609-AF64A07D1109}" type="slidenum">
              <a:rPr lang="en-IN" smtClean="0"/>
              <a:t>111</a:t>
            </a:fld>
            <a:endParaRPr lang="en-IN"/>
          </a:p>
        </p:txBody>
      </p:sp>
    </p:spTree>
    <p:extLst>
      <p:ext uri="{BB962C8B-B14F-4D97-AF65-F5344CB8AC3E}">
        <p14:creationId xmlns:p14="http://schemas.microsoft.com/office/powerpoint/2010/main" val="39989859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BC53A96C-0D2E-4BE1-A302-C4469BA32B64}" type="slidenum">
              <a:rPr kumimoji="0" lang="en-US" altLang="en-US">
                <a:latin typeface="Times New Roman" pitchFamily="18" charset="0"/>
              </a:rPr>
              <a:pPr/>
              <a:t>124</a:t>
            </a:fld>
            <a:endParaRPr kumimoji="0" lang="en-US" altLang="en-US">
              <a:latin typeface="Times New Roman"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DEE56E61-67FA-4CB0-9516-520C899A036F}" type="slidenum">
              <a:rPr kumimoji="0" lang="en-US" altLang="en-US">
                <a:latin typeface="Times New Roman" pitchFamily="18" charset="0"/>
              </a:rPr>
              <a:pPr/>
              <a:t>125</a:t>
            </a:fld>
            <a:endParaRPr kumimoji="0" lang="en-US" altLang="en-US">
              <a:latin typeface="Times New Roman"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CC280A42-8E2B-4D74-B3D9-44E90EF1AD6B}" type="slidenum">
              <a:rPr kumimoji="0" lang="en-US" altLang="en-US">
                <a:latin typeface="Times New Roman" pitchFamily="18" charset="0"/>
              </a:rPr>
              <a:pPr/>
              <a:t>126</a:t>
            </a:fld>
            <a:endParaRPr kumimoji="0" lang="en-US" altLang="en-US">
              <a:latin typeface="Times New Roman"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89D64012-7EEF-4A58-B82C-A7BBC16B9CAA}" type="slidenum">
              <a:rPr kumimoji="0" lang="en-US" altLang="en-US">
                <a:latin typeface="Times New Roman" pitchFamily="18" charset="0"/>
              </a:rPr>
              <a:pPr/>
              <a:t>127</a:t>
            </a:fld>
            <a:endParaRPr kumimoji="0" lang="en-US" altLang="en-US">
              <a:latin typeface="Times New Roman"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D4600B74-4791-45C5-AA94-659A2B21E256}" type="slidenum">
              <a:rPr kumimoji="0" lang="en-US" altLang="en-US">
                <a:latin typeface="Times New Roman" pitchFamily="18" charset="0"/>
              </a:rPr>
              <a:pPr/>
              <a:t>128</a:t>
            </a:fld>
            <a:endParaRPr kumimoji="0" lang="en-US" altLang="en-US">
              <a:latin typeface="Times New Roman"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71C09540-6866-4D87-A590-C7217955E1DF}" type="slidenum">
              <a:rPr kumimoji="0" lang="en-US" altLang="en-US">
                <a:latin typeface="Times New Roman" pitchFamily="18" charset="0"/>
              </a:rPr>
              <a:pPr/>
              <a:t>129</a:t>
            </a:fld>
            <a:endParaRPr kumimoji="0" lang="en-US" altLang="en-US">
              <a:latin typeface="Times New Roman"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A639836C-809A-4D67-A7F1-7924A4412392}" type="slidenum">
              <a:rPr kumimoji="0" lang="en-US" altLang="en-US">
                <a:latin typeface="Times New Roman" pitchFamily="18" charset="0"/>
              </a:rPr>
              <a:pPr/>
              <a:t>130</a:t>
            </a:fld>
            <a:endParaRPr kumimoji="0" lang="en-US" altLang="en-US">
              <a:latin typeface="Times New Roman"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04A974D2-3D58-4335-9079-D8B4A60644E1}" type="slidenum">
              <a:rPr kumimoji="0" lang="en-US" altLang="en-US">
                <a:latin typeface="Times New Roman" pitchFamily="18" charset="0"/>
              </a:rPr>
              <a:pPr/>
              <a:t>131</a:t>
            </a:fld>
            <a:endParaRPr kumimoji="0" lang="en-US" altLang="en-US">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24D5933-64A4-6347-B6F5-7474C2DA1EC7}"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57DF245F-4F12-477D-BADA-628A5A5DED94}" type="slidenum">
              <a:rPr kumimoji="0" lang="en-US" altLang="en-US">
                <a:latin typeface="Times New Roman" pitchFamily="18" charset="0"/>
              </a:rPr>
              <a:pPr/>
              <a:t>132</a:t>
            </a:fld>
            <a:endParaRPr kumimoji="0" lang="en-US" altLang="en-US">
              <a:latin typeface="Times New Roman"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F6847DB3-971A-4C47-8710-8B4F0A3B7BD1}" type="slidenum">
              <a:rPr kumimoji="0" lang="en-US" altLang="en-US">
                <a:latin typeface="Times New Roman" pitchFamily="18" charset="0"/>
              </a:rPr>
              <a:pPr/>
              <a:t>133</a:t>
            </a:fld>
            <a:endParaRPr kumimoji="0" lang="en-US" altLang="en-US">
              <a:latin typeface="Times New Roman"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2158DBE6-973D-4DF5-B30C-1D79831DF10D}" type="slidenum">
              <a:rPr kumimoji="0" lang="en-US" altLang="en-US">
                <a:latin typeface="Times New Roman" pitchFamily="18" charset="0"/>
              </a:rPr>
              <a:pPr/>
              <a:t>134</a:t>
            </a:fld>
            <a:endParaRPr kumimoji="0" lang="en-US" altLang="en-US">
              <a:latin typeface="Times New Roman"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576CD27E-1AB0-439B-9629-420C797CE827}" type="slidenum">
              <a:rPr kumimoji="0" lang="en-US" altLang="en-US">
                <a:latin typeface="Times New Roman" pitchFamily="18" charset="0"/>
              </a:rPr>
              <a:pPr/>
              <a:t>135</a:t>
            </a:fld>
            <a:endParaRPr kumimoji="0" lang="en-US" altLang="en-US">
              <a:latin typeface="Times New Roman"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E73BC559-7A16-4923-888E-6404EA42E59D}" type="slidenum">
              <a:rPr kumimoji="0" lang="en-US" altLang="en-US">
                <a:latin typeface="Times New Roman" pitchFamily="18" charset="0"/>
              </a:rPr>
              <a:pPr/>
              <a:t>136</a:t>
            </a:fld>
            <a:endParaRPr kumimoji="0" lang="en-US" altLang="en-US">
              <a:latin typeface="Times New Roman"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103971FD-EBFC-4015-B90B-77D7BEB39697}" type="slidenum">
              <a:rPr kumimoji="0" lang="en-US" altLang="en-US">
                <a:latin typeface="Times New Roman" pitchFamily="18" charset="0"/>
              </a:rPr>
              <a:pPr/>
              <a:t>137</a:t>
            </a:fld>
            <a:endParaRPr kumimoji="0" lang="en-US" altLang="en-US">
              <a:latin typeface="Times New Roman"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4EED9E11-31CC-4605-BFE7-3B3864141FC1}" type="slidenum">
              <a:rPr kumimoji="0" lang="en-US" altLang="en-US">
                <a:latin typeface="Times New Roman" pitchFamily="18" charset="0"/>
              </a:rPr>
              <a:pPr/>
              <a:t>138</a:t>
            </a:fld>
            <a:endParaRPr kumimoji="0" lang="en-US" altLang="en-US">
              <a:latin typeface="Times New Roman" pitchFamily="18"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3A8218F0-27D3-4B22-BF9D-7A7331668F75}" type="slidenum">
              <a:rPr kumimoji="0" lang="en-US" altLang="en-US">
                <a:latin typeface="Times New Roman" pitchFamily="18" charset="0"/>
              </a:rPr>
              <a:pPr/>
              <a:t>139</a:t>
            </a:fld>
            <a:endParaRPr kumimoji="0" lang="en-US" altLang="en-US">
              <a:latin typeface="Times New Roman" pitchFamily="18"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946785E0-B94F-42CC-98BF-66CB3B3D9542}" type="slidenum">
              <a:rPr kumimoji="0" lang="en-US" altLang="en-US">
                <a:latin typeface="Times New Roman" pitchFamily="18" charset="0"/>
              </a:rPr>
              <a:pPr/>
              <a:t>140</a:t>
            </a:fld>
            <a:endParaRPr kumimoji="0" lang="en-US" altLang="en-US">
              <a:latin typeface="Times New Roman" pitchFamily="18"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016D6253-424B-4482-838B-7E6E9806B1D2}" type="slidenum">
              <a:rPr kumimoji="0" lang="en-US" altLang="en-US">
                <a:latin typeface="Times New Roman" pitchFamily="18" charset="0"/>
              </a:rPr>
              <a:pPr/>
              <a:t>141</a:t>
            </a:fld>
            <a:endParaRPr kumimoji="0" lang="en-US" altLang="en-US">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992E369C-5DE6-4B7B-959B-3E5C41BE73CE}" type="slidenum">
              <a:rPr kumimoji="0" lang="en-US" altLang="en-US">
                <a:latin typeface="Times New Roman" pitchFamily="18" charset="0"/>
              </a:rPr>
              <a:pPr/>
              <a:t>142</a:t>
            </a:fld>
            <a:endParaRPr kumimoji="0" lang="en-US" altLang="en-US">
              <a:latin typeface="Times New Roman" pitchFamily="18"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66E0BFB0-0620-4727-9F3E-BFDA037E9C37}" type="slidenum">
              <a:rPr kumimoji="0" lang="en-US" altLang="en-US">
                <a:latin typeface="Times New Roman" pitchFamily="18" charset="0"/>
              </a:rPr>
              <a:pPr/>
              <a:t>143</a:t>
            </a:fld>
            <a:endParaRPr kumimoji="0" lang="en-US" altLang="en-US">
              <a:latin typeface="Times New Roman" pitchFamily="18"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A4A5A1D5-AE5A-4F9D-96B6-0C653DC51279}" type="slidenum">
              <a:rPr kumimoji="0" lang="en-US" altLang="en-US">
                <a:latin typeface="Times New Roman" pitchFamily="18" charset="0"/>
              </a:rPr>
              <a:pPr/>
              <a:t>144</a:t>
            </a:fld>
            <a:endParaRPr kumimoji="0" lang="en-US" altLang="en-US">
              <a:latin typeface="Times New Roman" pitchFamily="18"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87B3662F-B3F7-421D-AED3-E4219F336544}" type="slidenum">
              <a:rPr kumimoji="0" lang="en-US" altLang="en-US">
                <a:latin typeface="Times New Roman" pitchFamily="18" charset="0"/>
              </a:rPr>
              <a:pPr/>
              <a:t>145</a:t>
            </a:fld>
            <a:endParaRPr kumimoji="0" lang="en-US" altLang="en-US">
              <a:latin typeface="Times New Roman" pitchFamily="18"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1A396ADC-F469-419D-AB66-3565714B5791}" type="slidenum">
              <a:rPr kumimoji="0" lang="en-US" altLang="en-US">
                <a:latin typeface="Times New Roman" pitchFamily="18" charset="0"/>
              </a:rPr>
              <a:pPr/>
              <a:t>146</a:t>
            </a:fld>
            <a:endParaRPr kumimoji="0" lang="en-US" altLang="en-US">
              <a:latin typeface="Times New Roman" pitchFamily="18"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7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3CFD3CB2-70B0-43B6-A346-E918BFE9A6DD}" type="slidenum">
              <a:rPr kumimoji="0" lang="en-US" altLang="en-US">
                <a:latin typeface="Times New Roman" pitchFamily="18" charset="0"/>
              </a:rPr>
              <a:pPr/>
              <a:t>147</a:t>
            </a:fld>
            <a:endParaRPr kumimoji="0" lang="en-US" altLang="en-US">
              <a:latin typeface="Times New Roman" pitchFamily="18"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676B705C-A1D3-4423-BDB7-4934C7081A42}" type="slidenum">
              <a:rPr kumimoji="0" lang="en-US" altLang="en-US">
                <a:latin typeface="Times New Roman" pitchFamily="18" charset="0"/>
              </a:rPr>
              <a:pPr/>
              <a:t>148</a:t>
            </a:fld>
            <a:endParaRPr kumimoji="0" lang="en-US" altLang="en-US">
              <a:latin typeface="Times New Roman" pitchFamily="18"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7ABA2EEC-C5ED-45F3-82DC-09BC5B88155D}" type="slidenum">
              <a:rPr kumimoji="0" lang="en-US" altLang="en-US">
                <a:latin typeface="Times New Roman" pitchFamily="18" charset="0"/>
              </a:rPr>
              <a:pPr/>
              <a:t>149</a:t>
            </a:fld>
            <a:endParaRPr kumimoji="0" lang="en-US" altLang="en-US">
              <a:latin typeface="Times New Roman" pitchFamily="18"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3F860700-E4BB-4F57-997C-A4F348FEC6F8}" type="slidenum">
              <a:rPr kumimoji="0" lang="en-US" altLang="en-US">
                <a:latin typeface="Times New Roman" pitchFamily="18" charset="0"/>
              </a:rPr>
              <a:pPr/>
              <a:t>150</a:t>
            </a:fld>
            <a:endParaRPr kumimoji="0" lang="en-US" altLang="en-US">
              <a:latin typeface="Times New Roman" pitchFamily="18"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Arial" charset="0"/>
              </a:defRPr>
            </a:lvl1pPr>
            <a:lvl2pPr marL="742950" indent="-285750">
              <a:defRPr kumimoji="1" sz="1200">
                <a:solidFill>
                  <a:schemeClr val="tx1"/>
                </a:solidFill>
                <a:latin typeface="Arial" charset="0"/>
              </a:defRPr>
            </a:lvl2pPr>
            <a:lvl3pPr marL="1143000" indent="-228600">
              <a:defRPr kumimoji="1" sz="1200">
                <a:solidFill>
                  <a:schemeClr val="tx1"/>
                </a:solidFill>
                <a:latin typeface="Arial" charset="0"/>
              </a:defRPr>
            </a:lvl3pPr>
            <a:lvl4pPr marL="1600200" indent="-228600">
              <a:defRPr kumimoji="1" sz="1200">
                <a:solidFill>
                  <a:schemeClr val="tx1"/>
                </a:solidFill>
                <a:latin typeface="Arial" charset="0"/>
              </a:defRPr>
            </a:lvl4pPr>
            <a:lvl5pPr marL="2057400" indent="-228600">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fld id="{0E226100-D834-473A-8683-DB80BE929056}" type="slidenum">
              <a:rPr kumimoji="0" lang="en-US" altLang="en-US">
                <a:latin typeface="Times New Roman" pitchFamily="18" charset="0"/>
              </a:rPr>
              <a:pPr/>
              <a:t>151</a:t>
            </a:fld>
            <a:endParaRPr kumimoji="0" lang="en-US" altLang="en-US">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312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71450"/>
            <a:ext cx="7772400" cy="742950"/>
          </a:xfrm>
        </p:spPr>
        <p:txBody>
          <a:bodyPr/>
          <a:lstStyle/>
          <a:p>
            <a:r>
              <a:rPr lang="en-US"/>
              <a:t>Click to edit Master title style</a:t>
            </a:r>
          </a:p>
        </p:txBody>
      </p:sp>
      <p:sp>
        <p:nvSpPr>
          <p:cNvPr id="3" name="Text Placeholder 2"/>
          <p:cNvSpPr>
            <a:spLocks noGrp="1"/>
          </p:cNvSpPr>
          <p:nvPr>
            <p:ph type="body" sz="half" idx="1"/>
          </p:nvPr>
        </p:nvSpPr>
        <p:spPr>
          <a:xfrm>
            <a:off x="685800" y="1028700"/>
            <a:ext cx="3810000" cy="3515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28700"/>
            <a:ext cx="3810000" cy="3515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fld id="{EFC40D8C-BCB4-42FE-8F1F-968198D3DACA}" type="slidenum">
              <a:rPr lang="en-US" altLang="en-US"/>
              <a:pPr/>
              <a:t>‹#›</a:t>
            </a:fld>
            <a:endParaRPr lang="en-US" altLang="en-US">
              <a:latin typeface="Times New Roman" pitchFamily="18" charset="0"/>
            </a:endParaRPr>
          </a:p>
        </p:txBody>
      </p:sp>
      <p:sp>
        <p:nvSpPr>
          <p:cNvPr id="7" name="Footer Placeholder 6"/>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1722917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100" b="0" i="1">
                <a:solidFill>
                  <a:schemeClr val="bg1"/>
                </a:solidFill>
                <a:latin typeface="Cambria"/>
                <a:cs typeface="Cambria"/>
              </a:defRPr>
            </a:lvl1pPr>
          </a:lstStyle>
          <a:p>
            <a:pPr marL="22482">
              <a:spcBef>
                <a:spcPts val="89"/>
              </a:spcBef>
            </a:pPr>
            <a:r>
              <a:rPr lang="en-IN" spc="-35"/>
              <a:t>Pawan</a:t>
            </a:r>
            <a:r>
              <a:rPr lang="en-IN" spc="27"/>
              <a:t> </a:t>
            </a:r>
            <a:r>
              <a:rPr lang="en-IN"/>
              <a:t>Goyal</a:t>
            </a:r>
            <a:r>
              <a:rPr lang="en-IN" spc="301"/>
              <a:t> </a:t>
            </a:r>
            <a:r>
              <a:rPr lang="en-IN"/>
              <a:t>(IIT</a:t>
            </a:r>
            <a:r>
              <a:rPr lang="en-IN" spc="27"/>
              <a:t> </a:t>
            </a:r>
            <a:r>
              <a:rPr lang="en-IN" spc="-18"/>
              <a:t>Kharagpur)</a:t>
            </a:r>
            <a:endParaRPr lang="en-IN" spc="-18"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3/8/2025</a:t>
            </a:fld>
            <a:endParaRPr lang="en-US"/>
          </a:p>
        </p:txBody>
      </p:sp>
      <p:sp>
        <p:nvSpPr>
          <p:cNvPr id="4" name="Holder 4"/>
          <p:cNvSpPr>
            <a:spLocks noGrp="1"/>
          </p:cNvSpPr>
          <p:nvPr>
            <p:ph type="sldNum" sz="quarter" idx="7"/>
          </p:nvPr>
        </p:nvSpPr>
        <p:spPr/>
        <p:txBody>
          <a:bodyPr lIns="0" tIns="0" rIns="0" bIns="0"/>
          <a:lstStyle>
            <a:lvl1pPr>
              <a:defRPr sz="1100" b="0" i="1">
                <a:solidFill>
                  <a:schemeClr val="bg1"/>
                </a:solidFill>
                <a:latin typeface="Cambria"/>
                <a:cs typeface="Cambria"/>
              </a:defRPr>
            </a:lvl1pPr>
          </a:lstStyle>
          <a:p>
            <a:pPr marL="67445">
              <a:spcBef>
                <a:spcPts val="89"/>
              </a:spcBef>
            </a:pPr>
            <a:fld id="{81D60167-4931-47E6-BA6A-407CBD079E47}" type="slidenum">
              <a:rPr lang="en-IN" smtClean="0"/>
              <a:pPr marL="67445">
                <a:spcBef>
                  <a:spcPts val="89"/>
                </a:spcBef>
              </a:pPr>
              <a:t>‹#›</a:t>
            </a:fld>
            <a:r>
              <a:rPr lang="en-IN" spc="-9"/>
              <a:t> </a:t>
            </a:r>
            <a:r>
              <a:rPr lang="en-IN" spc="-195"/>
              <a:t>/</a:t>
            </a:r>
            <a:r>
              <a:rPr lang="en-IN" spc="27"/>
              <a:t> </a:t>
            </a:r>
            <a:r>
              <a:rPr lang="en-IN" spc="-89"/>
              <a:t>6</a:t>
            </a:r>
            <a:endParaRPr lang="en-IN" spc="-89" dirty="0"/>
          </a:p>
        </p:txBody>
      </p:sp>
    </p:spTree>
    <p:extLst>
      <p:ext uri="{BB962C8B-B14F-4D97-AF65-F5344CB8AC3E}">
        <p14:creationId xmlns:p14="http://schemas.microsoft.com/office/powerpoint/2010/main" val="2910844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3/8/2025</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5725723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3/8/2025</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1045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935320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3/8/2025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123705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3/8/2025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8475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3/8/2025</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46164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3/8/2025</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26772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55181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3/8/2025</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9741941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02" r:id="rId10"/>
    <p:sldLayoutId id="2147483709" r:id="rId11"/>
    <p:sldLayoutId id="2147483722" r:id="rId12"/>
    <p:sldLayoutId id="2147483723" r:id="rId13"/>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93.xml"/><Relationship Id="rId7" Type="http://schemas.openxmlformats.org/officeDocument/2006/relationships/image" Target="../media/image57.wmf"/><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oleObject" Target="../embeddings/oleObject10.bin"/><Relationship Id="rId11" Type="http://schemas.openxmlformats.org/officeDocument/2006/relationships/image" Target="../media/image59.wmf"/><Relationship Id="rId5" Type="http://schemas.openxmlformats.org/officeDocument/2006/relationships/image" Target="../media/image56.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58.wmf"/></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60.wmf"/><Relationship Id="rId4" Type="http://schemas.openxmlformats.org/officeDocument/2006/relationships/oleObject" Target="../embeddings/oleObject13.bin"/></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104.xml"/><Relationship Id="rId7" Type="http://schemas.openxmlformats.org/officeDocument/2006/relationships/image" Target="../media/image62.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5.bin"/><Relationship Id="rId5" Type="http://schemas.openxmlformats.org/officeDocument/2006/relationships/image" Target="../media/image61.wmf"/><Relationship Id="rId4" Type="http://schemas.openxmlformats.org/officeDocument/2006/relationships/oleObject" Target="../embeddings/oleObject14.bin"/><Relationship Id="rId9" Type="http://schemas.openxmlformats.org/officeDocument/2006/relationships/image" Target="../media/image63.wmf"/></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emf"/><Relationship Id="rId5" Type="http://schemas.openxmlformats.org/officeDocument/2006/relationships/oleObject" Target="../embeddings/oleObject2.bin"/><Relationship Id="rId4" Type="http://schemas.openxmlformats.org/officeDocument/2006/relationships/image" Target="../media/image1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14.xml"/><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8.bin"/><Relationship Id="rId5" Type="http://schemas.openxmlformats.org/officeDocument/2006/relationships/image" Target="../media/image64.wmf"/><Relationship Id="rId4" Type="http://schemas.openxmlformats.org/officeDocument/2006/relationships/oleObject" Target="../embeddings/oleObject17.bin"/></Relationships>
</file>

<file path=ppt/slides/_rels/slide167.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115.xml"/><Relationship Id="rId7" Type="http://schemas.openxmlformats.org/officeDocument/2006/relationships/image" Target="../media/image67.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0.bin"/><Relationship Id="rId5" Type="http://schemas.openxmlformats.org/officeDocument/2006/relationships/image" Target="../media/image66.wmf"/><Relationship Id="rId4" Type="http://schemas.openxmlformats.org/officeDocument/2006/relationships/oleObject" Target="../embeddings/oleObject19.bin"/><Relationship Id="rId9" Type="http://schemas.openxmlformats.org/officeDocument/2006/relationships/image" Target="../media/image68.wmf"/></Relationships>
</file>

<file path=ppt/slides/_rels/slide168.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116.xml"/><Relationship Id="rId7"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3.bin"/><Relationship Id="rId5" Type="http://schemas.openxmlformats.org/officeDocument/2006/relationships/image" Target="../media/image69.wmf"/><Relationship Id="rId4" Type="http://schemas.openxmlformats.org/officeDocument/2006/relationships/oleObject" Target="../embeddings/oleObject22.bin"/><Relationship Id="rId9" Type="http://schemas.openxmlformats.org/officeDocument/2006/relationships/image" Target="../media/image71.wmf"/></Relationships>
</file>

<file path=ppt/slides/_rels/slide1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 Id="rId5" Type="http://schemas.openxmlformats.org/officeDocument/2006/relationships/slide" Target="slide10.xml"/><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75.jpg"/><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76.jpg"/><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7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slide" Target="slide1.xml"/><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74.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slide" Target="slide1.xml"/></Relationships>
</file>

<file path=ppt/slides/_rels/slide17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slide" Target="slide1.xml"/><Relationship Id="rId2" Type="http://schemas.openxmlformats.org/officeDocument/2006/relationships/image" Target="../media/image77.png"/><Relationship Id="rId16"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1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image" Target="../media/image95.png"/><Relationship Id="rId4" Type="http://schemas.openxmlformats.org/officeDocument/2006/relationships/image" Target="../media/image94.png"/></Relationships>
</file>

<file path=ppt/slides/_rels/slide177.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96.png"/><Relationship Id="rId7" Type="http://schemas.openxmlformats.org/officeDocument/2006/relationships/image" Target="../media/image99.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85.png"/></Relationships>
</file>

<file path=ppt/slides/_rels/slide178.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6.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85.png"/><Relationship Id="rId9" Type="http://schemas.openxmlformats.org/officeDocument/2006/relationships/image" Target="../media/image101.png"/><Relationship Id="rId14" Type="http://schemas.openxmlformats.org/officeDocument/2006/relationships/slide" Target="slide1.xml"/></Relationships>
</file>

<file path=ppt/slides/_rels/slide1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 Id="rId5" Type="http://schemas.openxmlformats.org/officeDocument/2006/relationships/slide" Target="slide27.xml"/><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slide" Target="slide11.xml"/></Relationships>
</file>

<file path=ppt/slides/_rels/slide18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slide" Target="slide11.xml"/></Relationships>
</file>

<file path=ppt/slides/_rels/slide183.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slide" Target="slide11.xml"/><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185.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slide" Target="slide11.xml"/><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86.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8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slide" Target="slide11.xml"/><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27.png"/><Relationship Id="rId5" Type="http://schemas.openxmlformats.org/officeDocument/2006/relationships/image" Target="../media/image122.png"/><Relationship Id="rId10" Type="http://schemas.openxmlformats.org/officeDocument/2006/relationships/image" Target="../media/image126.png"/><Relationship Id="rId4" Type="http://schemas.openxmlformats.org/officeDocument/2006/relationships/image" Target="../media/image121.png"/><Relationship Id="rId9" Type="http://schemas.openxmlformats.org/officeDocument/2006/relationships/image" Target="../media/image125.png"/></Relationships>
</file>

<file path=ppt/slides/_rels/slide18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129.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27.png"/><Relationship Id="rId5" Type="http://schemas.openxmlformats.org/officeDocument/2006/relationships/image" Target="../media/image122.png"/><Relationship Id="rId10" Type="http://schemas.openxmlformats.org/officeDocument/2006/relationships/image" Target="../media/image126.png"/><Relationship Id="rId4" Type="http://schemas.openxmlformats.org/officeDocument/2006/relationships/image" Target="../media/image121.png"/><Relationship Id="rId9" Type="http://schemas.openxmlformats.org/officeDocument/2006/relationships/image" Target="../media/image125.png"/><Relationship Id="rId14" Type="http://schemas.openxmlformats.org/officeDocument/2006/relationships/slide" Target="slide11.xml"/></Relationships>
</file>

<file path=ppt/slides/_rels/slide18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slide" Target="slide11.xml"/><Relationship Id="rId4" Type="http://schemas.openxmlformats.org/officeDocument/2006/relationships/image" Target="../media/image1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6.emf"/><Relationship Id="rId5" Type="http://schemas.openxmlformats.org/officeDocument/2006/relationships/oleObject" Target="../embeddings/oleObject3.bin"/><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oleObject" Target="../embeddings/oleObject4.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speech.sri.com/projects/sril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kheafield.com/code/kenlm/"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4.emf"/><Relationship Id="rId4" Type="http://schemas.openxmlformats.org/officeDocument/2006/relationships/oleObject" Target="../embeddings/oleObject5.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4.emf"/><Relationship Id="rId4" Type="http://schemas.openxmlformats.org/officeDocument/2006/relationships/oleObject" Target="../embeddings/oleObject6.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6.bin"/><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3.emf"/><Relationship Id="rId5" Type="http://schemas.openxmlformats.org/officeDocument/2006/relationships/oleObject" Target="../embeddings/oleObject8.bin"/><Relationship Id="rId4" Type="http://schemas.openxmlformats.org/officeDocument/2006/relationships/image" Target="../media/image42.e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US" sz="4000" b="1" i="1" dirty="0">
              <a:solidFill>
                <a:srgbClr val="0166FF"/>
              </a:solidFill>
            </a:endParaRPr>
          </a:p>
          <a:p>
            <a:pPr algn="ctr"/>
            <a:r>
              <a:rPr lang="en-US" sz="4000" b="1" i="1" dirty="0">
                <a:solidFill>
                  <a:srgbClr val="0166FF"/>
                </a:solidFill>
              </a:rPr>
              <a:t>NATURAL LANGUAGE PROCESSING</a:t>
            </a:r>
            <a:endParaRPr lang="en-IN" sz="4000" b="1" i="1" dirty="0">
              <a:solidFill>
                <a:srgbClr val="0166FF"/>
              </a:solidFill>
            </a:endParaRPr>
          </a:p>
        </p:txBody>
      </p:sp>
    </p:spTree>
    <p:extLst>
      <p:ext uri="{BB962C8B-B14F-4D97-AF65-F5344CB8AC3E}">
        <p14:creationId xmlns:p14="http://schemas.microsoft.com/office/powerpoint/2010/main" val="1470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rmAutofit fontScale="90000"/>
          </a:bodyPr>
          <a:lstStyle/>
          <a:p>
            <a:r>
              <a:rPr lang="en-US" b="1" dirty="0">
                <a:solidFill>
                  <a:srgbClr val="0166FF"/>
                </a:solidFill>
              </a:rPr>
              <a:t>How to compute P(W)  or P(w</a:t>
            </a:r>
            <a:r>
              <a:rPr lang="en-US" b="1" baseline="-25000" dirty="0">
                <a:solidFill>
                  <a:srgbClr val="0166FF"/>
                </a:solidFill>
              </a:rPr>
              <a:t>n</a:t>
            </a:r>
            <a:r>
              <a:rPr lang="en-US" b="1" dirty="0">
                <a:solidFill>
                  <a:srgbClr val="0166FF"/>
                </a:solidFill>
              </a:rPr>
              <a:t>|w</a:t>
            </a:r>
            <a:r>
              <a:rPr lang="en-US" b="1" baseline="-25000" dirty="0">
                <a:solidFill>
                  <a:srgbClr val="0166FF"/>
                </a:solidFill>
              </a:rPr>
              <a:t>1</a:t>
            </a:r>
            <a:r>
              <a:rPr lang="en-US" b="1" dirty="0">
                <a:solidFill>
                  <a:srgbClr val="0166FF"/>
                </a:solidFill>
              </a:rPr>
              <a:t>, …w</a:t>
            </a:r>
            <a:r>
              <a:rPr lang="en-US" b="1" baseline="-25000" dirty="0">
                <a:solidFill>
                  <a:srgbClr val="0166FF"/>
                </a:solidFill>
              </a:rPr>
              <a:t>n-1</a:t>
            </a:r>
            <a:r>
              <a:rPr lang="en-US" b="1" dirty="0">
                <a:solidFill>
                  <a:srgbClr val="0166FF"/>
                </a:solidFill>
              </a:rPr>
              <a:t>)</a:t>
            </a:r>
          </a:p>
        </p:txBody>
      </p:sp>
      <p:sp>
        <p:nvSpPr>
          <p:cNvPr id="65539" name="Rectangle 3"/>
          <p:cNvSpPr>
            <a:spLocks noGrp="1" noChangeArrowheads="1"/>
          </p:cNvSpPr>
          <p:nvPr>
            <p:ph idx="1"/>
          </p:nvPr>
        </p:nvSpPr>
        <p:spPr>
          <a:xfrm>
            <a:off x="822960" y="1200150"/>
            <a:ext cx="8016240" cy="3429000"/>
          </a:xfrm>
        </p:spPr>
        <p:txBody>
          <a:bodyPr/>
          <a:lstStyle/>
          <a:p>
            <a:pPr eaLnBrk="1" hangingPunct="1"/>
            <a:r>
              <a:rPr lang="en-US" dirty="0">
                <a:latin typeface="Calibri" charset="0"/>
              </a:rPr>
              <a:t>How to compute the joint probability P(W):</a:t>
            </a:r>
          </a:p>
          <a:p>
            <a:pPr eaLnBrk="1" hangingPunct="1"/>
            <a:endParaRPr lang="en-US" dirty="0">
              <a:latin typeface="Calibri" charset="0"/>
            </a:endParaRPr>
          </a:p>
          <a:p>
            <a:pPr marL="150813" lvl="1" indent="0" eaLnBrk="1" hangingPunct="1">
              <a:buNone/>
            </a:pPr>
            <a:r>
              <a:rPr lang="en-US" dirty="0">
                <a:latin typeface="Calibri" charset="0"/>
              </a:rPr>
              <a:t>P(The, water, of, Walden, Pond, is, so, beautifully, blue)</a:t>
            </a:r>
          </a:p>
          <a:p>
            <a:pPr lvl="1" eaLnBrk="1" hangingPunct="1"/>
            <a:endParaRPr lang="en-US" dirty="0">
              <a:latin typeface="Calibri" charset="0"/>
            </a:endParaRPr>
          </a:p>
          <a:p>
            <a:pPr eaLnBrk="1" hangingPunct="1"/>
            <a:r>
              <a:rPr lang="en-US" dirty="0">
                <a:latin typeface="Calibri" charset="0"/>
              </a:rPr>
              <a:t>Intuition: let’s rely on the Chain Rule of Probability</a:t>
            </a:r>
          </a:p>
        </p:txBody>
      </p:sp>
    </p:spTree>
    <p:extLst>
      <p:ext uri="{BB962C8B-B14F-4D97-AF65-F5344CB8AC3E}">
        <p14:creationId xmlns:p14="http://schemas.microsoft.com/office/powerpoint/2010/main" val="39062533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632" y="1545636"/>
            <a:ext cx="6768752" cy="2862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8162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To do POS tagging, a standard set needs to be chosen</a:t>
            </a:r>
          </a:p>
          <a:p>
            <a:r>
              <a:rPr lang="en-US" dirty="0"/>
              <a:t>Could pick very coarse </a:t>
            </a:r>
            <a:r>
              <a:rPr lang="en-US" dirty="0" err="1"/>
              <a:t>tagsets</a:t>
            </a:r>
            <a:r>
              <a:rPr lang="en-US" dirty="0"/>
              <a:t> N, V, </a:t>
            </a:r>
            <a:r>
              <a:rPr lang="en-US" dirty="0" err="1"/>
              <a:t>Adj</a:t>
            </a:r>
            <a:r>
              <a:rPr lang="en-US" dirty="0"/>
              <a:t>, </a:t>
            </a:r>
            <a:r>
              <a:rPr lang="en-US" dirty="0" err="1"/>
              <a:t>Adv</a:t>
            </a:r>
            <a:endParaRPr lang="en-US" dirty="0"/>
          </a:p>
          <a:p>
            <a:r>
              <a:rPr lang="en-US" dirty="0"/>
              <a:t>More commonly used set is finer grained, “</a:t>
            </a:r>
            <a:r>
              <a:rPr lang="en-US" dirty="0" err="1"/>
              <a:t>UPenn</a:t>
            </a:r>
            <a:r>
              <a:rPr lang="en-US" dirty="0"/>
              <a:t> </a:t>
            </a:r>
            <a:r>
              <a:rPr lang="en-US" dirty="0" err="1"/>
              <a:t>TreeBank</a:t>
            </a:r>
            <a:r>
              <a:rPr lang="en-US" dirty="0"/>
              <a:t> </a:t>
            </a:r>
            <a:r>
              <a:rPr lang="en-US" dirty="0" err="1"/>
              <a:t>tagset</a:t>
            </a:r>
            <a:r>
              <a:rPr lang="en-US" dirty="0"/>
              <a:t>”, 45 tags</a:t>
            </a:r>
            <a:endParaRPr lang="en-IN" dirty="0"/>
          </a:p>
        </p:txBody>
      </p:sp>
      <p:sp>
        <p:nvSpPr>
          <p:cNvPr id="3" name="Title 2"/>
          <p:cNvSpPr>
            <a:spLocks noGrp="1"/>
          </p:cNvSpPr>
          <p:nvPr>
            <p:ph type="title"/>
          </p:nvPr>
        </p:nvSpPr>
        <p:spPr/>
        <p:txBody>
          <a:bodyPr/>
          <a:lstStyle/>
          <a:p>
            <a:r>
              <a:rPr lang="en-US" sz="4000" b="1" i="1" dirty="0">
                <a:effectLst>
                  <a:outerShdw blurRad="38100" dist="38100" dir="2700000" algn="tl">
                    <a:srgbClr val="000000">
                      <a:alpha val="43137"/>
                    </a:srgbClr>
                  </a:outerShdw>
                </a:effectLst>
              </a:rPr>
              <a:t>POS tagging: Choosing a </a:t>
            </a:r>
            <a:r>
              <a:rPr lang="en-US" sz="4000" b="1" i="1" dirty="0" err="1">
                <a:effectLst>
                  <a:outerShdw blurRad="38100" dist="38100" dir="2700000" algn="tl">
                    <a:srgbClr val="000000">
                      <a:alpha val="43137"/>
                    </a:srgbClr>
                  </a:outerShdw>
                </a:effectLst>
              </a:rPr>
              <a:t>tagset</a:t>
            </a:r>
            <a:endParaRPr lang="en-IN" sz="40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96125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A48A6B-6310-4390-9F43-701E4887902E}"/>
              </a:ext>
            </a:extLst>
          </p:cNvPr>
          <p:cNvPicPr>
            <a:picLocks noGrp="1" noChangeAspect="1"/>
          </p:cNvPicPr>
          <p:nvPr>
            <p:ph idx="1"/>
          </p:nvPr>
        </p:nvPicPr>
        <p:blipFill>
          <a:blip r:embed="rId3"/>
          <a:stretch>
            <a:fillRect/>
          </a:stretch>
        </p:blipFill>
        <p:spPr>
          <a:xfrm>
            <a:off x="457200" y="800099"/>
            <a:ext cx="8352927" cy="4343401"/>
          </a:xfrm>
        </p:spPr>
      </p:pic>
      <p:sp>
        <p:nvSpPr>
          <p:cNvPr id="3" name="Title 2"/>
          <p:cNvSpPr>
            <a:spLocks noGrp="1"/>
          </p:cNvSpPr>
          <p:nvPr>
            <p:ph type="title"/>
          </p:nvPr>
        </p:nvSpPr>
        <p:spPr/>
        <p:txBody>
          <a:bodyPr/>
          <a:lstStyle/>
          <a:p>
            <a:r>
              <a:rPr lang="nn-NO" sz="4400" b="1" i="1" dirty="0">
                <a:effectLst>
                  <a:outerShdw blurRad="38100" dist="38100" dir="2700000" algn="tl">
                    <a:srgbClr val="000000">
                      <a:alpha val="43137"/>
                    </a:srgbClr>
                  </a:outerShdw>
                </a:effectLst>
              </a:rPr>
              <a:t>UPenn TreeBank POS tag set</a:t>
            </a:r>
            <a:endParaRPr lang="en-IN" sz="4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129112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ctr"/>
            <a:r>
              <a:rPr lang="en-US" b="1" dirty="0">
                <a:effectLst>
                  <a:outerShdw blurRad="38100" dist="38100" dir="2700000" algn="tl">
                    <a:srgbClr val="000000">
                      <a:alpha val="43137"/>
                    </a:srgbClr>
                  </a:outerShdw>
                </a:effectLst>
              </a:rPr>
              <a:t>Example Sentence</a:t>
            </a:r>
          </a:p>
          <a:p>
            <a:r>
              <a:rPr lang="en-US" b="1" dirty="0"/>
              <a:t>The grand jury commented on a number of other topics.</a:t>
            </a:r>
          </a:p>
          <a:p>
            <a:pPr algn="ctr"/>
            <a:r>
              <a:rPr lang="en-US" b="1" dirty="0">
                <a:effectLst>
                  <a:outerShdw blurRad="38100" dist="38100" dir="2700000" algn="tl">
                    <a:srgbClr val="000000">
                      <a:alpha val="43137"/>
                    </a:srgbClr>
                  </a:outerShdw>
                </a:effectLst>
              </a:rPr>
              <a:t>POS tagged sentence</a:t>
            </a:r>
          </a:p>
          <a:p>
            <a:pPr algn="just"/>
            <a:r>
              <a:rPr lang="en-US" b="1" dirty="0"/>
              <a:t>The/DT grand/JJ jury/NN </a:t>
            </a:r>
            <a:r>
              <a:rPr lang="en-US" b="1" dirty="0" err="1"/>
              <a:t>commmented</a:t>
            </a:r>
            <a:r>
              <a:rPr lang="en-US" b="1" dirty="0"/>
              <a:t>/VBD on/IN a/DT number/NN of/IN other/JJ topics/NNS ./.</a:t>
            </a:r>
            <a:endParaRPr lang="en-IN" b="1" dirty="0"/>
          </a:p>
        </p:txBody>
      </p:sp>
      <p:sp>
        <p:nvSpPr>
          <p:cNvPr id="3" name="Title 2"/>
          <p:cNvSpPr>
            <a:spLocks noGrp="1"/>
          </p:cNvSpPr>
          <p:nvPr>
            <p:ph type="title"/>
          </p:nvPr>
        </p:nvSpPr>
        <p:spPr/>
        <p:txBody>
          <a:bodyPr/>
          <a:lstStyle/>
          <a:p>
            <a:r>
              <a:rPr lang="en-IN" sz="4400" b="1" i="1" dirty="0">
                <a:effectLst>
                  <a:outerShdw blurRad="38100" dist="38100" dir="2700000" algn="tl">
                    <a:srgbClr val="000000">
                      <a:alpha val="43137"/>
                    </a:srgbClr>
                  </a:outerShdw>
                </a:effectLst>
              </a:rPr>
              <a:t>Using the </a:t>
            </a:r>
            <a:r>
              <a:rPr lang="en-IN" sz="4400" b="1" i="1" dirty="0" err="1">
                <a:effectLst>
                  <a:outerShdw blurRad="38100" dist="38100" dir="2700000" algn="tl">
                    <a:srgbClr val="000000">
                      <a:alpha val="43137"/>
                    </a:srgbClr>
                  </a:outerShdw>
                </a:effectLst>
              </a:rPr>
              <a:t>UPenn</a:t>
            </a:r>
            <a:r>
              <a:rPr lang="en-IN" sz="4400" b="1" i="1" dirty="0">
                <a:effectLst>
                  <a:outerShdw blurRad="38100" dist="38100" dir="2700000" algn="tl">
                    <a:srgbClr val="000000">
                      <a:alpha val="43137"/>
                    </a:srgbClr>
                  </a:outerShdw>
                </a:effectLst>
              </a:rPr>
              <a:t> </a:t>
            </a:r>
            <a:r>
              <a:rPr lang="en-IN" sz="4400" b="1" i="1" dirty="0" err="1">
                <a:effectLst>
                  <a:outerShdw blurRad="38100" dist="38100" dir="2700000" algn="tl">
                    <a:srgbClr val="000000">
                      <a:alpha val="43137"/>
                    </a:srgbClr>
                  </a:outerShdw>
                </a:effectLst>
              </a:rPr>
              <a:t>tagset</a:t>
            </a:r>
            <a:endParaRPr lang="en-IN" sz="4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33899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algn="ctr"/>
            <a:r>
              <a:rPr lang="en-US" b="1" dirty="0">
                <a:effectLst>
                  <a:outerShdw blurRad="38100" dist="38100" dir="2700000" algn="tl">
                    <a:srgbClr val="000000">
                      <a:alpha val="43137"/>
                    </a:srgbClr>
                  </a:outerShdw>
                </a:effectLst>
              </a:rPr>
              <a:t>Words often have more than one POS: back</a:t>
            </a:r>
          </a:p>
          <a:p>
            <a:pPr algn="just"/>
            <a:r>
              <a:rPr lang="en-US" b="1" dirty="0"/>
              <a:t>The back door: back/JJ</a:t>
            </a:r>
          </a:p>
          <a:p>
            <a:pPr algn="just"/>
            <a:r>
              <a:rPr lang="en-US" b="1" dirty="0"/>
              <a:t>On my back: back/NN</a:t>
            </a:r>
          </a:p>
          <a:p>
            <a:pPr algn="just"/>
            <a:r>
              <a:rPr lang="en-US" b="1" dirty="0"/>
              <a:t>Win the voters back: back/RB</a:t>
            </a:r>
          </a:p>
          <a:p>
            <a:pPr algn="just"/>
            <a:r>
              <a:rPr lang="en-US" b="1" dirty="0"/>
              <a:t>Promised to back the bill: back/VB</a:t>
            </a:r>
          </a:p>
          <a:p>
            <a:pPr algn="just"/>
            <a:endParaRPr lang="en-US" b="1" dirty="0"/>
          </a:p>
          <a:p>
            <a:pPr algn="ctr"/>
            <a:r>
              <a:rPr lang="en-US" b="1" dirty="0">
                <a:effectLst>
                  <a:outerShdw blurRad="38100" dist="38100" dir="2700000" algn="tl">
                    <a:srgbClr val="000000">
                      <a:alpha val="43137"/>
                    </a:srgbClr>
                  </a:outerShdw>
                </a:effectLst>
              </a:rPr>
              <a:t>POS tagging problem</a:t>
            </a:r>
          </a:p>
          <a:p>
            <a:pPr algn="just"/>
            <a:r>
              <a:rPr lang="en-US" b="1" dirty="0"/>
              <a:t>To determine the POS tag for a particular instance of a word</a:t>
            </a:r>
            <a:endParaRPr lang="en-IN" b="1" dirty="0"/>
          </a:p>
        </p:txBody>
      </p:sp>
      <p:sp>
        <p:nvSpPr>
          <p:cNvPr id="3" name="Title 2"/>
          <p:cNvSpPr>
            <a:spLocks noGrp="1"/>
          </p:cNvSpPr>
          <p:nvPr>
            <p:ph type="title"/>
          </p:nvPr>
        </p:nvSpPr>
        <p:spPr/>
        <p:txBody>
          <a:bodyPr/>
          <a:lstStyle/>
          <a:p>
            <a:r>
              <a:rPr lang="en-US" sz="4400" b="1" i="1" dirty="0">
                <a:effectLst>
                  <a:outerShdw blurRad="38100" dist="38100" dir="2700000" algn="tl">
                    <a:srgbClr val="000000">
                      <a:alpha val="43137"/>
                    </a:srgbClr>
                  </a:outerShdw>
                </a:effectLst>
              </a:rPr>
              <a:t>Why is POS tagging hard?</a:t>
            </a:r>
            <a:endParaRPr lang="en-IN" sz="4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511696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b="1" dirty="0">
                <a:effectLst>
                  <a:outerShdw blurRad="38100" dist="38100" dir="2700000" algn="tl">
                    <a:srgbClr val="000000">
                      <a:alpha val="43137"/>
                    </a:srgbClr>
                  </a:outerShdw>
                </a:effectLst>
              </a:rPr>
              <a:t>Ambiguity in the Brown corpus </a:t>
            </a:r>
            <a:r>
              <a:rPr lang="en-US" dirty="0"/>
              <a:t>40% of word tokens are ambiguous 12% of word types are ambiguous Breakdown of ambiguous word types:</a:t>
            </a:r>
          </a:p>
          <a:p>
            <a:endParaRPr lang="en-IN" dirty="0"/>
          </a:p>
        </p:txBody>
      </p:sp>
      <p:sp>
        <p:nvSpPr>
          <p:cNvPr id="3" name="Title 2"/>
          <p:cNvSpPr>
            <a:spLocks noGrp="1"/>
          </p:cNvSpPr>
          <p:nvPr>
            <p:ph type="title"/>
          </p:nvPr>
        </p:nvSpPr>
        <p:spPr>
          <a:xfrm>
            <a:off x="789656" y="361950"/>
            <a:ext cx="7543800" cy="680397"/>
          </a:xfrm>
        </p:spPr>
        <p:txBody>
          <a:bodyPr>
            <a:normAutofit fontScale="90000"/>
          </a:bodyPr>
          <a:lstStyle/>
          <a:p>
            <a:br>
              <a:rPr lang="en-US" sz="4000" b="1" i="1" dirty="0">
                <a:effectLst>
                  <a:outerShdw blurRad="38100" dist="38100" dir="2700000" algn="tl">
                    <a:srgbClr val="000000">
                      <a:alpha val="43137"/>
                    </a:srgbClr>
                  </a:outerShdw>
                </a:effectLst>
              </a:rPr>
            </a:br>
            <a:br>
              <a:rPr lang="en-US" sz="4000" b="1" i="1" dirty="0">
                <a:effectLst>
                  <a:outerShdw blurRad="38100" dist="38100" dir="2700000" algn="tl">
                    <a:srgbClr val="000000">
                      <a:alpha val="43137"/>
                    </a:srgbClr>
                  </a:outerShdw>
                </a:effectLst>
              </a:rPr>
            </a:br>
            <a:br>
              <a:rPr lang="en-US" sz="4000" b="1" i="1" dirty="0">
                <a:effectLst>
                  <a:outerShdw blurRad="38100" dist="38100" dir="2700000" algn="tl">
                    <a:srgbClr val="000000">
                      <a:alpha val="43137"/>
                    </a:srgbClr>
                  </a:outerShdw>
                </a:effectLst>
              </a:rPr>
            </a:br>
            <a:br>
              <a:rPr lang="en-US" sz="4000" b="1" i="1" dirty="0">
                <a:effectLst>
                  <a:outerShdw blurRad="38100" dist="38100" dir="2700000" algn="tl">
                    <a:srgbClr val="000000">
                      <a:alpha val="43137"/>
                    </a:srgbClr>
                  </a:outerShdw>
                </a:effectLst>
              </a:rPr>
            </a:br>
            <a:br>
              <a:rPr lang="en-US" sz="4000" b="1" i="1" dirty="0">
                <a:effectLst>
                  <a:outerShdw blurRad="38100" dist="38100" dir="2700000" algn="tl">
                    <a:srgbClr val="000000">
                      <a:alpha val="43137"/>
                    </a:srgbClr>
                  </a:outerShdw>
                </a:effectLst>
              </a:rPr>
            </a:br>
            <a:br>
              <a:rPr lang="en-US" sz="4000" b="1" i="1" dirty="0">
                <a:effectLst>
                  <a:outerShdw blurRad="38100" dist="38100" dir="2700000" algn="tl">
                    <a:srgbClr val="000000">
                      <a:alpha val="43137"/>
                    </a:srgbClr>
                  </a:outerShdw>
                </a:effectLst>
              </a:rPr>
            </a:br>
            <a:br>
              <a:rPr lang="en-US" sz="4000" b="1" i="1" dirty="0">
                <a:effectLst>
                  <a:outerShdw blurRad="38100" dist="38100" dir="2700000" algn="tl">
                    <a:srgbClr val="000000">
                      <a:alpha val="43137"/>
                    </a:srgbClr>
                  </a:outerShdw>
                </a:effectLst>
              </a:rPr>
            </a:br>
            <a:br>
              <a:rPr lang="en-US" sz="4000" b="1" i="1" dirty="0">
                <a:effectLst>
                  <a:outerShdw blurRad="38100" dist="38100" dir="2700000" algn="tl">
                    <a:srgbClr val="000000">
                      <a:alpha val="43137"/>
                    </a:srgbClr>
                  </a:outerShdw>
                </a:effectLst>
              </a:rPr>
            </a:br>
            <a:br>
              <a:rPr lang="en-US" sz="4000" b="1" i="1" dirty="0">
                <a:effectLst>
                  <a:outerShdw blurRad="38100" dist="38100" dir="2700000" algn="tl">
                    <a:srgbClr val="000000">
                      <a:alpha val="43137"/>
                    </a:srgbClr>
                  </a:outerShdw>
                </a:effectLst>
              </a:rPr>
            </a:br>
            <a:br>
              <a:rPr lang="en-US" sz="4000" b="1" i="1" dirty="0">
                <a:effectLst>
                  <a:outerShdw blurRad="38100" dist="38100" dir="2700000" algn="tl">
                    <a:srgbClr val="000000">
                      <a:alpha val="43137"/>
                    </a:srgbClr>
                  </a:outerShdw>
                </a:effectLst>
              </a:rPr>
            </a:br>
            <a:br>
              <a:rPr lang="en-US" sz="4000" b="1" i="1" dirty="0">
                <a:effectLst>
                  <a:outerShdw blurRad="38100" dist="38100" dir="2700000" algn="tl">
                    <a:srgbClr val="000000">
                      <a:alpha val="43137"/>
                    </a:srgbClr>
                  </a:outerShdw>
                </a:effectLst>
              </a:rPr>
            </a:br>
            <a:br>
              <a:rPr lang="en-US" sz="4000" b="1" i="1" dirty="0">
                <a:effectLst>
                  <a:outerShdw blurRad="38100" dist="38100" dir="2700000" algn="tl">
                    <a:srgbClr val="000000">
                      <a:alpha val="43137"/>
                    </a:srgbClr>
                  </a:outerShdw>
                </a:effectLst>
              </a:rPr>
            </a:br>
            <a:br>
              <a:rPr lang="en-US" sz="4000" b="1" i="1" dirty="0">
                <a:effectLst>
                  <a:outerShdw blurRad="38100" dist="38100" dir="2700000" algn="tl">
                    <a:srgbClr val="000000">
                      <a:alpha val="43137"/>
                    </a:srgbClr>
                  </a:outerShdw>
                </a:effectLst>
              </a:rPr>
            </a:br>
            <a:br>
              <a:rPr lang="en-US" sz="4000" b="1" i="1" dirty="0">
                <a:effectLst>
                  <a:outerShdw blurRad="38100" dist="38100" dir="2700000" algn="tl">
                    <a:srgbClr val="000000">
                      <a:alpha val="43137"/>
                    </a:srgbClr>
                  </a:outerShdw>
                </a:effectLst>
              </a:rPr>
            </a:br>
            <a:br>
              <a:rPr lang="en-US" sz="4000" b="1" i="1" dirty="0">
                <a:effectLst>
                  <a:outerShdw blurRad="38100" dist="38100" dir="2700000" algn="tl">
                    <a:srgbClr val="000000">
                      <a:alpha val="43137"/>
                    </a:srgbClr>
                  </a:outerShdw>
                </a:effectLst>
              </a:rPr>
            </a:br>
            <a:br>
              <a:rPr lang="en-US" sz="4000" b="1" i="1" dirty="0">
                <a:effectLst>
                  <a:outerShdw blurRad="38100" dist="38100" dir="2700000" algn="tl">
                    <a:srgbClr val="000000">
                      <a:alpha val="43137"/>
                    </a:srgbClr>
                  </a:outerShdw>
                </a:effectLst>
              </a:rPr>
            </a:br>
            <a:r>
              <a:rPr lang="en-US" sz="4000" b="1" i="1" dirty="0">
                <a:effectLst>
                  <a:outerShdw blurRad="38100" dist="38100" dir="2700000" algn="tl">
                    <a:srgbClr val="000000">
                      <a:alpha val="43137"/>
                    </a:srgbClr>
                  </a:outerShdw>
                </a:effectLst>
              </a:rPr>
              <a:t>Ambiguous word types in the Brown Corpus</a:t>
            </a:r>
            <a:endParaRPr lang="en-IN" sz="4000" b="1" i="1" dirty="0">
              <a:effectLst>
                <a:outerShdw blurRad="38100" dist="38100" dir="2700000" algn="tl">
                  <a:srgbClr val="000000">
                    <a:alpha val="43137"/>
                  </a:srgbClr>
                </a:outerShdw>
              </a:effectLst>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194" y="2571750"/>
            <a:ext cx="4276725" cy="1978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30746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gn="just"/>
            <a:r>
              <a:rPr lang="en-US" b="1" dirty="0"/>
              <a:t>One tag is usually more likely than the others. </a:t>
            </a:r>
          </a:p>
          <a:p>
            <a:pPr algn="just"/>
            <a:r>
              <a:rPr lang="en-US" b="1" dirty="0"/>
              <a:t>In the Brown corpus, race is a noun 98% of the time, and a verb 2% of the time </a:t>
            </a:r>
          </a:p>
          <a:p>
            <a:pPr algn="just"/>
            <a:r>
              <a:rPr lang="en-US" b="1" dirty="0"/>
              <a:t>A tagger for English that simply chooses the most likely tag for each word can achieve good performance </a:t>
            </a:r>
          </a:p>
          <a:p>
            <a:pPr algn="just"/>
            <a:r>
              <a:rPr lang="en-US" b="1" dirty="0"/>
              <a:t>Any new approach should be compared against the unigram baseline (assigning each token to its most likely tag)</a:t>
            </a:r>
            <a:endParaRPr lang="en-IN" b="1" dirty="0"/>
          </a:p>
        </p:txBody>
      </p:sp>
      <p:sp>
        <p:nvSpPr>
          <p:cNvPr id="3" name="Title 2"/>
          <p:cNvSpPr>
            <a:spLocks noGrp="1"/>
          </p:cNvSpPr>
          <p:nvPr>
            <p:ph type="title"/>
          </p:nvPr>
        </p:nvSpPr>
        <p:spPr/>
        <p:txBody>
          <a:bodyPr>
            <a:normAutofit fontScale="90000"/>
          </a:bodyPr>
          <a:lstStyle/>
          <a:p>
            <a:r>
              <a:rPr lang="en-US" sz="4400" b="1" i="1" dirty="0">
                <a:effectLst>
                  <a:outerShdw blurRad="38100" dist="38100" dir="2700000" algn="tl">
                    <a:srgbClr val="000000">
                      <a:alpha val="43137"/>
                    </a:srgbClr>
                  </a:outerShdw>
                </a:effectLst>
              </a:rPr>
              <a:t>How bad is the ambiguity problem?</a:t>
            </a:r>
            <a:endParaRPr lang="en-IN" sz="4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728189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IN" b="1" dirty="0"/>
              <a:t>Can be difficult even for people </a:t>
            </a:r>
          </a:p>
          <a:p>
            <a:pPr algn="just"/>
            <a:r>
              <a:rPr lang="en-IN" b="1" dirty="0" err="1"/>
              <a:t>Mrs.</a:t>
            </a:r>
            <a:r>
              <a:rPr lang="en-IN" b="1" dirty="0"/>
              <a:t>/NNP </a:t>
            </a:r>
            <a:r>
              <a:rPr lang="en-IN" b="1" dirty="0" err="1"/>
              <a:t>Shaefer</a:t>
            </a:r>
            <a:r>
              <a:rPr lang="en-IN" b="1" dirty="0"/>
              <a:t>/NNP never/RB got/VBD around/RP to/TO joining/VBG. </a:t>
            </a:r>
          </a:p>
          <a:p>
            <a:pPr algn="just"/>
            <a:r>
              <a:rPr lang="en-IN" b="1" dirty="0"/>
              <a:t>All/DT we/PRP </a:t>
            </a:r>
            <a:r>
              <a:rPr lang="en-IN" b="1" dirty="0" err="1"/>
              <a:t>gotta</a:t>
            </a:r>
            <a:r>
              <a:rPr lang="en-IN" b="1" dirty="0"/>
              <a:t>/VBN do/VB is/VBZ go/VB around/IN the/DT corner/NN. </a:t>
            </a:r>
          </a:p>
          <a:p>
            <a:pPr algn="just"/>
            <a:r>
              <a:rPr lang="en-IN" b="1" dirty="0"/>
              <a:t>Chateau/NNP </a:t>
            </a:r>
            <a:r>
              <a:rPr lang="en-IN" b="1" dirty="0" err="1"/>
              <a:t>Petrus</a:t>
            </a:r>
            <a:r>
              <a:rPr lang="en-IN" b="1" dirty="0"/>
              <a:t>/NNP costs/VBZ around/RB 2500/CD.</a:t>
            </a:r>
          </a:p>
        </p:txBody>
      </p:sp>
      <p:sp>
        <p:nvSpPr>
          <p:cNvPr id="3" name="Title 2"/>
          <p:cNvSpPr>
            <a:spLocks noGrp="1"/>
          </p:cNvSpPr>
          <p:nvPr>
            <p:ph type="title"/>
          </p:nvPr>
        </p:nvSpPr>
        <p:spPr/>
        <p:txBody>
          <a:bodyPr/>
          <a:lstStyle/>
          <a:p>
            <a:r>
              <a:rPr lang="en-IN" sz="4400" b="1" i="1" dirty="0">
                <a:effectLst>
                  <a:outerShdw blurRad="38100" dist="38100" dir="2700000" algn="tl">
                    <a:srgbClr val="000000">
                      <a:alpha val="43137"/>
                    </a:srgbClr>
                  </a:outerShdw>
                </a:effectLst>
              </a:rPr>
              <a:t>Deciding the correct POS</a:t>
            </a:r>
          </a:p>
        </p:txBody>
      </p:sp>
    </p:spTree>
    <p:extLst>
      <p:ext uri="{BB962C8B-B14F-4D97-AF65-F5344CB8AC3E}">
        <p14:creationId xmlns:p14="http://schemas.microsoft.com/office/powerpoint/2010/main" val="10258722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algn="ctr"/>
            <a:r>
              <a:rPr lang="en-US" b="1" dirty="0">
                <a:effectLst>
                  <a:outerShdw blurRad="38100" dist="38100" dir="2700000" algn="tl">
                    <a:srgbClr val="000000">
                      <a:alpha val="43137"/>
                    </a:srgbClr>
                  </a:outerShdw>
                </a:effectLst>
              </a:rPr>
              <a:t>The word itself</a:t>
            </a:r>
          </a:p>
          <a:p>
            <a:pPr algn="just"/>
            <a:r>
              <a:rPr lang="en-US" b="1" dirty="0"/>
              <a:t>Some words may only be nouns, e.g. arrow</a:t>
            </a:r>
          </a:p>
          <a:p>
            <a:pPr algn="just"/>
            <a:r>
              <a:rPr lang="en-US" b="1" dirty="0"/>
              <a:t>Some words are ambiguous, e.g. like, flies</a:t>
            </a:r>
          </a:p>
          <a:p>
            <a:pPr algn="just"/>
            <a:r>
              <a:rPr lang="en-US" b="1" dirty="0"/>
              <a:t>Probabilities may help, if one tag is more likely than another</a:t>
            </a:r>
          </a:p>
          <a:p>
            <a:pPr algn="just"/>
            <a:endParaRPr lang="en-US" b="1" dirty="0"/>
          </a:p>
          <a:p>
            <a:pPr algn="ctr"/>
            <a:r>
              <a:rPr lang="en-US" b="1" dirty="0">
                <a:effectLst>
                  <a:outerShdw blurRad="38100" dist="38100" dir="2700000" algn="tl">
                    <a:srgbClr val="000000">
                      <a:alpha val="43137"/>
                    </a:srgbClr>
                  </a:outerShdw>
                </a:effectLst>
              </a:rPr>
              <a:t>Local context</a:t>
            </a:r>
          </a:p>
          <a:p>
            <a:pPr algn="just"/>
            <a:r>
              <a:rPr lang="en-US" b="1" dirty="0"/>
              <a:t>Two determiners rarely follow each other</a:t>
            </a:r>
          </a:p>
          <a:p>
            <a:pPr algn="just"/>
            <a:r>
              <a:rPr lang="en-US" b="1" dirty="0"/>
              <a:t>Two base form verbs rarely follow each other</a:t>
            </a:r>
          </a:p>
          <a:p>
            <a:pPr algn="just"/>
            <a:r>
              <a:rPr lang="en-US" b="1" dirty="0"/>
              <a:t>Determiner is almost always followed by adjective or noun</a:t>
            </a:r>
            <a:endParaRPr lang="en-IN" b="1" dirty="0"/>
          </a:p>
        </p:txBody>
      </p:sp>
      <p:sp>
        <p:nvSpPr>
          <p:cNvPr id="3" name="Title 2"/>
          <p:cNvSpPr>
            <a:spLocks noGrp="1"/>
          </p:cNvSpPr>
          <p:nvPr>
            <p:ph type="title"/>
          </p:nvPr>
        </p:nvSpPr>
        <p:spPr/>
        <p:txBody>
          <a:bodyPr>
            <a:normAutofit fontScale="90000"/>
          </a:bodyPr>
          <a:lstStyle/>
          <a:p>
            <a:r>
              <a:rPr lang="en-US" sz="4400" b="1" i="1" dirty="0">
                <a:effectLst>
                  <a:outerShdw blurRad="38100" dist="38100" dir="2700000" algn="tl">
                    <a:srgbClr val="000000">
                      <a:alpha val="43137"/>
                    </a:srgbClr>
                  </a:outerShdw>
                </a:effectLst>
              </a:rPr>
              <a:t>Relevant knowledge for POS tagging</a:t>
            </a:r>
            <a:endParaRPr lang="en-IN" sz="4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221062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algn="ctr"/>
            <a:r>
              <a:rPr lang="en-US" b="1" dirty="0">
                <a:effectLst>
                  <a:outerShdw blurRad="38100" dist="38100" dir="2700000" algn="tl">
                    <a:srgbClr val="000000">
                      <a:alpha val="43137"/>
                    </a:srgbClr>
                  </a:outerShdw>
                </a:effectLst>
              </a:rPr>
              <a:t>Rule-based Approach</a:t>
            </a:r>
          </a:p>
          <a:p>
            <a:pPr algn="just"/>
            <a:r>
              <a:rPr lang="en-US" b="1" dirty="0"/>
              <a:t>Assign each word in the input a list of potential POS tags</a:t>
            </a:r>
          </a:p>
          <a:p>
            <a:pPr algn="just"/>
            <a:r>
              <a:rPr lang="en-US" b="1" dirty="0"/>
              <a:t>Then winnow down this list to a single tag using hand-written rules</a:t>
            </a:r>
          </a:p>
          <a:p>
            <a:pPr marL="0" indent="0" algn="just">
              <a:buNone/>
            </a:pPr>
            <a:endParaRPr lang="en-US" dirty="0"/>
          </a:p>
          <a:p>
            <a:pPr algn="ctr"/>
            <a:r>
              <a:rPr lang="en-US" b="1" dirty="0"/>
              <a:t> </a:t>
            </a:r>
            <a:r>
              <a:rPr lang="en-US" b="1" dirty="0">
                <a:effectLst>
                  <a:outerShdw blurRad="38100" dist="38100" dir="2700000" algn="tl">
                    <a:srgbClr val="000000">
                      <a:alpha val="43137"/>
                    </a:srgbClr>
                  </a:outerShdw>
                </a:effectLst>
              </a:rPr>
              <a:t>Statistical tagging</a:t>
            </a:r>
          </a:p>
          <a:p>
            <a:pPr algn="just"/>
            <a:r>
              <a:rPr lang="en-US" b="1" dirty="0"/>
              <a:t>Get a training corpus of tagged text, learn the transformation rules from the most frequent tags (TBL tagger)</a:t>
            </a:r>
          </a:p>
          <a:p>
            <a:pPr algn="just"/>
            <a:r>
              <a:rPr lang="en-US" b="1" dirty="0"/>
              <a:t>Probabilistic: Find the most likely sequence of tags T for a sequence of words W</a:t>
            </a:r>
            <a:endParaRPr lang="en-IN" b="1" dirty="0"/>
          </a:p>
        </p:txBody>
      </p:sp>
      <p:sp>
        <p:nvSpPr>
          <p:cNvPr id="3" name="Title 2"/>
          <p:cNvSpPr>
            <a:spLocks noGrp="1"/>
          </p:cNvSpPr>
          <p:nvPr>
            <p:ph type="title"/>
          </p:nvPr>
        </p:nvSpPr>
        <p:spPr/>
        <p:txBody>
          <a:bodyPr/>
          <a:lstStyle/>
          <a:p>
            <a:r>
              <a:rPr lang="en-IN" sz="4400" b="1" i="1" dirty="0">
                <a:effectLst>
                  <a:outerShdw blurRad="38100" dist="38100" dir="2700000" algn="tl">
                    <a:srgbClr val="000000">
                      <a:alpha val="43137"/>
                    </a:srgbClr>
                  </a:outerShdw>
                </a:effectLst>
              </a:rPr>
              <a:t>POS tagging: Two approaches </a:t>
            </a:r>
          </a:p>
        </p:txBody>
      </p:sp>
    </p:spTree>
    <p:extLst>
      <p:ext uri="{BB962C8B-B14F-4D97-AF65-F5344CB8AC3E}">
        <p14:creationId xmlns:p14="http://schemas.microsoft.com/office/powerpoint/2010/main" val="342347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b="1" dirty="0">
                <a:solidFill>
                  <a:srgbClr val="0166FF"/>
                </a:solidFill>
              </a:rPr>
              <a:t>Reminder: The Chain Rule</a:t>
            </a:r>
          </a:p>
        </p:txBody>
      </p:sp>
      <p:sp>
        <p:nvSpPr>
          <p:cNvPr id="67589" name="Rectangle 3"/>
          <p:cNvSpPr>
            <a:spLocks noGrp="1" noChangeArrowheads="1"/>
          </p:cNvSpPr>
          <p:nvPr>
            <p:ph idx="1"/>
          </p:nvPr>
        </p:nvSpPr>
        <p:spPr>
          <a:xfrm>
            <a:off x="822960" y="1200150"/>
            <a:ext cx="8168640" cy="3429000"/>
          </a:xfrm>
        </p:spPr>
        <p:txBody>
          <a:bodyPr>
            <a:normAutofit fontScale="92500"/>
          </a:bodyPr>
          <a:lstStyle/>
          <a:p>
            <a:pPr eaLnBrk="1" hangingPunct="1"/>
            <a:r>
              <a:rPr lang="en-US" sz="2800" dirty="0">
                <a:latin typeface="Calibri" charset="0"/>
              </a:rPr>
              <a:t>Recall the definition of conditional probabilities</a:t>
            </a:r>
            <a:endParaRPr lang="en-US" sz="3600" dirty="0">
              <a:latin typeface="Calibri" charset="0"/>
            </a:endParaRPr>
          </a:p>
          <a:p>
            <a:pPr marL="457200" lvl="1" indent="0">
              <a:buNone/>
            </a:pPr>
            <a:r>
              <a:rPr lang="en-US" dirty="0">
                <a:latin typeface="Times New Roman" panose="02020603050405020304" pitchFamily="18" charset="0"/>
                <a:cs typeface="Times New Roman" panose="02020603050405020304" pitchFamily="18" charset="0"/>
              </a:rPr>
              <a:t>P</a:t>
            </a:r>
            <a:r>
              <a:rPr lang="en-US" sz="2400" dirty="0">
                <a:latin typeface="Times New Roman" panose="02020603050405020304" pitchFamily="18" charset="0"/>
                <a:cs typeface="Times New Roman" panose="02020603050405020304" pitchFamily="18" charset="0"/>
              </a:rPr>
              <a:t>(B|A) = P(A,B)/P(A)</a:t>
            </a:r>
            <a:r>
              <a:rPr lang="en-US" sz="3600" dirty="0">
                <a:latin typeface="Calibri" charset="0"/>
              </a:rPr>
              <a:t>	</a:t>
            </a:r>
            <a:r>
              <a:rPr lang="en-US" dirty="0">
                <a:latin typeface="Calibri" charset="0"/>
              </a:rPr>
              <a:t>Rewriting:   </a:t>
            </a:r>
            <a:r>
              <a:rPr lang="en-US" sz="2400" dirty="0">
                <a:latin typeface="Times New Roman" panose="02020603050405020304" pitchFamily="18" charset="0"/>
                <a:cs typeface="Times New Roman" panose="02020603050405020304" pitchFamily="18" charset="0"/>
              </a:rPr>
              <a:t>P(A,B) = P(A) P(B|A)</a:t>
            </a:r>
          </a:p>
          <a:p>
            <a:pPr marL="457200" lvl="1" indent="0">
              <a:buNone/>
            </a:pPr>
            <a:endParaRPr lang="en-US" dirty="0">
              <a:latin typeface="Calibri" charset="0"/>
            </a:endParaRPr>
          </a:p>
          <a:p>
            <a:r>
              <a:rPr lang="en-US" sz="2800" dirty="0">
                <a:latin typeface="Calibri" charset="0"/>
              </a:rPr>
              <a:t>More variables:</a:t>
            </a:r>
          </a:p>
          <a:p>
            <a:pPr marL="457200" lvl="1" indent="0">
              <a:buNone/>
            </a:pPr>
            <a:r>
              <a:rPr lang="en-US" sz="2400" dirty="0">
                <a:latin typeface="Times New Roman" panose="02020603050405020304" pitchFamily="18" charset="0"/>
                <a:cs typeface="Times New Roman" panose="02020603050405020304" pitchFamily="18" charset="0"/>
              </a:rPr>
              <a:t> P(A,B,C,D) = P(A) P(B|A) P(C|A,B) P(D|A,B,C)</a:t>
            </a:r>
            <a:endParaRPr lang="en-US" sz="3200" dirty="0">
              <a:latin typeface="Times New Roman" panose="02020603050405020304" pitchFamily="18" charset="0"/>
              <a:cs typeface="Times New Roman" panose="02020603050405020304" pitchFamily="18" charset="0"/>
            </a:endParaRPr>
          </a:p>
          <a:p>
            <a:pPr eaLnBrk="1" hangingPunct="1"/>
            <a:r>
              <a:rPr lang="en-US" sz="2800" dirty="0">
                <a:latin typeface="Calibri" charset="0"/>
              </a:rPr>
              <a:t>The Chain Rule in General</a:t>
            </a:r>
          </a:p>
          <a:p>
            <a:pPr eaLnBrk="1" hangingPunct="1">
              <a:buNone/>
            </a:pPr>
            <a:r>
              <a:rPr lang="en-US" sz="2800" dirty="0">
                <a:latin typeface="Times New Roman" panose="02020603050405020304" pitchFamily="18" charset="0"/>
                <a:cs typeface="Times New Roman" panose="02020603050405020304" pitchFamily="18" charset="0"/>
              </a:rPr>
              <a:t>  P(x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3</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x</a:t>
            </a:r>
            <a:r>
              <a:rPr lang="en-US" sz="2800" baseline="-25000" dirty="0" err="1">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 = P(x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)P(x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)P(x</a:t>
            </a:r>
            <a:r>
              <a:rPr lang="en-US" sz="2800" baseline="-25000" dirty="0">
                <a:latin typeface="Times New Roman" panose="02020603050405020304" pitchFamily="18" charset="0"/>
                <a:cs typeface="Times New Roman" panose="02020603050405020304" pitchFamily="18" charset="0"/>
              </a:rPr>
              <a:t>3</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)…P(x</a:t>
            </a:r>
            <a:r>
              <a:rPr lang="en-US" sz="2800" baseline="-25000" dirty="0">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n-1</a:t>
            </a:r>
            <a:r>
              <a:rPr lang="en-US" sz="2800" dirty="0">
                <a:latin typeface="Times New Roman" panose="02020603050405020304" pitchFamily="18" charset="0"/>
                <a:cs typeface="Times New Roman" panose="02020603050405020304" pitchFamily="18"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92114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58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58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58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r>
              <a:rPr lang="en-US" b="1" dirty="0"/>
              <a:t>Label the training set with most frequent tags</a:t>
            </a:r>
          </a:p>
          <a:p>
            <a:pPr algn="just"/>
            <a:r>
              <a:rPr lang="en-US" b="1" dirty="0"/>
              <a:t>The can was rusted.</a:t>
            </a:r>
          </a:p>
          <a:p>
            <a:pPr algn="just"/>
            <a:r>
              <a:rPr lang="en-US" b="1" dirty="0"/>
              <a:t>The/DT can/MD was/VBD rusted/VBD.</a:t>
            </a:r>
          </a:p>
          <a:p>
            <a:pPr algn="just"/>
            <a:r>
              <a:rPr lang="en-US" b="1" dirty="0"/>
              <a:t>Add transformation rules to reduce training mistakes</a:t>
            </a:r>
          </a:p>
          <a:p>
            <a:pPr algn="just"/>
            <a:r>
              <a:rPr lang="en-US" b="1" dirty="0"/>
              <a:t>MD →NN: DT_</a:t>
            </a:r>
          </a:p>
          <a:p>
            <a:pPr algn="just"/>
            <a:r>
              <a:rPr lang="en-US" b="1" dirty="0"/>
              <a:t>VBD→VBN: VBD_</a:t>
            </a:r>
          </a:p>
          <a:p>
            <a:endParaRPr lang="en-IN" dirty="0"/>
          </a:p>
        </p:txBody>
      </p:sp>
      <p:sp>
        <p:nvSpPr>
          <p:cNvPr id="3" name="Title 2"/>
          <p:cNvSpPr>
            <a:spLocks noGrp="1"/>
          </p:cNvSpPr>
          <p:nvPr>
            <p:ph type="title"/>
          </p:nvPr>
        </p:nvSpPr>
        <p:spPr/>
        <p:txBody>
          <a:bodyPr/>
          <a:lstStyle/>
          <a:p>
            <a:r>
              <a:rPr lang="en-IN" b="1" i="1" dirty="0">
                <a:effectLst>
                  <a:outerShdw blurRad="38100" dist="38100" dir="2700000" algn="tl">
                    <a:srgbClr val="000000">
                      <a:alpha val="43137"/>
                    </a:srgbClr>
                  </a:outerShdw>
                </a:effectLst>
              </a:rPr>
              <a:t>TBL Tagger</a:t>
            </a:r>
          </a:p>
        </p:txBody>
      </p:sp>
    </p:spTree>
    <p:extLst>
      <p:ext uri="{BB962C8B-B14F-4D97-AF65-F5344CB8AC3E}">
        <p14:creationId xmlns:p14="http://schemas.microsoft.com/office/powerpoint/2010/main" val="27851816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8" y="1686261"/>
            <a:ext cx="7745505" cy="3315760"/>
          </a:xfrm>
        </p:spPr>
        <p:txBody>
          <a:bodyPr>
            <a:normAutofit fontScale="47500" lnSpcReduction="20000"/>
          </a:bodyPr>
          <a:lstStyle/>
          <a:p>
            <a:r>
              <a:rPr lang="en-US" b="1" dirty="0">
                <a:effectLst>
                  <a:outerShdw blurRad="38100" dist="38100" dir="2700000" algn="tl">
                    <a:srgbClr val="000000">
                      <a:alpha val="43137"/>
                    </a:srgbClr>
                  </a:outerShdw>
                </a:effectLst>
              </a:rPr>
              <a:t>Problem at hand</a:t>
            </a:r>
          </a:p>
          <a:p>
            <a:r>
              <a:rPr lang="en-US" b="1" dirty="0"/>
              <a:t>We have some data {(d, c)} of paired observations d and hidden classes c.</a:t>
            </a:r>
          </a:p>
          <a:p>
            <a:pPr marL="0" indent="0">
              <a:buNone/>
            </a:pPr>
            <a:endParaRPr lang="en-US" b="1" dirty="0"/>
          </a:p>
          <a:p>
            <a:r>
              <a:rPr lang="en-US" b="1" dirty="0">
                <a:effectLst>
                  <a:outerShdw blurRad="38100" dist="38100" dir="2700000" algn="tl">
                    <a:srgbClr val="000000">
                      <a:alpha val="43137"/>
                    </a:srgbClr>
                  </a:outerShdw>
                </a:effectLst>
              </a:rPr>
              <a:t>Different instances of d and c</a:t>
            </a:r>
          </a:p>
          <a:p>
            <a:r>
              <a:rPr lang="en-US" b="1" dirty="0"/>
              <a:t>Part-of-Speech Tagging: words are observed and tags are hidden.</a:t>
            </a:r>
          </a:p>
          <a:p>
            <a:r>
              <a:rPr lang="en-US" b="1" dirty="0"/>
              <a:t>Text Classification: sentences/documents are observed and the</a:t>
            </a:r>
          </a:p>
          <a:p>
            <a:r>
              <a:rPr lang="en-US" b="1" dirty="0"/>
              <a:t>category is hidden.</a:t>
            </a:r>
          </a:p>
          <a:p>
            <a:r>
              <a:rPr lang="en-US" b="1" dirty="0"/>
              <a:t>Categories can be positive/negative for sentiments ..</a:t>
            </a:r>
          </a:p>
          <a:p>
            <a:r>
              <a:rPr lang="en-US" b="1" dirty="0"/>
              <a:t>sports/politics/business for documents ...</a:t>
            </a:r>
          </a:p>
          <a:p>
            <a:endParaRPr lang="en-US" b="1" dirty="0"/>
          </a:p>
          <a:p>
            <a:r>
              <a:rPr lang="en-US" b="1" dirty="0">
                <a:effectLst>
                  <a:outerShdw blurRad="38100" dist="38100" dir="2700000" algn="tl">
                    <a:srgbClr val="000000">
                      <a:alpha val="43137"/>
                    </a:srgbClr>
                  </a:outerShdw>
                </a:effectLst>
              </a:rPr>
              <a:t>What gives rise to the two families?</a:t>
            </a:r>
          </a:p>
          <a:p>
            <a:r>
              <a:rPr lang="en-US" b="1" dirty="0"/>
              <a:t>Whether they generate the observed data from hidden stuff or the hidden structure given the data?</a:t>
            </a:r>
            <a:endParaRPr lang="en-IN" b="1" dirty="0"/>
          </a:p>
        </p:txBody>
      </p:sp>
      <p:sp>
        <p:nvSpPr>
          <p:cNvPr id="3" name="Title 2"/>
          <p:cNvSpPr>
            <a:spLocks noGrp="1"/>
          </p:cNvSpPr>
          <p:nvPr>
            <p:ph type="title"/>
          </p:nvPr>
        </p:nvSpPr>
        <p:spPr>
          <a:xfrm>
            <a:off x="838200" y="438150"/>
            <a:ext cx="7543800" cy="680397"/>
          </a:xfrm>
        </p:spPr>
        <p:txBody>
          <a:bodyPr>
            <a:normAutofit fontScale="90000"/>
          </a:bodyPr>
          <a:lstStyle/>
          <a:p>
            <a:r>
              <a:rPr lang="en-US" sz="4000" b="1" i="1" dirty="0">
                <a:effectLst>
                  <a:outerShdw blurRad="38100" dist="38100" dir="2700000" algn="tl">
                    <a:srgbClr val="000000">
                      <a:alpha val="43137"/>
                    </a:srgbClr>
                  </a:outerShdw>
                </a:effectLst>
              </a:rPr>
              <a:t>Probabilistic Tagging: </a:t>
            </a:r>
            <a:br>
              <a:rPr lang="en-US" sz="4000" b="1" i="1" dirty="0">
                <a:effectLst>
                  <a:outerShdw blurRad="38100" dist="38100" dir="2700000" algn="tl">
                    <a:srgbClr val="000000">
                      <a:alpha val="43137"/>
                    </a:srgbClr>
                  </a:outerShdw>
                </a:effectLst>
              </a:rPr>
            </a:br>
            <a:r>
              <a:rPr lang="en-US" sz="4000" b="1" i="1" dirty="0">
                <a:effectLst>
                  <a:outerShdw blurRad="38100" dist="38100" dir="2700000" algn="tl">
                    <a:srgbClr val="000000">
                      <a:alpha val="43137"/>
                    </a:srgbClr>
                  </a:outerShdw>
                </a:effectLst>
              </a:rPr>
              <a:t>Two different families of models</a:t>
            </a:r>
            <a:endParaRPr lang="en-IN" sz="40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529818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pPr algn="ctr"/>
            <a:r>
              <a:rPr lang="en-IN" b="1" dirty="0">
                <a:effectLst>
                  <a:outerShdw blurRad="38100" dist="38100" dir="2700000" algn="tl">
                    <a:srgbClr val="000000">
                      <a:alpha val="43137"/>
                    </a:srgbClr>
                  </a:outerShdw>
                </a:effectLst>
              </a:rPr>
              <a:t>Generative (Joint) Models</a:t>
            </a:r>
          </a:p>
          <a:p>
            <a:pPr algn="just"/>
            <a:r>
              <a:rPr lang="en-IN" b="1" dirty="0"/>
              <a:t>Generate the observed data from hidden stuff, i.e. put a probability over the observations given the class: P(d, c) in terms of P(</a:t>
            </a:r>
            <a:r>
              <a:rPr lang="en-IN" b="1" dirty="0" err="1"/>
              <a:t>d|c</a:t>
            </a:r>
            <a:r>
              <a:rPr lang="en-IN" b="1" dirty="0"/>
              <a:t>)</a:t>
            </a:r>
          </a:p>
          <a:p>
            <a:pPr algn="just"/>
            <a:r>
              <a:rPr lang="en-IN" b="1" dirty="0"/>
              <a:t>e.g. Naïve Bayes’ classifiers, Hidden Markov Models etc.</a:t>
            </a:r>
          </a:p>
          <a:p>
            <a:pPr marL="0" indent="0" algn="just">
              <a:buNone/>
            </a:pPr>
            <a:endParaRPr lang="en-IN" dirty="0"/>
          </a:p>
          <a:p>
            <a:pPr algn="ctr"/>
            <a:r>
              <a:rPr lang="en-IN" b="1" dirty="0">
                <a:effectLst>
                  <a:outerShdw blurRad="38100" dist="38100" dir="2700000" algn="tl">
                    <a:srgbClr val="000000">
                      <a:alpha val="43137"/>
                    </a:srgbClr>
                  </a:outerShdw>
                </a:effectLst>
              </a:rPr>
              <a:t>Discriminative (Conditional) Models</a:t>
            </a:r>
          </a:p>
          <a:p>
            <a:pPr algn="just"/>
            <a:r>
              <a:rPr lang="en-IN" b="1" dirty="0"/>
              <a:t>Take the data as given, and put a probability over hidden structure given the data: P(</a:t>
            </a:r>
            <a:r>
              <a:rPr lang="en-IN" b="1" dirty="0" err="1"/>
              <a:t>c|d</a:t>
            </a:r>
            <a:r>
              <a:rPr lang="en-IN" b="1" dirty="0"/>
              <a:t>)</a:t>
            </a:r>
          </a:p>
          <a:p>
            <a:pPr algn="just"/>
            <a:r>
              <a:rPr lang="en-IN" b="1" dirty="0"/>
              <a:t>e.g. Logistic regression, maximum entropy models, conditional random fields</a:t>
            </a:r>
          </a:p>
          <a:p>
            <a:pPr algn="just"/>
            <a:r>
              <a:rPr lang="en-IN" b="1" dirty="0"/>
              <a:t>SVMs, perceptron, etc. are discriminative classifiers but not directly probabilistic</a:t>
            </a:r>
          </a:p>
        </p:txBody>
      </p:sp>
      <p:sp>
        <p:nvSpPr>
          <p:cNvPr id="3" name="Title 2"/>
          <p:cNvSpPr>
            <a:spLocks noGrp="1"/>
          </p:cNvSpPr>
          <p:nvPr>
            <p:ph type="title"/>
          </p:nvPr>
        </p:nvSpPr>
        <p:spPr/>
        <p:txBody>
          <a:bodyPr/>
          <a:lstStyle/>
          <a:p>
            <a:r>
              <a:rPr lang="en-IN" sz="4400" b="1" i="1" dirty="0">
                <a:effectLst>
                  <a:outerShdw blurRad="38100" dist="38100" dir="2700000" algn="tl">
                    <a:srgbClr val="000000">
                      <a:alpha val="43137"/>
                    </a:srgbClr>
                  </a:outerShdw>
                </a:effectLst>
              </a:rPr>
              <a:t>Generative vs. Conditional Models </a:t>
            </a:r>
          </a:p>
        </p:txBody>
      </p:sp>
    </p:spTree>
    <p:extLst>
      <p:ext uri="{BB962C8B-B14F-4D97-AF65-F5344CB8AC3E}">
        <p14:creationId xmlns:p14="http://schemas.microsoft.com/office/powerpoint/2010/main" val="758890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ctr"/>
            <a:r>
              <a:rPr lang="en-US" dirty="0">
                <a:effectLst>
                  <a:outerShdw blurRad="38100" dist="38100" dir="2700000" algn="tl">
                    <a:srgbClr val="000000">
                      <a:alpha val="43137"/>
                    </a:srgbClr>
                  </a:outerShdw>
                </a:effectLst>
              </a:rPr>
              <a:t>Joint vs. conditional likelihood</a:t>
            </a:r>
          </a:p>
          <a:p>
            <a:pPr algn="just"/>
            <a:r>
              <a:rPr lang="en-US" b="1" dirty="0"/>
              <a:t>A joint model gives probabilities P(d, c) and tries to maximize this joint likelihood.</a:t>
            </a:r>
          </a:p>
          <a:p>
            <a:pPr algn="just"/>
            <a:r>
              <a:rPr lang="en-US" b="1" dirty="0"/>
              <a:t>A conditional model gives probabilities P(</a:t>
            </a:r>
            <a:r>
              <a:rPr lang="en-US" b="1" dirty="0" err="1"/>
              <a:t>c|d</a:t>
            </a:r>
            <a:r>
              <a:rPr lang="en-US" b="1" dirty="0"/>
              <a:t>), taking the data as given and modeling only the conditional probability of the class.</a:t>
            </a:r>
          </a:p>
          <a:p>
            <a:endParaRPr lang="en-IN" dirty="0"/>
          </a:p>
        </p:txBody>
      </p:sp>
      <p:sp>
        <p:nvSpPr>
          <p:cNvPr id="3" name="Title 2"/>
          <p:cNvSpPr>
            <a:spLocks noGrp="1"/>
          </p:cNvSpPr>
          <p:nvPr>
            <p:ph type="title"/>
          </p:nvPr>
        </p:nvSpPr>
        <p:spPr/>
        <p:txBody>
          <a:bodyPr/>
          <a:lstStyle/>
          <a:p>
            <a:endParaRPr lang="en-IN"/>
          </a:p>
        </p:txBody>
      </p:sp>
    </p:spTree>
    <p:extLst>
      <p:ext uri="{BB962C8B-B14F-4D97-AF65-F5344CB8AC3E}">
        <p14:creationId xmlns:p14="http://schemas.microsoft.com/office/powerpoint/2010/main" val="20408731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9672" y="1653649"/>
            <a:ext cx="6382641" cy="1800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69881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IN" sz="3600" b="0" i="0" u="none" strike="noStrike" baseline="0" dirty="0">
                <a:solidFill>
                  <a:schemeClr val="tx1"/>
                </a:solidFill>
                <a:effectLst>
                  <a:outerShdw blurRad="38100" dist="38100" dir="2700000" algn="tl">
                    <a:srgbClr val="000000">
                      <a:alpha val="43137"/>
                    </a:srgbClr>
                  </a:outerShdw>
                </a:effectLst>
                <a:latin typeface="NimbusRomNo9L-ReguItal"/>
              </a:rPr>
              <a:t>Computing the probability values</a:t>
            </a:r>
          </a:p>
          <a:p>
            <a:pPr algn="just"/>
            <a:r>
              <a:rPr lang="en-IN" sz="3600" b="0" i="0" u="none" strike="noStrike" baseline="0" dirty="0">
                <a:solidFill>
                  <a:schemeClr val="tx1"/>
                </a:solidFill>
                <a:effectLst>
                  <a:outerShdw blurRad="38100" dist="38100" dir="2700000" algn="tl">
                    <a:srgbClr val="000000">
                      <a:alpha val="43137"/>
                    </a:srgbClr>
                  </a:outerShdw>
                </a:effectLst>
                <a:latin typeface="NimbusRomNo9L-ReguItal"/>
              </a:rPr>
              <a:t>Tag Transition probabilities</a:t>
            </a:r>
            <a:endParaRPr lang="en-IN" sz="4400" dirty="0">
              <a:solidFill>
                <a:schemeClr val="tx1"/>
              </a:solidFill>
              <a:effectLst>
                <a:outerShdw blurRad="38100" dist="38100" dir="2700000" algn="tl">
                  <a:srgbClr val="000000">
                    <a:alpha val="43137"/>
                  </a:srgbClr>
                </a:outerShdw>
              </a:effectLst>
            </a:endParaRPr>
          </a:p>
        </p:txBody>
      </p:sp>
      <p:sp>
        <p:nvSpPr>
          <p:cNvPr id="3" name="Title 2"/>
          <p:cNvSpPr>
            <a:spLocks noGrp="1"/>
          </p:cNvSpPr>
          <p:nvPr>
            <p:ph type="title"/>
          </p:nvPr>
        </p:nvSpPr>
        <p:spPr>
          <a:xfrm>
            <a:off x="762000" y="438150"/>
            <a:ext cx="7543800" cy="680397"/>
          </a:xfrm>
        </p:spPr>
        <p:txBody>
          <a:bodyPr>
            <a:normAutofit fontScale="90000"/>
          </a:bodyPr>
          <a:lstStyle/>
          <a:p>
            <a:r>
              <a:rPr lang="en-IN" sz="4400" b="1" i="1" u="none" strike="noStrike" baseline="0" dirty="0">
                <a:solidFill>
                  <a:schemeClr val="tx1"/>
                </a:solidFill>
                <a:effectLst>
                  <a:outerShdw blurRad="38100" dist="38100" dir="2700000" algn="tl">
                    <a:srgbClr val="000000">
                      <a:alpha val="43137"/>
                    </a:srgbClr>
                  </a:outerShdw>
                </a:effectLst>
                <a:latin typeface="NimbusRomNo9L-ReguItal"/>
              </a:rPr>
              <a:t>Hidden Markov Models for POS Tagging</a:t>
            </a:r>
            <a:endParaRPr lang="en-IN" sz="11500" b="1" i="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06136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B3BD569-78CD-4A1F-84C6-F67D2076A929}"/>
              </a:ext>
            </a:extLst>
          </p:cNvPr>
          <p:cNvPicPr>
            <a:picLocks noGrp="1" noChangeAspect="1"/>
          </p:cNvPicPr>
          <p:nvPr>
            <p:ph idx="1"/>
          </p:nvPr>
        </p:nvPicPr>
        <p:blipFill>
          <a:blip r:embed="rId2"/>
          <a:stretch>
            <a:fillRect/>
          </a:stretch>
        </p:blipFill>
        <p:spPr>
          <a:xfrm>
            <a:off x="323528" y="1491630"/>
            <a:ext cx="8280920" cy="3510390"/>
          </a:xfrm>
        </p:spPr>
      </p:pic>
      <p:sp>
        <p:nvSpPr>
          <p:cNvPr id="3" name="Title 2"/>
          <p:cNvSpPr>
            <a:spLocks noGrp="1"/>
          </p:cNvSpPr>
          <p:nvPr>
            <p:ph type="title"/>
          </p:nvPr>
        </p:nvSpPr>
        <p:spPr/>
        <p:txBody>
          <a:bodyPr/>
          <a:lstStyle/>
          <a:p>
            <a:r>
              <a:rPr lang="en-IN" sz="4400" b="1" i="0" u="none" strike="noStrike" baseline="0" dirty="0">
                <a:solidFill>
                  <a:schemeClr val="tx1"/>
                </a:solidFill>
                <a:effectLst>
                  <a:outerShdw blurRad="38100" dist="38100" dir="2700000" algn="tl">
                    <a:srgbClr val="000000">
                      <a:alpha val="43137"/>
                    </a:srgbClr>
                  </a:outerShdw>
                </a:effectLst>
                <a:latin typeface="NimbusRomNo9L-ReguItal"/>
              </a:rPr>
              <a:t>Disambiguating “race”</a:t>
            </a:r>
            <a:endParaRPr lang="en-IN" sz="115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455947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lgn="ctr"/>
            <a:r>
              <a:rPr lang="en-IN" b="1" i="0" u="none" strike="noStrike" baseline="0" dirty="0">
                <a:solidFill>
                  <a:schemeClr val="tx1"/>
                </a:solidFill>
                <a:effectLst>
                  <a:outerShdw blurRad="38100" dist="38100" dir="2700000" algn="tl">
                    <a:srgbClr val="000000">
                      <a:alpha val="43137"/>
                    </a:srgbClr>
                  </a:outerShdw>
                </a:effectLst>
                <a:latin typeface="NimbusRomNo9L-ReguItal"/>
              </a:rPr>
              <a:t>Difference in probability due to</a:t>
            </a:r>
          </a:p>
          <a:p>
            <a:pPr algn="just"/>
            <a:r>
              <a:rPr lang="en-IN" b="1" i="0" u="none" strike="noStrike" baseline="0" dirty="0">
                <a:solidFill>
                  <a:schemeClr val="tx1"/>
                </a:solidFill>
                <a:effectLst>
                  <a:outerShdw blurRad="38100" dist="38100" dir="2700000" algn="tl">
                    <a:srgbClr val="000000">
                      <a:alpha val="43137"/>
                    </a:srgbClr>
                  </a:outerShdw>
                </a:effectLst>
                <a:latin typeface="NimbusRomNo9L-ReguItal"/>
              </a:rPr>
              <a:t>P</a:t>
            </a:r>
            <a:r>
              <a:rPr lang="en-IN" b="1" i="0" u="none" strike="noStrike" baseline="0" dirty="0">
                <a:solidFill>
                  <a:schemeClr val="tx1"/>
                </a:solidFill>
                <a:effectLst>
                  <a:outerShdw blurRad="38100" dist="38100" dir="2700000" algn="tl">
                    <a:srgbClr val="000000">
                      <a:alpha val="43137"/>
                    </a:srgbClr>
                  </a:outerShdw>
                </a:effectLst>
                <a:latin typeface="CMSS10"/>
              </a:rPr>
              <a:t>(</a:t>
            </a:r>
            <a:r>
              <a:rPr lang="en-IN" b="1" i="0" u="none" strike="noStrike" baseline="0" dirty="0">
                <a:solidFill>
                  <a:schemeClr val="tx1"/>
                </a:solidFill>
                <a:effectLst>
                  <a:outerShdw blurRad="38100" dist="38100" dir="2700000" algn="tl">
                    <a:srgbClr val="000000">
                      <a:alpha val="43137"/>
                    </a:srgbClr>
                  </a:outerShdw>
                </a:effectLst>
                <a:latin typeface="NimbusRomNo9L-ReguItal"/>
              </a:rPr>
              <a:t>VB</a:t>
            </a:r>
            <a:r>
              <a:rPr lang="en-IN" b="1" dirty="0">
                <a:solidFill>
                  <a:schemeClr val="tx1"/>
                </a:solidFill>
                <a:effectLst>
                  <a:outerShdw blurRad="38100" dist="38100" dir="2700000" algn="tl">
                    <a:srgbClr val="000000">
                      <a:alpha val="43137"/>
                    </a:srgbClr>
                  </a:outerShdw>
                </a:effectLst>
                <a:latin typeface="txsy"/>
              </a:rPr>
              <a:t>/</a:t>
            </a:r>
            <a:r>
              <a:rPr lang="en-IN" b="1" i="0" u="none" strike="noStrike" baseline="0" dirty="0">
                <a:solidFill>
                  <a:schemeClr val="tx1"/>
                </a:solidFill>
                <a:effectLst>
                  <a:outerShdw blurRad="38100" dist="38100" dir="2700000" algn="tl">
                    <a:srgbClr val="000000">
                      <a:alpha val="43137"/>
                    </a:srgbClr>
                  </a:outerShdw>
                </a:effectLst>
                <a:latin typeface="NimbusRomNo9L-ReguItal"/>
              </a:rPr>
              <a:t>TO</a:t>
            </a:r>
            <a:r>
              <a:rPr lang="en-IN" b="1" i="0" u="none" strike="noStrike" baseline="0" dirty="0">
                <a:solidFill>
                  <a:schemeClr val="tx1"/>
                </a:solidFill>
                <a:effectLst>
                  <a:outerShdw blurRad="38100" dist="38100" dir="2700000" algn="tl">
                    <a:srgbClr val="000000">
                      <a:alpha val="43137"/>
                    </a:srgbClr>
                  </a:outerShdw>
                </a:effectLst>
                <a:latin typeface="CMSS10"/>
              </a:rPr>
              <a:t>) </a:t>
            </a:r>
            <a:r>
              <a:rPr lang="en-IN" b="1" i="0" u="none" strike="noStrike" baseline="0" dirty="0">
                <a:solidFill>
                  <a:schemeClr val="tx1"/>
                </a:solidFill>
                <a:effectLst>
                  <a:outerShdw blurRad="38100" dist="38100" dir="2700000" algn="tl">
                    <a:srgbClr val="000000">
                      <a:alpha val="43137"/>
                    </a:srgbClr>
                  </a:outerShdw>
                </a:effectLst>
                <a:latin typeface="NimbusSanL-Regu"/>
              </a:rPr>
              <a:t>vs. </a:t>
            </a:r>
            <a:r>
              <a:rPr lang="en-IN" b="1" i="0" u="none" strike="noStrike" baseline="0" dirty="0">
                <a:solidFill>
                  <a:schemeClr val="tx1"/>
                </a:solidFill>
                <a:effectLst>
                  <a:outerShdw blurRad="38100" dist="38100" dir="2700000" algn="tl">
                    <a:srgbClr val="000000">
                      <a:alpha val="43137"/>
                    </a:srgbClr>
                  </a:outerShdw>
                </a:effectLst>
                <a:latin typeface="NimbusRomNo9L-ReguItal"/>
              </a:rPr>
              <a:t>P</a:t>
            </a:r>
            <a:r>
              <a:rPr lang="en-IN" b="1" i="0" u="none" strike="noStrike" baseline="0" dirty="0">
                <a:solidFill>
                  <a:schemeClr val="tx1"/>
                </a:solidFill>
                <a:effectLst>
                  <a:outerShdw blurRad="38100" dist="38100" dir="2700000" algn="tl">
                    <a:srgbClr val="000000">
                      <a:alpha val="43137"/>
                    </a:srgbClr>
                  </a:outerShdw>
                </a:effectLst>
                <a:latin typeface="CMSS10"/>
              </a:rPr>
              <a:t>(</a:t>
            </a:r>
            <a:r>
              <a:rPr lang="en-IN" b="1" i="0" u="none" strike="noStrike" baseline="0" dirty="0">
                <a:solidFill>
                  <a:schemeClr val="tx1"/>
                </a:solidFill>
                <a:effectLst>
                  <a:outerShdw blurRad="38100" dist="38100" dir="2700000" algn="tl">
                    <a:srgbClr val="000000">
                      <a:alpha val="43137"/>
                    </a:srgbClr>
                  </a:outerShdw>
                </a:effectLst>
                <a:latin typeface="NimbusRomNo9L-ReguItal"/>
              </a:rPr>
              <a:t>NN</a:t>
            </a:r>
            <a:r>
              <a:rPr lang="en-IN" b="1" dirty="0">
                <a:solidFill>
                  <a:schemeClr val="tx1"/>
                </a:solidFill>
                <a:effectLst>
                  <a:outerShdw blurRad="38100" dist="38100" dir="2700000" algn="tl">
                    <a:srgbClr val="000000">
                      <a:alpha val="43137"/>
                    </a:srgbClr>
                  </a:outerShdw>
                </a:effectLst>
                <a:latin typeface="txsy"/>
              </a:rPr>
              <a:t>/</a:t>
            </a:r>
            <a:r>
              <a:rPr lang="en-IN" b="1" i="0" u="none" strike="noStrike" baseline="0" dirty="0">
                <a:solidFill>
                  <a:schemeClr val="tx1"/>
                </a:solidFill>
                <a:effectLst>
                  <a:outerShdw blurRad="38100" dist="38100" dir="2700000" algn="tl">
                    <a:srgbClr val="000000">
                      <a:alpha val="43137"/>
                    </a:srgbClr>
                  </a:outerShdw>
                </a:effectLst>
                <a:latin typeface="NimbusRomNo9L-ReguItal"/>
              </a:rPr>
              <a:t>TO</a:t>
            </a:r>
            <a:r>
              <a:rPr lang="en-IN" b="1" i="0" u="none" strike="noStrike" baseline="0" dirty="0">
                <a:solidFill>
                  <a:schemeClr val="tx1"/>
                </a:solidFill>
                <a:effectLst>
                  <a:outerShdw blurRad="38100" dist="38100" dir="2700000" algn="tl">
                    <a:srgbClr val="000000">
                      <a:alpha val="43137"/>
                    </a:srgbClr>
                  </a:outerShdw>
                </a:effectLst>
                <a:latin typeface="CMSS10"/>
              </a:rPr>
              <a:t>)</a:t>
            </a:r>
          </a:p>
          <a:p>
            <a:pPr algn="just"/>
            <a:r>
              <a:rPr lang="da-DK" b="1" i="0" u="none" strike="noStrike" baseline="0" dirty="0">
                <a:solidFill>
                  <a:schemeClr val="tx1"/>
                </a:solidFill>
                <a:effectLst>
                  <a:outerShdw blurRad="38100" dist="38100" dir="2700000" algn="tl">
                    <a:srgbClr val="000000">
                      <a:alpha val="43137"/>
                    </a:srgbClr>
                  </a:outerShdw>
                </a:effectLst>
                <a:latin typeface="NimbusRomNo9L-ReguItal"/>
              </a:rPr>
              <a:t>P</a:t>
            </a:r>
            <a:r>
              <a:rPr lang="da-DK" b="1" i="0" u="none" strike="noStrike" baseline="0" dirty="0">
                <a:solidFill>
                  <a:schemeClr val="tx1"/>
                </a:solidFill>
                <a:effectLst>
                  <a:outerShdw blurRad="38100" dist="38100" dir="2700000" algn="tl">
                    <a:srgbClr val="000000">
                      <a:alpha val="43137"/>
                    </a:srgbClr>
                  </a:outerShdw>
                </a:effectLst>
                <a:latin typeface="CMSS10"/>
              </a:rPr>
              <a:t>(</a:t>
            </a:r>
            <a:r>
              <a:rPr lang="da-DK" b="1" i="0" u="none" strike="noStrike" baseline="0" dirty="0">
                <a:solidFill>
                  <a:schemeClr val="tx1"/>
                </a:solidFill>
                <a:effectLst>
                  <a:outerShdw blurRad="38100" dist="38100" dir="2700000" algn="tl">
                    <a:srgbClr val="000000">
                      <a:alpha val="43137"/>
                    </a:srgbClr>
                  </a:outerShdw>
                </a:effectLst>
                <a:latin typeface="NimbusRomNo9L-ReguItal"/>
              </a:rPr>
              <a:t>race</a:t>
            </a:r>
            <a:r>
              <a:rPr lang="da-DK" b="1" dirty="0">
                <a:solidFill>
                  <a:schemeClr val="tx1"/>
                </a:solidFill>
                <a:effectLst>
                  <a:outerShdw blurRad="38100" dist="38100" dir="2700000" algn="tl">
                    <a:srgbClr val="000000">
                      <a:alpha val="43137"/>
                    </a:srgbClr>
                  </a:outerShdw>
                </a:effectLst>
                <a:latin typeface="txsy"/>
              </a:rPr>
              <a:t>/</a:t>
            </a:r>
            <a:r>
              <a:rPr lang="da-DK" b="1" i="0" u="none" strike="noStrike" baseline="0" dirty="0">
                <a:solidFill>
                  <a:schemeClr val="tx1"/>
                </a:solidFill>
                <a:effectLst>
                  <a:outerShdw blurRad="38100" dist="38100" dir="2700000" algn="tl">
                    <a:srgbClr val="000000">
                      <a:alpha val="43137"/>
                    </a:srgbClr>
                  </a:outerShdw>
                </a:effectLst>
                <a:latin typeface="NimbusRomNo9L-ReguItal"/>
              </a:rPr>
              <a:t>VB</a:t>
            </a:r>
            <a:r>
              <a:rPr lang="da-DK" b="1" i="0" u="none" strike="noStrike" baseline="0" dirty="0">
                <a:solidFill>
                  <a:schemeClr val="tx1"/>
                </a:solidFill>
                <a:effectLst>
                  <a:outerShdw blurRad="38100" dist="38100" dir="2700000" algn="tl">
                    <a:srgbClr val="000000">
                      <a:alpha val="43137"/>
                    </a:srgbClr>
                  </a:outerShdw>
                </a:effectLst>
                <a:latin typeface="CMSS10"/>
              </a:rPr>
              <a:t>) </a:t>
            </a:r>
            <a:r>
              <a:rPr lang="da-DK" b="1" i="0" u="none" strike="noStrike" baseline="0" dirty="0">
                <a:solidFill>
                  <a:schemeClr val="tx1"/>
                </a:solidFill>
                <a:effectLst>
                  <a:outerShdw blurRad="38100" dist="38100" dir="2700000" algn="tl">
                    <a:srgbClr val="000000">
                      <a:alpha val="43137"/>
                    </a:srgbClr>
                  </a:outerShdw>
                </a:effectLst>
                <a:latin typeface="NimbusSanL-Regu"/>
              </a:rPr>
              <a:t>vs. </a:t>
            </a:r>
            <a:r>
              <a:rPr lang="da-DK" b="1" i="0" u="none" strike="noStrike" baseline="0" dirty="0">
                <a:solidFill>
                  <a:schemeClr val="tx1"/>
                </a:solidFill>
                <a:effectLst>
                  <a:outerShdw blurRad="38100" dist="38100" dir="2700000" algn="tl">
                    <a:srgbClr val="000000">
                      <a:alpha val="43137"/>
                    </a:srgbClr>
                  </a:outerShdw>
                </a:effectLst>
                <a:latin typeface="NimbusRomNo9L-ReguItal"/>
              </a:rPr>
              <a:t>P</a:t>
            </a:r>
            <a:r>
              <a:rPr lang="da-DK" b="1" i="0" u="none" strike="noStrike" baseline="0" dirty="0">
                <a:solidFill>
                  <a:schemeClr val="tx1"/>
                </a:solidFill>
                <a:effectLst>
                  <a:outerShdw blurRad="38100" dist="38100" dir="2700000" algn="tl">
                    <a:srgbClr val="000000">
                      <a:alpha val="43137"/>
                    </a:srgbClr>
                  </a:outerShdw>
                </a:effectLst>
                <a:latin typeface="CMSS10"/>
              </a:rPr>
              <a:t>(</a:t>
            </a:r>
            <a:r>
              <a:rPr lang="da-DK" b="1" i="0" u="none" strike="noStrike" baseline="0" dirty="0">
                <a:solidFill>
                  <a:schemeClr val="tx1"/>
                </a:solidFill>
                <a:effectLst>
                  <a:outerShdw blurRad="38100" dist="38100" dir="2700000" algn="tl">
                    <a:srgbClr val="000000">
                      <a:alpha val="43137"/>
                    </a:srgbClr>
                  </a:outerShdw>
                </a:effectLst>
                <a:latin typeface="NimbusRomNo9L-ReguItal"/>
              </a:rPr>
              <a:t>race</a:t>
            </a:r>
            <a:r>
              <a:rPr lang="da-DK" b="1" dirty="0">
                <a:solidFill>
                  <a:schemeClr val="tx1"/>
                </a:solidFill>
                <a:effectLst>
                  <a:outerShdw blurRad="38100" dist="38100" dir="2700000" algn="tl">
                    <a:srgbClr val="000000">
                      <a:alpha val="43137"/>
                    </a:srgbClr>
                  </a:outerShdw>
                </a:effectLst>
                <a:latin typeface="txsy"/>
              </a:rPr>
              <a:t>/</a:t>
            </a:r>
            <a:r>
              <a:rPr lang="da-DK" b="1" i="0" u="none" strike="noStrike" baseline="0" dirty="0">
                <a:solidFill>
                  <a:schemeClr val="tx1"/>
                </a:solidFill>
                <a:effectLst>
                  <a:outerShdw blurRad="38100" dist="38100" dir="2700000" algn="tl">
                    <a:srgbClr val="000000">
                      <a:alpha val="43137"/>
                    </a:srgbClr>
                  </a:outerShdw>
                </a:effectLst>
                <a:latin typeface="NimbusRomNo9L-ReguItal"/>
              </a:rPr>
              <a:t>NN</a:t>
            </a:r>
            <a:r>
              <a:rPr lang="da-DK" b="1" i="0" u="none" strike="noStrike" baseline="0" dirty="0">
                <a:solidFill>
                  <a:schemeClr val="tx1"/>
                </a:solidFill>
                <a:effectLst>
                  <a:outerShdw blurRad="38100" dist="38100" dir="2700000" algn="tl">
                    <a:srgbClr val="000000">
                      <a:alpha val="43137"/>
                    </a:srgbClr>
                  </a:outerShdw>
                </a:effectLst>
                <a:latin typeface="CMSS10"/>
              </a:rPr>
              <a:t>)</a:t>
            </a:r>
          </a:p>
          <a:p>
            <a:pPr algn="just"/>
            <a:r>
              <a:rPr lang="en-IN" b="1" i="0" u="none" strike="noStrike" baseline="0" dirty="0">
                <a:solidFill>
                  <a:schemeClr val="tx1"/>
                </a:solidFill>
                <a:effectLst>
                  <a:outerShdw blurRad="38100" dist="38100" dir="2700000" algn="tl">
                    <a:srgbClr val="000000">
                      <a:alpha val="43137"/>
                    </a:srgbClr>
                  </a:outerShdw>
                </a:effectLst>
                <a:latin typeface="NimbusRomNo9L-ReguItal"/>
              </a:rPr>
              <a:t>P</a:t>
            </a:r>
            <a:r>
              <a:rPr lang="en-IN" b="1" i="0" u="none" strike="noStrike" baseline="0" dirty="0">
                <a:solidFill>
                  <a:schemeClr val="tx1"/>
                </a:solidFill>
                <a:effectLst>
                  <a:outerShdw blurRad="38100" dist="38100" dir="2700000" algn="tl">
                    <a:srgbClr val="000000">
                      <a:alpha val="43137"/>
                    </a:srgbClr>
                  </a:outerShdw>
                </a:effectLst>
                <a:latin typeface="CMSS10"/>
              </a:rPr>
              <a:t>(</a:t>
            </a:r>
            <a:r>
              <a:rPr lang="en-IN" b="1" i="0" u="none" strike="noStrike" baseline="0" dirty="0">
                <a:solidFill>
                  <a:schemeClr val="tx1"/>
                </a:solidFill>
                <a:effectLst>
                  <a:outerShdw blurRad="38100" dist="38100" dir="2700000" algn="tl">
                    <a:srgbClr val="000000">
                      <a:alpha val="43137"/>
                    </a:srgbClr>
                  </a:outerShdw>
                </a:effectLst>
                <a:latin typeface="NimbusRomNo9L-ReguItal"/>
              </a:rPr>
              <a:t>NR</a:t>
            </a:r>
            <a:r>
              <a:rPr lang="en-IN" b="1" dirty="0">
                <a:solidFill>
                  <a:schemeClr val="tx1"/>
                </a:solidFill>
                <a:effectLst>
                  <a:outerShdw blurRad="38100" dist="38100" dir="2700000" algn="tl">
                    <a:srgbClr val="000000">
                      <a:alpha val="43137"/>
                    </a:srgbClr>
                  </a:outerShdw>
                </a:effectLst>
                <a:latin typeface="txsy"/>
              </a:rPr>
              <a:t>/</a:t>
            </a:r>
            <a:r>
              <a:rPr lang="en-IN" b="1" i="0" u="none" strike="noStrike" baseline="0" dirty="0">
                <a:solidFill>
                  <a:schemeClr val="tx1"/>
                </a:solidFill>
                <a:effectLst>
                  <a:outerShdw blurRad="38100" dist="38100" dir="2700000" algn="tl">
                    <a:srgbClr val="000000">
                      <a:alpha val="43137"/>
                    </a:srgbClr>
                  </a:outerShdw>
                </a:effectLst>
                <a:latin typeface="NimbusRomNo9L-ReguItal"/>
              </a:rPr>
              <a:t>VB</a:t>
            </a:r>
            <a:r>
              <a:rPr lang="en-IN" b="1" i="0" u="none" strike="noStrike" baseline="0" dirty="0">
                <a:solidFill>
                  <a:schemeClr val="tx1"/>
                </a:solidFill>
                <a:effectLst>
                  <a:outerShdw blurRad="38100" dist="38100" dir="2700000" algn="tl">
                    <a:srgbClr val="000000">
                      <a:alpha val="43137"/>
                    </a:srgbClr>
                  </a:outerShdw>
                </a:effectLst>
                <a:latin typeface="CMSS10"/>
              </a:rPr>
              <a:t>) </a:t>
            </a:r>
            <a:r>
              <a:rPr lang="en-IN" b="1" i="0" u="none" strike="noStrike" baseline="0" dirty="0">
                <a:solidFill>
                  <a:schemeClr val="tx1"/>
                </a:solidFill>
                <a:effectLst>
                  <a:outerShdw blurRad="38100" dist="38100" dir="2700000" algn="tl">
                    <a:srgbClr val="000000">
                      <a:alpha val="43137"/>
                    </a:srgbClr>
                  </a:outerShdw>
                </a:effectLst>
                <a:latin typeface="NimbusSanL-Regu"/>
              </a:rPr>
              <a:t>vs. </a:t>
            </a:r>
            <a:r>
              <a:rPr lang="en-IN" b="1" i="0" u="none" strike="noStrike" baseline="0" dirty="0">
                <a:solidFill>
                  <a:schemeClr val="tx1"/>
                </a:solidFill>
                <a:effectLst>
                  <a:outerShdw blurRad="38100" dist="38100" dir="2700000" algn="tl">
                    <a:srgbClr val="000000">
                      <a:alpha val="43137"/>
                    </a:srgbClr>
                  </a:outerShdw>
                </a:effectLst>
                <a:latin typeface="NimbusRomNo9L-ReguItal"/>
              </a:rPr>
              <a:t>P</a:t>
            </a:r>
            <a:r>
              <a:rPr lang="en-IN" b="1" i="0" u="none" strike="noStrike" baseline="0" dirty="0">
                <a:solidFill>
                  <a:schemeClr val="tx1"/>
                </a:solidFill>
                <a:effectLst>
                  <a:outerShdw blurRad="38100" dist="38100" dir="2700000" algn="tl">
                    <a:srgbClr val="000000">
                      <a:alpha val="43137"/>
                    </a:srgbClr>
                  </a:outerShdw>
                </a:effectLst>
                <a:latin typeface="CMSS10"/>
              </a:rPr>
              <a:t>(</a:t>
            </a:r>
            <a:r>
              <a:rPr lang="en-IN" b="1" i="0" u="none" strike="noStrike" baseline="0" dirty="0">
                <a:solidFill>
                  <a:schemeClr val="tx1"/>
                </a:solidFill>
                <a:effectLst>
                  <a:outerShdw blurRad="38100" dist="38100" dir="2700000" algn="tl">
                    <a:srgbClr val="000000">
                      <a:alpha val="43137"/>
                    </a:srgbClr>
                  </a:outerShdw>
                </a:effectLst>
                <a:latin typeface="NimbusRomNo9L-ReguItal"/>
              </a:rPr>
              <a:t>NR</a:t>
            </a:r>
            <a:r>
              <a:rPr lang="en-IN" b="1" dirty="0">
                <a:solidFill>
                  <a:schemeClr val="tx1"/>
                </a:solidFill>
                <a:effectLst>
                  <a:outerShdw blurRad="38100" dist="38100" dir="2700000" algn="tl">
                    <a:srgbClr val="000000">
                      <a:alpha val="43137"/>
                    </a:srgbClr>
                  </a:outerShdw>
                </a:effectLst>
                <a:latin typeface="txsy"/>
              </a:rPr>
              <a:t>/</a:t>
            </a:r>
            <a:r>
              <a:rPr lang="en-IN" b="1" i="0" u="none" strike="noStrike" baseline="0" dirty="0">
                <a:solidFill>
                  <a:schemeClr val="tx1"/>
                </a:solidFill>
                <a:effectLst>
                  <a:outerShdw blurRad="38100" dist="38100" dir="2700000" algn="tl">
                    <a:srgbClr val="000000">
                      <a:alpha val="43137"/>
                    </a:srgbClr>
                  </a:outerShdw>
                </a:effectLst>
                <a:latin typeface="NimbusRomNo9L-ReguItal"/>
              </a:rPr>
              <a:t>NN)</a:t>
            </a:r>
          </a:p>
          <a:p>
            <a:pPr algn="ctr"/>
            <a:r>
              <a:rPr lang="en-IN" b="1" i="0" u="none" strike="noStrike" baseline="0" dirty="0">
                <a:solidFill>
                  <a:schemeClr val="tx1"/>
                </a:solidFill>
                <a:effectLst>
                  <a:outerShdw blurRad="38100" dist="38100" dir="2700000" algn="tl">
                    <a:srgbClr val="000000">
                      <a:alpha val="43137"/>
                    </a:srgbClr>
                  </a:outerShdw>
                </a:effectLst>
                <a:latin typeface="NimbusRomNo9L-ReguItal"/>
              </a:rPr>
              <a:t>After computing the probabilities</a:t>
            </a:r>
          </a:p>
          <a:p>
            <a:pPr algn="just"/>
            <a:r>
              <a:rPr lang="en-IN" b="1" i="0" u="none" strike="noStrike" baseline="0" dirty="0">
                <a:solidFill>
                  <a:schemeClr val="tx1"/>
                </a:solidFill>
                <a:effectLst>
                  <a:outerShdw blurRad="38100" dist="38100" dir="2700000" algn="tl">
                    <a:srgbClr val="000000">
                      <a:alpha val="43137"/>
                    </a:srgbClr>
                  </a:outerShdw>
                </a:effectLst>
                <a:latin typeface="NimbusRomNo9L-ReguItal"/>
              </a:rPr>
              <a:t>P</a:t>
            </a:r>
            <a:r>
              <a:rPr lang="en-IN" b="1" i="0" u="none" strike="noStrike" baseline="0" dirty="0">
                <a:solidFill>
                  <a:schemeClr val="tx1"/>
                </a:solidFill>
                <a:effectLst>
                  <a:outerShdw blurRad="38100" dist="38100" dir="2700000" algn="tl">
                    <a:srgbClr val="000000">
                      <a:alpha val="43137"/>
                    </a:srgbClr>
                  </a:outerShdw>
                </a:effectLst>
                <a:latin typeface="CMSS10"/>
              </a:rPr>
              <a:t>(</a:t>
            </a:r>
            <a:r>
              <a:rPr lang="en-IN" b="1" i="0" u="none" strike="noStrike" baseline="0" dirty="0">
                <a:solidFill>
                  <a:schemeClr val="tx1"/>
                </a:solidFill>
                <a:effectLst>
                  <a:outerShdw blurRad="38100" dist="38100" dir="2700000" algn="tl">
                    <a:srgbClr val="000000">
                      <a:alpha val="43137"/>
                    </a:srgbClr>
                  </a:outerShdw>
                </a:effectLst>
                <a:latin typeface="NimbusRomNo9L-ReguItal"/>
              </a:rPr>
              <a:t>NN</a:t>
            </a:r>
            <a:r>
              <a:rPr lang="en-IN" b="1" dirty="0">
                <a:solidFill>
                  <a:schemeClr val="tx1"/>
                </a:solidFill>
                <a:effectLst>
                  <a:outerShdw blurRad="38100" dist="38100" dir="2700000" algn="tl">
                    <a:srgbClr val="000000">
                      <a:alpha val="43137"/>
                    </a:srgbClr>
                  </a:outerShdw>
                </a:effectLst>
                <a:latin typeface="txsy"/>
              </a:rPr>
              <a:t>/</a:t>
            </a:r>
            <a:r>
              <a:rPr lang="en-IN" b="1" i="0" u="none" strike="noStrike" baseline="0" dirty="0">
                <a:solidFill>
                  <a:schemeClr val="tx1"/>
                </a:solidFill>
                <a:effectLst>
                  <a:outerShdw blurRad="38100" dist="38100" dir="2700000" algn="tl">
                    <a:srgbClr val="000000">
                      <a:alpha val="43137"/>
                    </a:srgbClr>
                  </a:outerShdw>
                </a:effectLst>
                <a:latin typeface="NimbusRomNo9L-ReguItal"/>
              </a:rPr>
              <a:t>TO</a:t>
            </a:r>
            <a:r>
              <a:rPr lang="en-IN" b="1" i="0" u="none" strike="noStrike" baseline="0" dirty="0">
                <a:solidFill>
                  <a:schemeClr val="tx1"/>
                </a:solidFill>
                <a:effectLst>
                  <a:outerShdw blurRad="38100" dist="38100" dir="2700000" algn="tl">
                    <a:srgbClr val="000000">
                      <a:alpha val="43137"/>
                    </a:srgbClr>
                  </a:outerShdw>
                </a:effectLst>
                <a:latin typeface="CMSS10"/>
              </a:rPr>
              <a:t>)</a:t>
            </a:r>
            <a:r>
              <a:rPr lang="en-IN" b="1" i="0" u="none" strike="noStrike" baseline="0" dirty="0">
                <a:solidFill>
                  <a:schemeClr val="tx1"/>
                </a:solidFill>
                <a:effectLst>
                  <a:outerShdw blurRad="38100" dist="38100" dir="2700000" algn="tl">
                    <a:srgbClr val="000000">
                      <a:alpha val="43137"/>
                    </a:srgbClr>
                  </a:outerShdw>
                </a:effectLst>
                <a:latin typeface="NimbusRomNo9L-ReguItal"/>
              </a:rPr>
              <a:t>P</a:t>
            </a:r>
            <a:r>
              <a:rPr lang="en-IN" b="1" i="0" u="none" strike="noStrike" baseline="0" dirty="0">
                <a:solidFill>
                  <a:schemeClr val="tx1"/>
                </a:solidFill>
                <a:effectLst>
                  <a:outerShdw blurRad="38100" dist="38100" dir="2700000" algn="tl">
                    <a:srgbClr val="000000">
                      <a:alpha val="43137"/>
                    </a:srgbClr>
                  </a:outerShdw>
                </a:effectLst>
                <a:latin typeface="CMSS10"/>
              </a:rPr>
              <a:t>(</a:t>
            </a:r>
            <a:r>
              <a:rPr lang="en-IN" b="1" i="0" u="none" strike="noStrike" baseline="0" dirty="0">
                <a:solidFill>
                  <a:schemeClr val="tx1"/>
                </a:solidFill>
                <a:effectLst>
                  <a:outerShdw blurRad="38100" dist="38100" dir="2700000" algn="tl">
                    <a:srgbClr val="000000">
                      <a:alpha val="43137"/>
                    </a:srgbClr>
                  </a:outerShdw>
                </a:effectLst>
                <a:latin typeface="NimbusRomNo9L-ReguItal"/>
              </a:rPr>
              <a:t>NR</a:t>
            </a:r>
            <a:r>
              <a:rPr lang="en-IN" b="1" dirty="0">
                <a:solidFill>
                  <a:schemeClr val="tx1"/>
                </a:solidFill>
                <a:effectLst>
                  <a:outerShdw blurRad="38100" dist="38100" dir="2700000" algn="tl">
                    <a:srgbClr val="000000">
                      <a:alpha val="43137"/>
                    </a:srgbClr>
                  </a:outerShdw>
                </a:effectLst>
                <a:latin typeface="txsy"/>
              </a:rPr>
              <a:t>/</a:t>
            </a:r>
            <a:r>
              <a:rPr lang="en-IN" b="1" i="0" u="none" strike="noStrike" baseline="0" dirty="0">
                <a:solidFill>
                  <a:schemeClr val="tx1"/>
                </a:solidFill>
                <a:effectLst>
                  <a:outerShdw blurRad="38100" dist="38100" dir="2700000" algn="tl">
                    <a:srgbClr val="000000">
                      <a:alpha val="43137"/>
                    </a:srgbClr>
                  </a:outerShdw>
                </a:effectLst>
                <a:latin typeface="NimbusRomNo9L-ReguItal"/>
              </a:rPr>
              <a:t>NN</a:t>
            </a:r>
            <a:r>
              <a:rPr lang="en-IN" b="1" i="0" u="none" strike="noStrike" baseline="0" dirty="0">
                <a:solidFill>
                  <a:schemeClr val="tx1"/>
                </a:solidFill>
                <a:effectLst>
                  <a:outerShdw blurRad="38100" dist="38100" dir="2700000" algn="tl">
                    <a:srgbClr val="000000">
                      <a:alpha val="43137"/>
                    </a:srgbClr>
                  </a:outerShdw>
                </a:effectLst>
                <a:latin typeface="CMSS10"/>
              </a:rPr>
              <a:t>)</a:t>
            </a:r>
            <a:r>
              <a:rPr lang="en-IN" b="1" i="0" u="none" strike="noStrike" baseline="0" dirty="0">
                <a:solidFill>
                  <a:schemeClr val="tx1"/>
                </a:solidFill>
                <a:effectLst>
                  <a:outerShdw blurRad="38100" dist="38100" dir="2700000" algn="tl">
                    <a:srgbClr val="000000">
                      <a:alpha val="43137"/>
                    </a:srgbClr>
                  </a:outerShdw>
                </a:effectLst>
                <a:latin typeface="NimbusRomNo9L-ReguItal"/>
              </a:rPr>
              <a:t>P</a:t>
            </a:r>
            <a:r>
              <a:rPr lang="en-IN" b="1" i="0" u="none" strike="noStrike" baseline="0" dirty="0">
                <a:solidFill>
                  <a:schemeClr val="tx1"/>
                </a:solidFill>
                <a:effectLst>
                  <a:outerShdw blurRad="38100" dist="38100" dir="2700000" algn="tl">
                    <a:srgbClr val="000000">
                      <a:alpha val="43137"/>
                    </a:srgbClr>
                  </a:outerShdw>
                </a:effectLst>
                <a:latin typeface="CMSS10"/>
              </a:rPr>
              <a:t>(</a:t>
            </a:r>
            <a:r>
              <a:rPr lang="en-IN" b="1" i="0" u="none" strike="noStrike" baseline="0" dirty="0">
                <a:solidFill>
                  <a:schemeClr val="tx1"/>
                </a:solidFill>
                <a:effectLst>
                  <a:outerShdw blurRad="38100" dist="38100" dir="2700000" algn="tl">
                    <a:srgbClr val="000000">
                      <a:alpha val="43137"/>
                    </a:srgbClr>
                  </a:outerShdw>
                </a:effectLst>
                <a:latin typeface="NimbusRomNo9L-ReguItal"/>
              </a:rPr>
              <a:t>race</a:t>
            </a:r>
            <a:r>
              <a:rPr lang="en-IN" b="1" dirty="0">
                <a:solidFill>
                  <a:schemeClr val="tx1"/>
                </a:solidFill>
                <a:effectLst>
                  <a:outerShdw blurRad="38100" dist="38100" dir="2700000" algn="tl">
                    <a:srgbClr val="000000">
                      <a:alpha val="43137"/>
                    </a:srgbClr>
                  </a:outerShdw>
                </a:effectLst>
                <a:latin typeface="txsy"/>
              </a:rPr>
              <a:t>/</a:t>
            </a:r>
            <a:r>
              <a:rPr lang="en-IN" b="1" i="0" u="none" strike="noStrike" baseline="0" dirty="0">
                <a:solidFill>
                  <a:schemeClr val="tx1"/>
                </a:solidFill>
                <a:effectLst>
                  <a:outerShdw blurRad="38100" dist="38100" dir="2700000" algn="tl">
                    <a:srgbClr val="000000">
                      <a:alpha val="43137"/>
                    </a:srgbClr>
                  </a:outerShdw>
                </a:effectLst>
                <a:latin typeface="NimbusRomNo9L-ReguItal"/>
              </a:rPr>
              <a:t>NN</a:t>
            </a:r>
            <a:r>
              <a:rPr lang="en-IN" b="1" i="0" u="none" strike="noStrike" baseline="0" dirty="0">
                <a:solidFill>
                  <a:schemeClr val="tx1"/>
                </a:solidFill>
                <a:effectLst>
                  <a:outerShdw blurRad="38100" dist="38100" dir="2700000" algn="tl">
                    <a:srgbClr val="000000">
                      <a:alpha val="43137"/>
                    </a:srgbClr>
                  </a:outerShdw>
                </a:effectLst>
                <a:latin typeface="CMSS10"/>
              </a:rPr>
              <a:t>)=</a:t>
            </a:r>
            <a:r>
              <a:rPr lang="en-IN" b="1" dirty="0">
                <a:solidFill>
                  <a:schemeClr val="tx1"/>
                </a:solidFill>
                <a:effectLst>
                  <a:outerShdw blurRad="38100" dist="38100" dir="2700000" algn="tl">
                    <a:srgbClr val="000000">
                      <a:alpha val="43137"/>
                    </a:srgbClr>
                  </a:outerShdw>
                </a:effectLst>
                <a:latin typeface="CMSS10"/>
              </a:rPr>
              <a:t>0.0047 X 0.0012 X 0.00057=0.00000000032 P(VB/TO)P(NR/VB)P(race/VB)=0.83 X 0.0027 X 0.00012=0.00000027</a:t>
            </a:r>
          </a:p>
        </p:txBody>
      </p:sp>
      <p:sp>
        <p:nvSpPr>
          <p:cNvPr id="3" name="Title 2"/>
          <p:cNvSpPr>
            <a:spLocks noGrp="1"/>
          </p:cNvSpPr>
          <p:nvPr>
            <p:ph type="title"/>
          </p:nvPr>
        </p:nvSpPr>
        <p:spPr/>
        <p:txBody>
          <a:bodyPr/>
          <a:lstStyle/>
          <a:p>
            <a:endParaRPr lang="en-IN"/>
          </a:p>
        </p:txBody>
      </p:sp>
    </p:spTree>
    <p:extLst>
      <p:ext uri="{BB962C8B-B14F-4D97-AF65-F5344CB8AC3E}">
        <p14:creationId xmlns:p14="http://schemas.microsoft.com/office/powerpoint/2010/main" val="4626390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IN" b="1" dirty="0">
                <a:latin typeface="NimbusSanL-Regu"/>
              </a:rPr>
              <a:t>Tag Transition probabilities p(</a:t>
            </a:r>
            <a:r>
              <a:rPr lang="en-IN" b="1" dirty="0" err="1">
                <a:latin typeface="NimbusSanL-Regu"/>
              </a:rPr>
              <a:t>ti</a:t>
            </a:r>
            <a:r>
              <a:rPr lang="en-IN" b="1" dirty="0">
                <a:latin typeface="NimbusSanL-Regu"/>
              </a:rPr>
              <a:t>/ti-1) </a:t>
            </a:r>
          </a:p>
          <a:p>
            <a:pPr algn="just"/>
            <a:r>
              <a:rPr lang="en-US" b="1" dirty="0">
                <a:latin typeface="NimbusSanL-Regu"/>
              </a:rPr>
              <a:t>Word Likelihood probabilities (emissions) </a:t>
            </a:r>
            <a:r>
              <a:rPr lang="en-IN" b="1" dirty="0">
                <a:latin typeface="NimbusSanL-Regu"/>
              </a:rPr>
              <a:t>p(</a:t>
            </a:r>
            <a:r>
              <a:rPr lang="en-IN" b="1" dirty="0" err="1">
                <a:latin typeface="NimbusSanL-Regu"/>
              </a:rPr>
              <a:t>wi</a:t>
            </a:r>
            <a:r>
              <a:rPr lang="en-IN" b="1" dirty="0">
                <a:latin typeface="NimbusSanL-Regu"/>
              </a:rPr>
              <a:t>/</a:t>
            </a:r>
            <a:r>
              <a:rPr lang="en-IN" b="1" dirty="0" err="1">
                <a:latin typeface="NimbusSanL-Regu"/>
              </a:rPr>
              <a:t>ti</a:t>
            </a:r>
            <a:r>
              <a:rPr lang="en-IN" b="1" dirty="0">
                <a:latin typeface="NimbusSanL-Regu"/>
              </a:rPr>
              <a:t>)</a:t>
            </a:r>
          </a:p>
          <a:p>
            <a:pPr algn="just"/>
            <a:r>
              <a:rPr lang="en-US" b="1" dirty="0">
                <a:latin typeface="NimbusSanL-Regu"/>
              </a:rPr>
              <a:t>What we have described with these probabilities is a hidden </a:t>
            </a:r>
            <a:r>
              <a:rPr lang="en-US" b="1" dirty="0" err="1">
                <a:latin typeface="NimbusSanL-Regu"/>
              </a:rPr>
              <a:t>markov</a:t>
            </a:r>
            <a:endParaRPr lang="en-US" b="1" dirty="0">
              <a:latin typeface="NimbusSanL-Regu"/>
            </a:endParaRPr>
          </a:p>
          <a:p>
            <a:pPr algn="just"/>
            <a:r>
              <a:rPr lang="en-IN" b="1" dirty="0">
                <a:latin typeface="NimbusSanL-Regu"/>
              </a:rPr>
              <a:t>model.</a:t>
            </a:r>
          </a:p>
          <a:p>
            <a:pPr algn="just"/>
            <a:r>
              <a:rPr lang="en-US" b="1" dirty="0">
                <a:latin typeface="NimbusSanL-Regu"/>
              </a:rPr>
              <a:t>Let us quickly introduce the Markov Chain, or observable Markov Model.</a:t>
            </a:r>
            <a:endParaRPr lang="en-IN" b="1" dirty="0">
              <a:latin typeface="NimbusSanL-Regu"/>
            </a:endParaRPr>
          </a:p>
        </p:txBody>
      </p:sp>
      <p:sp>
        <p:nvSpPr>
          <p:cNvPr id="3" name="Title 2"/>
          <p:cNvSpPr>
            <a:spLocks noGrp="1"/>
          </p:cNvSpPr>
          <p:nvPr>
            <p:ph type="title"/>
          </p:nvPr>
        </p:nvSpPr>
        <p:spPr/>
        <p:txBody>
          <a:bodyPr/>
          <a:lstStyle/>
          <a:p>
            <a:r>
              <a:rPr lang="en-IN" sz="4400" b="1" i="0" u="none" strike="noStrike" baseline="0" dirty="0">
                <a:solidFill>
                  <a:schemeClr val="tx1"/>
                </a:solidFill>
                <a:effectLst>
                  <a:outerShdw blurRad="38100" dist="38100" dir="2700000" algn="tl">
                    <a:srgbClr val="000000">
                      <a:alpha val="43137"/>
                    </a:srgbClr>
                  </a:outerShdw>
                </a:effectLst>
                <a:latin typeface="NimbusRomNo9L-ReguItal"/>
              </a:rPr>
              <a:t>Hidden Markov Models</a:t>
            </a:r>
            <a:endParaRPr lang="en-IN" sz="115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88047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IN" b="1" i="0" u="none" strike="noStrike" baseline="0" dirty="0">
                <a:solidFill>
                  <a:srgbClr val="3333B3"/>
                </a:solidFill>
                <a:latin typeface="NimbusRomNo9L-ReguItal"/>
              </a:rPr>
              <a:t>Weather example</a:t>
            </a:r>
          </a:p>
          <a:p>
            <a:pPr algn="just"/>
            <a:r>
              <a:rPr lang="en-US" b="1" i="0" u="none" strike="noStrike" baseline="0" dirty="0">
                <a:solidFill>
                  <a:srgbClr val="000000"/>
                </a:solidFill>
                <a:latin typeface="NimbusSanL-Regu"/>
              </a:rPr>
              <a:t>Three types of weather: </a:t>
            </a:r>
            <a:r>
              <a:rPr lang="en-US" b="1" i="0" u="none" strike="noStrike" baseline="0" dirty="0">
                <a:solidFill>
                  <a:srgbClr val="000000"/>
                </a:solidFill>
                <a:latin typeface="NimbusSanL-ReguItal"/>
              </a:rPr>
              <a:t>sunny, rainy, foggy</a:t>
            </a:r>
          </a:p>
          <a:p>
            <a:pPr algn="just"/>
            <a:r>
              <a:rPr lang="en-US" b="1" i="0" u="none" strike="noStrike" baseline="0" dirty="0" err="1">
                <a:solidFill>
                  <a:srgbClr val="000000"/>
                </a:solidFill>
                <a:latin typeface="NimbusRomNo9L-ReguItal"/>
              </a:rPr>
              <a:t>qn</a:t>
            </a:r>
            <a:r>
              <a:rPr lang="en-US" b="1" i="0" u="none" strike="noStrike" baseline="0" dirty="0">
                <a:solidFill>
                  <a:srgbClr val="000000"/>
                </a:solidFill>
                <a:latin typeface="NimbusSanL-Regu"/>
              </a:rPr>
              <a:t>: variable denoting the weather on the </a:t>
            </a:r>
            <a:r>
              <a:rPr lang="en-US" b="1" i="0" u="none" strike="noStrike" baseline="0" dirty="0">
                <a:solidFill>
                  <a:srgbClr val="000000"/>
                </a:solidFill>
                <a:latin typeface="NimbusRomNo9L-ReguItal"/>
              </a:rPr>
              <a:t>nth </a:t>
            </a:r>
            <a:r>
              <a:rPr lang="en-US" b="1" i="0" u="none" strike="noStrike" baseline="0" dirty="0">
                <a:solidFill>
                  <a:srgbClr val="000000"/>
                </a:solidFill>
                <a:latin typeface="NimbusSanL-Regu"/>
              </a:rPr>
              <a:t>day</a:t>
            </a:r>
          </a:p>
          <a:p>
            <a:pPr algn="just"/>
            <a:r>
              <a:rPr lang="en-US" b="1" i="0" u="none" strike="noStrike" baseline="0" dirty="0">
                <a:solidFill>
                  <a:srgbClr val="000000"/>
                </a:solidFill>
                <a:latin typeface="NimbusSanL-Regu"/>
              </a:rPr>
              <a:t>We want to find the following conditional probabilities:</a:t>
            </a:r>
          </a:p>
          <a:p>
            <a:pPr algn="just"/>
            <a:r>
              <a:rPr lang="en-IN" b="1" i="0" u="none" strike="noStrike" baseline="0" dirty="0">
                <a:solidFill>
                  <a:srgbClr val="3333B3"/>
                </a:solidFill>
                <a:latin typeface="NimbusRomNo9L-ReguItal"/>
              </a:rPr>
              <a:t>First-order Markov Assumption</a:t>
            </a:r>
            <a:endParaRPr lang="en-IN" b="1" dirty="0">
              <a:solidFill>
                <a:srgbClr val="000000"/>
              </a:solidFill>
              <a:latin typeface="CMSS10"/>
            </a:endParaRPr>
          </a:p>
          <a:p>
            <a:pPr algn="l"/>
            <a:endParaRPr lang="en-IN" sz="1800" b="0" i="0" u="none" strike="noStrike" baseline="0" dirty="0">
              <a:solidFill>
                <a:srgbClr val="3333B3"/>
              </a:solidFill>
              <a:latin typeface="NimbusRomNo9L-ReguItal"/>
            </a:endParaRPr>
          </a:p>
        </p:txBody>
      </p:sp>
      <p:sp>
        <p:nvSpPr>
          <p:cNvPr id="3" name="Title 2"/>
          <p:cNvSpPr>
            <a:spLocks noGrp="1"/>
          </p:cNvSpPr>
          <p:nvPr>
            <p:ph type="title"/>
          </p:nvPr>
        </p:nvSpPr>
        <p:spPr>
          <a:xfrm>
            <a:off x="838200" y="438150"/>
            <a:ext cx="7543800" cy="680397"/>
          </a:xfrm>
        </p:spPr>
        <p:txBody>
          <a:bodyPr>
            <a:normAutofit fontScale="90000"/>
          </a:bodyPr>
          <a:lstStyle/>
          <a:p>
            <a:r>
              <a:rPr lang="en-US" sz="4400" b="1" i="0" u="none" strike="noStrike" baseline="0" dirty="0">
                <a:solidFill>
                  <a:schemeClr val="tx1"/>
                </a:solidFill>
                <a:effectLst>
                  <a:outerShdw blurRad="38100" dist="38100" dir="2700000" algn="tl">
                    <a:srgbClr val="000000">
                      <a:alpha val="43137"/>
                    </a:srgbClr>
                  </a:outerShdw>
                </a:effectLst>
                <a:latin typeface="NimbusRomNo9L-ReguItal"/>
              </a:rPr>
              <a:t>Markov Chain = First-order Markov Model</a:t>
            </a:r>
            <a:endParaRPr lang="en-IN" sz="11500" b="1" dirty="0">
              <a:solidFill>
                <a:schemeClr val="tx1"/>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257A0253-1D30-4762-8A62-E482D6C54B62}"/>
              </a:ext>
            </a:extLst>
          </p:cNvPr>
          <p:cNvPicPr>
            <a:picLocks noChangeAspect="1"/>
          </p:cNvPicPr>
          <p:nvPr/>
        </p:nvPicPr>
        <p:blipFill>
          <a:blip r:embed="rId2"/>
          <a:stretch>
            <a:fillRect/>
          </a:stretch>
        </p:blipFill>
        <p:spPr>
          <a:xfrm>
            <a:off x="3131840" y="3543858"/>
            <a:ext cx="3657600" cy="285750"/>
          </a:xfrm>
          <a:prstGeom prst="rect">
            <a:avLst/>
          </a:prstGeom>
        </p:spPr>
      </p:pic>
    </p:spTree>
    <p:extLst>
      <p:ext uri="{BB962C8B-B14F-4D97-AF65-F5344CB8AC3E}">
        <p14:creationId xmlns:p14="http://schemas.microsoft.com/office/powerpoint/2010/main" val="2055388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85800" y="484355"/>
            <a:ext cx="7543800" cy="680397"/>
          </a:xfrm>
        </p:spPr>
        <p:txBody>
          <a:bodyPr>
            <a:normAutofit fontScale="90000"/>
          </a:bodyPr>
          <a:lstStyle/>
          <a:p>
            <a:pPr eaLnBrk="1" hangingPunct="1"/>
            <a:r>
              <a:rPr lang="en-US" sz="3600" b="1" dirty="0">
                <a:solidFill>
                  <a:srgbClr val="0166FF"/>
                </a:solidFill>
              </a:rPr>
              <a:t>The Chain Rule applied to compute joint probability of words in sentence</a:t>
            </a:r>
          </a:p>
        </p:txBody>
      </p:sp>
      <p:sp>
        <p:nvSpPr>
          <p:cNvPr id="69635" name="Rectangle 3"/>
          <p:cNvSpPr>
            <a:spLocks noGrp="1" noChangeArrowheads="1"/>
          </p:cNvSpPr>
          <p:nvPr>
            <p:ph idx="1"/>
          </p:nvPr>
        </p:nvSpPr>
        <p:spPr>
          <a:xfrm>
            <a:off x="822960" y="1200150"/>
            <a:ext cx="8473440" cy="3429000"/>
          </a:xfrm>
        </p:spPr>
        <p:txBody>
          <a:bodyPr>
            <a:normAutofit fontScale="92500"/>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sz="2800" dirty="0">
              <a:latin typeface="Calibri" charset="0"/>
            </a:endParaRPr>
          </a:p>
          <a:p>
            <a:pPr eaLnBrk="1" hangingPunct="1">
              <a:buNone/>
            </a:pPr>
            <a:endParaRPr lang="en-US" sz="2800" dirty="0">
              <a:latin typeface="Calibri" charset="0"/>
            </a:endParaRPr>
          </a:p>
          <a:p>
            <a:pPr eaLnBrk="1" hangingPunct="1">
              <a:buNone/>
            </a:pPr>
            <a:r>
              <a:rPr lang="en-US" sz="2800" dirty="0">
                <a:latin typeface="Calibri" charset="0"/>
              </a:rPr>
              <a:t>P(“The water of Walden Pond”) =</a:t>
            </a:r>
          </a:p>
          <a:p>
            <a:pPr eaLnBrk="1" hangingPunct="1">
              <a:buFont typeface="Times" charset="0"/>
              <a:buNone/>
            </a:pPr>
            <a:r>
              <a:rPr lang="en-US" dirty="0">
                <a:latin typeface="Calibri" charset="0"/>
              </a:rPr>
              <a:t>	</a:t>
            </a:r>
            <a:r>
              <a:rPr lang="en-US" sz="2800" dirty="0">
                <a:solidFill>
                  <a:srgbClr val="404040"/>
                </a:solidFill>
                <a:latin typeface="Calibri" charset="0"/>
              </a:rPr>
              <a:t>P(The) × P(</a:t>
            </a:r>
            <a:r>
              <a:rPr lang="en-US" sz="2800" dirty="0" err="1">
                <a:solidFill>
                  <a:srgbClr val="404040"/>
                </a:solidFill>
                <a:latin typeface="Calibri" charset="0"/>
              </a:rPr>
              <a:t>water|The</a:t>
            </a:r>
            <a:r>
              <a:rPr lang="en-US" sz="2800" dirty="0">
                <a:solidFill>
                  <a:srgbClr val="404040"/>
                </a:solidFill>
                <a:latin typeface="Calibri" charset="0"/>
              </a:rPr>
              <a:t>) ×  P(</a:t>
            </a:r>
            <a:r>
              <a:rPr lang="en-US" sz="2800" dirty="0" err="1">
                <a:solidFill>
                  <a:srgbClr val="404040"/>
                </a:solidFill>
                <a:latin typeface="Calibri" charset="0"/>
              </a:rPr>
              <a:t>of|The</a:t>
            </a:r>
            <a:r>
              <a:rPr lang="en-US" sz="2800" dirty="0">
                <a:solidFill>
                  <a:srgbClr val="404040"/>
                </a:solidFill>
                <a:latin typeface="Calibri" charset="0"/>
              </a:rPr>
              <a:t> water) </a:t>
            </a:r>
          </a:p>
          <a:p>
            <a:pPr eaLnBrk="1" hangingPunct="1">
              <a:buFont typeface="Times" charset="0"/>
              <a:buNone/>
            </a:pPr>
            <a:r>
              <a:rPr lang="en-US" sz="2800" dirty="0">
                <a:solidFill>
                  <a:srgbClr val="404040"/>
                </a:solidFill>
                <a:latin typeface="Calibri" charset="0"/>
              </a:rPr>
              <a:t>      ×  P(</a:t>
            </a:r>
            <a:r>
              <a:rPr lang="en-US" sz="2800" dirty="0" err="1">
                <a:solidFill>
                  <a:srgbClr val="404040"/>
                </a:solidFill>
                <a:latin typeface="Calibri" charset="0"/>
              </a:rPr>
              <a:t>Walden|The</a:t>
            </a:r>
            <a:r>
              <a:rPr lang="en-US" sz="2800" dirty="0">
                <a:solidFill>
                  <a:srgbClr val="404040"/>
                </a:solidFill>
                <a:latin typeface="Calibri" charset="0"/>
              </a:rPr>
              <a:t> water of) ×  P(</a:t>
            </a:r>
            <a:r>
              <a:rPr lang="en-US" sz="2800" dirty="0" err="1">
                <a:solidFill>
                  <a:srgbClr val="404040"/>
                </a:solidFill>
                <a:latin typeface="Calibri" charset="0"/>
              </a:rPr>
              <a:t>Pond|The</a:t>
            </a:r>
            <a:r>
              <a:rPr lang="en-US" sz="2800" dirty="0">
                <a:solidFill>
                  <a:srgbClr val="404040"/>
                </a:solidFill>
                <a:latin typeface="Calibri" charset="0"/>
              </a:rPr>
              <a:t> water of Walden)</a:t>
            </a:r>
          </a:p>
        </p:txBody>
      </p:sp>
      <p:pic>
        <p:nvPicPr>
          <p:cNvPr id="3" name="Picture 2">
            <a:extLst>
              <a:ext uri="{FF2B5EF4-FFF2-40B4-BE49-F238E27FC236}">
                <a16:creationId xmlns:a16="http://schemas.microsoft.com/office/drawing/2014/main" id="{908B985C-BA86-16D2-AA52-11661078BD12}"/>
              </a:ext>
            </a:extLst>
          </p:cNvPr>
          <p:cNvPicPr>
            <a:picLocks noChangeAspect="1"/>
          </p:cNvPicPr>
          <p:nvPr/>
        </p:nvPicPr>
        <p:blipFill>
          <a:blip r:embed="rId3"/>
          <a:stretch>
            <a:fillRect/>
          </a:stretch>
        </p:blipFill>
        <p:spPr>
          <a:xfrm>
            <a:off x="1075690" y="1422400"/>
            <a:ext cx="7270750" cy="1524000"/>
          </a:xfrm>
          <a:prstGeom prst="rect">
            <a:avLst/>
          </a:prstGeom>
        </p:spPr>
      </p:pic>
    </p:spTree>
    <p:extLst>
      <p:ext uri="{BB962C8B-B14F-4D97-AF65-F5344CB8AC3E}">
        <p14:creationId xmlns:p14="http://schemas.microsoft.com/office/powerpoint/2010/main" val="410962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2BB86C-FBC7-4FE1-947B-D269887AAB1A}"/>
              </a:ext>
            </a:extLst>
          </p:cNvPr>
          <p:cNvPicPr>
            <a:picLocks noGrp="1" noChangeAspect="1"/>
          </p:cNvPicPr>
          <p:nvPr>
            <p:ph idx="1"/>
          </p:nvPr>
        </p:nvPicPr>
        <p:blipFill>
          <a:blip r:embed="rId2"/>
          <a:stretch>
            <a:fillRect/>
          </a:stretch>
        </p:blipFill>
        <p:spPr>
          <a:xfrm>
            <a:off x="947057" y="1200149"/>
            <a:ext cx="7249886" cy="3238897"/>
          </a:xfrm>
        </p:spPr>
      </p:pic>
    </p:spTree>
    <p:extLst>
      <p:ext uri="{BB962C8B-B14F-4D97-AF65-F5344CB8AC3E}">
        <p14:creationId xmlns:p14="http://schemas.microsoft.com/office/powerpoint/2010/main" val="17411967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lgn="just"/>
            <a:r>
              <a:rPr lang="en-US" b="1" i="0" u="none" strike="noStrike" baseline="0" dirty="0">
                <a:latin typeface="NimbusSanL-Regu"/>
              </a:rPr>
              <a:t>Given that today the weather is sunny, what is the probability that tomorrow is sunny and day after is rainy?</a:t>
            </a:r>
          </a:p>
          <a:p>
            <a:pPr algn="just"/>
            <a:r>
              <a:rPr lang="en-IN" b="1" i="0" u="none" strike="noStrike" baseline="0" dirty="0">
                <a:latin typeface="NimbusRomNo9L-ReguItal"/>
              </a:rPr>
              <a:t>P</a:t>
            </a:r>
            <a:r>
              <a:rPr lang="en-IN" b="1" i="0" u="none" strike="noStrike" baseline="0" dirty="0">
                <a:latin typeface="CMSS10"/>
              </a:rPr>
              <a:t>(</a:t>
            </a:r>
            <a:r>
              <a:rPr lang="en-IN" b="1" i="0" u="none" strike="noStrike" baseline="0" dirty="0">
                <a:latin typeface="NimbusRomNo9L-ReguItal"/>
              </a:rPr>
              <a:t>q</a:t>
            </a:r>
            <a:r>
              <a:rPr lang="en-IN" b="1" i="0" u="none" strike="noStrike" baseline="0" dirty="0">
                <a:latin typeface="NimbusRomNo9L-Regu"/>
              </a:rPr>
              <a:t>2 </a:t>
            </a:r>
            <a:r>
              <a:rPr lang="en-IN" b="1" i="0" u="none" strike="noStrike" baseline="0" dirty="0">
                <a:latin typeface="CMSS10"/>
              </a:rPr>
              <a:t>= </a:t>
            </a:r>
            <a:r>
              <a:rPr lang="en-IN" b="1" i="0" u="none" strike="noStrike" baseline="0" dirty="0">
                <a:latin typeface="NimbusRomNo9L-ReguItal"/>
              </a:rPr>
              <a:t>sunny</a:t>
            </a:r>
            <a:r>
              <a:rPr lang="en-IN" b="1" i="0" u="none" strike="noStrike" baseline="0" dirty="0">
                <a:latin typeface="rtxmi"/>
              </a:rPr>
              <a:t>;</a:t>
            </a:r>
            <a:r>
              <a:rPr lang="en-IN" b="1" i="0" u="none" strike="noStrike" baseline="0" dirty="0">
                <a:latin typeface="NimbusRomNo9L-ReguItal"/>
              </a:rPr>
              <a:t>q</a:t>
            </a:r>
            <a:r>
              <a:rPr lang="en-IN" b="1" i="0" u="none" strike="noStrike" baseline="0" dirty="0">
                <a:latin typeface="NimbusRomNo9L-Regu"/>
              </a:rPr>
              <a:t>3 </a:t>
            </a:r>
            <a:r>
              <a:rPr lang="en-IN" b="1" i="0" u="none" strike="noStrike" baseline="0" dirty="0">
                <a:latin typeface="CMSS10"/>
              </a:rPr>
              <a:t>= </a:t>
            </a:r>
            <a:r>
              <a:rPr lang="en-IN" b="1" i="0" u="none" strike="noStrike" baseline="0" dirty="0" err="1">
                <a:latin typeface="NimbusRomNo9L-ReguItal"/>
              </a:rPr>
              <a:t>rainy</a:t>
            </a:r>
            <a:r>
              <a:rPr lang="en-IN" b="1" dirty="0" err="1">
                <a:latin typeface="txsy"/>
              </a:rPr>
              <a:t>I</a:t>
            </a:r>
            <a:r>
              <a:rPr lang="en-IN" b="1" dirty="0">
                <a:latin typeface="txsy"/>
              </a:rPr>
              <a:t> </a:t>
            </a:r>
            <a:r>
              <a:rPr lang="en-IN" b="1" i="0" u="none" strike="noStrike" baseline="0" dirty="0">
                <a:latin typeface="NimbusRomNo9L-ReguItal"/>
              </a:rPr>
              <a:t>q</a:t>
            </a:r>
            <a:r>
              <a:rPr lang="en-IN" b="1" i="0" u="none" strike="noStrike" baseline="0" dirty="0">
                <a:latin typeface="NimbusRomNo9L-Regu"/>
              </a:rPr>
              <a:t>1 </a:t>
            </a:r>
            <a:r>
              <a:rPr lang="en-IN" b="1" i="0" u="none" strike="noStrike" baseline="0" dirty="0">
                <a:latin typeface="CMSS10"/>
              </a:rPr>
              <a:t>= </a:t>
            </a:r>
            <a:r>
              <a:rPr lang="en-IN" b="1" i="0" u="none" strike="noStrike" baseline="0" dirty="0">
                <a:latin typeface="NimbusRomNo9L-ReguItal"/>
              </a:rPr>
              <a:t>sunny</a:t>
            </a:r>
            <a:r>
              <a:rPr lang="en-IN" b="1" i="0" u="none" strike="noStrike" baseline="0" dirty="0">
                <a:latin typeface="CMSS10"/>
              </a:rPr>
              <a:t>)</a:t>
            </a:r>
          </a:p>
          <a:p>
            <a:pPr algn="just"/>
            <a:r>
              <a:rPr lang="en-IN" b="1" i="0" u="none" strike="noStrike" baseline="0" dirty="0">
                <a:latin typeface="CMSS10"/>
              </a:rPr>
              <a:t>= </a:t>
            </a:r>
            <a:r>
              <a:rPr lang="en-IN" b="1" i="0" u="none" strike="noStrike" baseline="0" dirty="0">
                <a:latin typeface="NimbusRomNo9L-ReguItal"/>
              </a:rPr>
              <a:t>P</a:t>
            </a:r>
            <a:r>
              <a:rPr lang="en-IN" b="1" i="0" u="none" strike="noStrike" baseline="0" dirty="0">
                <a:latin typeface="CMSS10"/>
              </a:rPr>
              <a:t>(</a:t>
            </a:r>
            <a:r>
              <a:rPr lang="en-IN" b="1" i="0" u="none" strike="noStrike" baseline="0" dirty="0">
                <a:latin typeface="NimbusRomNo9L-ReguItal"/>
              </a:rPr>
              <a:t>q</a:t>
            </a:r>
            <a:r>
              <a:rPr lang="en-IN" b="1" i="0" u="none" strike="noStrike" baseline="0" dirty="0">
                <a:latin typeface="NimbusRomNo9L-Regu"/>
              </a:rPr>
              <a:t>3 </a:t>
            </a:r>
            <a:r>
              <a:rPr lang="en-IN" b="1" i="0" u="none" strike="noStrike" baseline="0" dirty="0">
                <a:latin typeface="CMSS10"/>
              </a:rPr>
              <a:t>= </a:t>
            </a:r>
            <a:r>
              <a:rPr lang="en-IN" b="1" i="0" u="none" strike="noStrike" baseline="0" dirty="0">
                <a:latin typeface="NimbusRomNo9L-ReguItal"/>
              </a:rPr>
              <a:t>rainy</a:t>
            </a:r>
            <a:r>
              <a:rPr lang="en-IN" b="1" i="0" u="none" strike="noStrike" baseline="0" dirty="0">
                <a:latin typeface="txsy"/>
              </a:rPr>
              <a:t>j</a:t>
            </a:r>
            <a:r>
              <a:rPr lang="en-IN" b="1" i="0" u="none" strike="noStrike" baseline="0" dirty="0">
                <a:latin typeface="NimbusRomNo9L-ReguItal"/>
              </a:rPr>
              <a:t>q</a:t>
            </a:r>
            <a:r>
              <a:rPr lang="en-IN" b="1" i="0" u="none" strike="noStrike" baseline="0" dirty="0">
                <a:latin typeface="NimbusRomNo9L-Regu"/>
              </a:rPr>
              <a:t>2 </a:t>
            </a:r>
            <a:r>
              <a:rPr lang="en-IN" b="1" i="0" u="none" strike="noStrike" baseline="0" dirty="0">
                <a:latin typeface="CMSS10"/>
              </a:rPr>
              <a:t>= </a:t>
            </a:r>
            <a:r>
              <a:rPr lang="en-IN" b="1" i="0" u="none" strike="noStrike" baseline="0" dirty="0">
                <a:latin typeface="NimbusRomNo9L-ReguItal"/>
              </a:rPr>
              <a:t>sunny</a:t>
            </a:r>
            <a:r>
              <a:rPr lang="en-IN" b="1" i="0" u="none" strike="noStrike" baseline="0" dirty="0">
                <a:latin typeface="rtxmi"/>
              </a:rPr>
              <a:t>;</a:t>
            </a:r>
            <a:r>
              <a:rPr lang="en-IN" b="1" i="0" u="none" strike="noStrike" baseline="0" dirty="0">
                <a:latin typeface="NimbusRomNo9L-ReguItal"/>
              </a:rPr>
              <a:t>q</a:t>
            </a:r>
            <a:r>
              <a:rPr lang="en-IN" b="1" i="0" u="none" strike="noStrike" baseline="0" dirty="0">
                <a:latin typeface="NimbusRomNo9L-Regu"/>
              </a:rPr>
              <a:t>1 </a:t>
            </a:r>
            <a:r>
              <a:rPr lang="en-IN" b="1" i="0" u="none" strike="noStrike" baseline="0" dirty="0">
                <a:latin typeface="CMSS10"/>
              </a:rPr>
              <a:t>= </a:t>
            </a:r>
            <a:r>
              <a:rPr lang="en-IN" b="1" i="0" u="none" strike="noStrike" baseline="0" dirty="0">
                <a:latin typeface="NimbusRomNo9L-ReguItal"/>
              </a:rPr>
              <a:t>sunny</a:t>
            </a:r>
            <a:r>
              <a:rPr lang="en-IN" b="1" i="0" u="none" strike="noStrike" baseline="0" dirty="0">
                <a:latin typeface="CMSS10"/>
              </a:rPr>
              <a:t>)</a:t>
            </a:r>
            <a:r>
              <a:rPr lang="en-IN" b="1" i="0" u="none" strike="noStrike" baseline="0" dirty="0">
                <a:latin typeface="NimbusRomNo9L-ReguItal"/>
              </a:rPr>
              <a:t>P</a:t>
            </a:r>
            <a:r>
              <a:rPr lang="en-IN" b="1" i="0" u="none" strike="noStrike" baseline="0" dirty="0">
                <a:latin typeface="CMSS10"/>
              </a:rPr>
              <a:t>(</a:t>
            </a:r>
            <a:r>
              <a:rPr lang="en-IN" b="1" i="0" u="none" strike="noStrike" baseline="0" dirty="0">
                <a:latin typeface="NimbusRomNo9L-ReguItal"/>
              </a:rPr>
              <a:t>q</a:t>
            </a:r>
            <a:r>
              <a:rPr lang="en-IN" b="1" i="0" u="none" strike="noStrike" baseline="0" dirty="0">
                <a:latin typeface="NimbusRomNo9L-Regu"/>
              </a:rPr>
              <a:t>2 </a:t>
            </a:r>
            <a:r>
              <a:rPr lang="en-IN" b="1" i="0" u="none" strike="noStrike" baseline="0" dirty="0">
                <a:latin typeface="CMSS10"/>
              </a:rPr>
              <a:t>= </a:t>
            </a:r>
            <a:r>
              <a:rPr lang="en-IN" b="1" i="0" u="none" strike="noStrike" baseline="0" dirty="0">
                <a:latin typeface="NimbusRomNo9L-ReguItal"/>
              </a:rPr>
              <a:t>sunny</a:t>
            </a:r>
            <a:r>
              <a:rPr lang="en-IN" b="1" dirty="0">
                <a:latin typeface="txsy"/>
              </a:rPr>
              <a:t>I</a:t>
            </a:r>
            <a:r>
              <a:rPr lang="en-IN" b="1" i="0" u="none" strike="noStrike" baseline="0" dirty="0">
                <a:latin typeface="NimbusRomNo9L-ReguItal"/>
              </a:rPr>
              <a:t>q</a:t>
            </a:r>
            <a:r>
              <a:rPr lang="en-IN" b="1" i="0" u="none" strike="noStrike" baseline="0" dirty="0">
                <a:latin typeface="NimbusRomNo9L-Regu"/>
              </a:rPr>
              <a:t>1 </a:t>
            </a:r>
            <a:r>
              <a:rPr lang="en-IN" b="1" i="0" u="none" strike="noStrike" baseline="0" dirty="0">
                <a:latin typeface="CMSS10"/>
              </a:rPr>
              <a:t>= </a:t>
            </a:r>
            <a:r>
              <a:rPr lang="en-IN" b="1" i="0" u="none" strike="noStrike" baseline="0" dirty="0">
                <a:latin typeface="NimbusRomNo9L-ReguItal"/>
              </a:rPr>
              <a:t>sunny</a:t>
            </a:r>
            <a:r>
              <a:rPr lang="en-IN" b="1" i="0" u="none" strike="noStrike" baseline="0" dirty="0">
                <a:latin typeface="CMSS10"/>
              </a:rPr>
              <a:t>)</a:t>
            </a:r>
          </a:p>
          <a:p>
            <a:pPr algn="just"/>
            <a:r>
              <a:rPr lang="en-IN" b="1" i="0" u="none" strike="noStrike" baseline="0" dirty="0">
                <a:latin typeface="CMSS10"/>
              </a:rPr>
              <a:t>= </a:t>
            </a:r>
            <a:r>
              <a:rPr lang="en-IN" b="1" i="0" u="none" strike="noStrike" baseline="0" dirty="0">
                <a:latin typeface="NimbusRomNo9L-ReguItal"/>
              </a:rPr>
              <a:t>P</a:t>
            </a:r>
            <a:r>
              <a:rPr lang="en-IN" b="1" i="0" u="none" strike="noStrike" baseline="0" dirty="0">
                <a:latin typeface="CMSS10"/>
              </a:rPr>
              <a:t>(</a:t>
            </a:r>
            <a:r>
              <a:rPr lang="en-IN" b="1" i="0" u="none" strike="noStrike" baseline="0" dirty="0">
                <a:latin typeface="NimbusRomNo9L-ReguItal"/>
              </a:rPr>
              <a:t>q</a:t>
            </a:r>
            <a:r>
              <a:rPr lang="en-IN" b="1" i="0" u="none" strike="noStrike" baseline="0" dirty="0">
                <a:latin typeface="NimbusRomNo9L-Regu"/>
              </a:rPr>
              <a:t>3 </a:t>
            </a:r>
            <a:r>
              <a:rPr lang="en-IN" b="1" i="0" u="none" strike="noStrike" baseline="0" dirty="0">
                <a:latin typeface="CMSS10"/>
              </a:rPr>
              <a:t>= </a:t>
            </a:r>
            <a:r>
              <a:rPr lang="en-IN" b="1" i="0" u="none" strike="noStrike" baseline="0" dirty="0">
                <a:latin typeface="NimbusRomNo9L-ReguItal"/>
              </a:rPr>
              <a:t>rainy</a:t>
            </a:r>
            <a:r>
              <a:rPr lang="en-IN" b="1" i="0" u="none" strike="noStrike" baseline="0" dirty="0">
                <a:latin typeface="txsy"/>
              </a:rPr>
              <a:t>j</a:t>
            </a:r>
            <a:r>
              <a:rPr lang="en-IN" b="1" i="0" u="none" strike="noStrike" baseline="0" dirty="0">
                <a:latin typeface="NimbusRomNo9L-ReguItal"/>
              </a:rPr>
              <a:t>q</a:t>
            </a:r>
            <a:r>
              <a:rPr lang="en-IN" b="1" i="0" u="none" strike="noStrike" baseline="0" dirty="0">
                <a:latin typeface="NimbusRomNo9L-Regu"/>
              </a:rPr>
              <a:t>2 </a:t>
            </a:r>
            <a:r>
              <a:rPr lang="en-IN" b="1" i="0" u="none" strike="noStrike" baseline="0" dirty="0">
                <a:latin typeface="CMSS10"/>
              </a:rPr>
              <a:t>= </a:t>
            </a:r>
            <a:r>
              <a:rPr lang="en-IN" b="1" i="0" u="none" strike="noStrike" baseline="0" dirty="0">
                <a:latin typeface="NimbusRomNo9L-ReguItal"/>
              </a:rPr>
              <a:t>sunny</a:t>
            </a:r>
            <a:r>
              <a:rPr lang="en-IN" b="1" i="0" u="none" strike="noStrike" baseline="0" dirty="0">
                <a:latin typeface="CMSS10"/>
              </a:rPr>
              <a:t>)</a:t>
            </a:r>
            <a:r>
              <a:rPr lang="en-IN" b="1" i="0" u="none" strike="noStrike" baseline="0" dirty="0">
                <a:latin typeface="NimbusRomNo9L-ReguItal"/>
              </a:rPr>
              <a:t>P</a:t>
            </a:r>
            <a:r>
              <a:rPr lang="en-IN" b="1" i="0" u="none" strike="noStrike" baseline="0" dirty="0">
                <a:latin typeface="CMSS10"/>
              </a:rPr>
              <a:t>(</a:t>
            </a:r>
            <a:r>
              <a:rPr lang="en-IN" b="1" i="0" u="none" strike="noStrike" baseline="0" dirty="0">
                <a:latin typeface="NimbusRomNo9L-ReguItal"/>
              </a:rPr>
              <a:t>q</a:t>
            </a:r>
            <a:r>
              <a:rPr lang="en-IN" b="1" i="0" u="none" strike="noStrike" baseline="0" dirty="0">
                <a:latin typeface="NimbusRomNo9L-Regu"/>
              </a:rPr>
              <a:t>2 </a:t>
            </a:r>
            <a:r>
              <a:rPr lang="en-IN" b="1" i="0" u="none" strike="noStrike" baseline="0" dirty="0">
                <a:latin typeface="CMSS10"/>
              </a:rPr>
              <a:t>= </a:t>
            </a:r>
            <a:r>
              <a:rPr lang="en-IN" b="1" i="0" u="none" strike="noStrike" baseline="0" dirty="0">
                <a:latin typeface="NimbusRomNo9L-ReguItal"/>
              </a:rPr>
              <a:t>sunny</a:t>
            </a:r>
            <a:r>
              <a:rPr lang="en-IN" b="1" dirty="0">
                <a:latin typeface="txsy"/>
              </a:rPr>
              <a:t>I</a:t>
            </a:r>
            <a:r>
              <a:rPr lang="en-IN" b="1" i="0" u="none" strike="noStrike" baseline="0" dirty="0">
                <a:latin typeface="NimbusRomNo9L-ReguItal"/>
              </a:rPr>
              <a:t>q</a:t>
            </a:r>
            <a:r>
              <a:rPr lang="en-IN" b="1" i="0" u="none" strike="noStrike" baseline="0" dirty="0">
                <a:latin typeface="NimbusRomNo9L-Regu"/>
              </a:rPr>
              <a:t>1 </a:t>
            </a:r>
            <a:r>
              <a:rPr lang="en-IN" b="1" i="0" u="none" strike="noStrike" baseline="0" dirty="0">
                <a:latin typeface="CMSS10"/>
              </a:rPr>
              <a:t>= </a:t>
            </a:r>
            <a:r>
              <a:rPr lang="en-IN" b="1" i="0" u="none" strike="noStrike" baseline="0" dirty="0">
                <a:latin typeface="NimbusRomNo9L-ReguItal"/>
              </a:rPr>
              <a:t>sunny</a:t>
            </a:r>
            <a:r>
              <a:rPr lang="en-IN" b="1" i="0" u="none" strike="noStrike" baseline="0" dirty="0">
                <a:latin typeface="CMSS10"/>
              </a:rPr>
              <a:t>)</a:t>
            </a:r>
          </a:p>
          <a:p>
            <a:pPr algn="just"/>
            <a:r>
              <a:rPr lang="en-IN" b="1" i="0" u="none" strike="noStrike" baseline="0" dirty="0">
                <a:latin typeface="CMSS10"/>
              </a:rPr>
              <a:t>= </a:t>
            </a:r>
            <a:r>
              <a:rPr lang="en-IN" b="1" i="0" u="none" strike="noStrike" baseline="0" dirty="0">
                <a:latin typeface="NimbusRomNo9L-Regu"/>
              </a:rPr>
              <a:t>0</a:t>
            </a:r>
            <a:r>
              <a:rPr lang="en-IN" b="1" dirty="0">
                <a:latin typeface="rtxmi"/>
              </a:rPr>
              <a:t>.</a:t>
            </a:r>
            <a:r>
              <a:rPr lang="en-IN" b="1" i="0" u="none" strike="noStrike" baseline="0" dirty="0">
                <a:latin typeface="NimbusRomNo9L-Regu"/>
              </a:rPr>
              <a:t>05 X 0</a:t>
            </a:r>
            <a:r>
              <a:rPr lang="en-IN" b="1" dirty="0">
                <a:latin typeface="rtxmi"/>
              </a:rPr>
              <a:t>.</a:t>
            </a:r>
            <a:r>
              <a:rPr lang="en-IN" b="1" i="0" u="none" strike="noStrike" baseline="0" dirty="0">
                <a:latin typeface="NimbusRomNo9L-Regu"/>
              </a:rPr>
              <a:t>8</a:t>
            </a:r>
          </a:p>
          <a:p>
            <a:pPr algn="just"/>
            <a:r>
              <a:rPr lang="en-IN" b="1" i="0" u="none" strike="noStrike" baseline="0" dirty="0">
                <a:latin typeface="CMSS10"/>
              </a:rPr>
              <a:t>= </a:t>
            </a:r>
            <a:r>
              <a:rPr lang="en-IN" b="1" i="0" u="none" strike="noStrike" baseline="0" dirty="0">
                <a:latin typeface="NimbusRomNo9L-Regu"/>
              </a:rPr>
              <a:t>0</a:t>
            </a:r>
            <a:r>
              <a:rPr lang="en-IN" b="1" dirty="0">
                <a:latin typeface="rtxmi"/>
              </a:rPr>
              <a:t>.</a:t>
            </a:r>
            <a:r>
              <a:rPr lang="en-IN" b="1" i="0" u="none" strike="noStrike" baseline="0" dirty="0">
                <a:latin typeface="NimbusRomNo9L-Regu"/>
              </a:rPr>
              <a:t>04</a:t>
            </a:r>
            <a:endParaRPr lang="en-IN" sz="3200" b="1" dirty="0"/>
          </a:p>
        </p:txBody>
      </p:sp>
      <p:sp>
        <p:nvSpPr>
          <p:cNvPr id="3" name="Title 2"/>
          <p:cNvSpPr>
            <a:spLocks noGrp="1"/>
          </p:cNvSpPr>
          <p:nvPr>
            <p:ph type="title"/>
          </p:nvPr>
        </p:nvSpPr>
        <p:spPr/>
        <p:txBody>
          <a:bodyPr/>
          <a:lstStyle/>
          <a:p>
            <a:r>
              <a:rPr lang="en-IN" sz="4400" b="1" i="0" u="none" strike="noStrike" baseline="0" dirty="0">
                <a:solidFill>
                  <a:schemeClr val="tx1"/>
                </a:solidFill>
                <a:effectLst>
                  <a:outerShdw blurRad="38100" dist="38100" dir="2700000" algn="tl">
                    <a:srgbClr val="000000">
                      <a:alpha val="43137"/>
                    </a:srgbClr>
                  </a:outerShdw>
                </a:effectLst>
                <a:latin typeface="NimbusRomNo9L-ReguItal"/>
              </a:rPr>
              <a:t>Using Markov Chain</a:t>
            </a:r>
            <a:endParaRPr lang="en-IN" sz="115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357196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r>
              <a:rPr lang="en-US" sz="2000" b="1" i="0" u="none" strike="noStrike" baseline="0" dirty="0">
                <a:solidFill>
                  <a:schemeClr val="tx1"/>
                </a:solidFill>
                <a:latin typeface="NimbusSanL-Regu"/>
              </a:rPr>
              <a:t>For Markov chains, the output symbols are the same as the states</a:t>
            </a:r>
          </a:p>
          <a:p>
            <a:pPr algn="just"/>
            <a:r>
              <a:rPr lang="en-US" sz="2000" b="1" i="0" u="none" strike="noStrike" baseline="0" dirty="0">
                <a:solidFill>
                  <a:schemeClr val="tx1"/>
                </a:solidFill>
                <a:latin typeface="NimbusSanL-ReguItal"/>
              </a:rPr>
              <a:t>‘sunny’ weather is both observable and state</a:t>
            </a:r>
          </a:p>
          <a:p>
            <a:pPr algn="just"/>
            <a:r>
              <a:rPr lang="en-IN" sz="2000" b="1" i="0" u="none" strike="noStrike" baseline="0" dirty="0">
                <a:solidFill>
                  <a:schemeClr val="tx1"/>
                </a:solidFill>
                <a:latin typeface="NimbusSanL-Regu"/>
              </a:rPr>
              <a:t>But in POS tagging</a:t>
            </a:r>
          </a:p>
          <a:p>
            <a:pPr algn="just"/>
            <a:r>
              <a:rPr lang="en-US" sz="2000" b="1" i="0" u="none" strike="noStrike" baseline="0" dirty="0">
                <a:solidFill>
                  <a:schemeClr val="tx1"/>
                </a:solidFill>
                <a:latin typeface="NimbusSanL-ReguItal"/>
              </a:rPr>
              <a:t>The output symbols are words</a:t>
            </a:r>
          </a:p>
          <a:p>
            <a:pPr algn="just"/>
            <a:r>
              <a:rPr lang="en-US" sz="2000" b="1" i="0" u="none" strike="noStrike" baseline="0" dirty="0">
                <a:solidFill>
                  <a:schemeClr val="tx1"/>
                </a:solidFill>
                <a:latin typeface="NimbusSanL-ReguItal"/>
              </a:rPr>
              <a:t>But the hidden states are POS tags</a:t>
            </a:r>
          </a:p>
          <a:p>
            <a:pPr algn="just"/>
            <a:r>
              <a:rPr lang="en-US" sz="2000" b="1" i="0" u="none" strike="noStrike" baseline="0" dirty="0">
                <a:solidFill>
                  <a:schemeClr val="tx1"/>
                </a:solidFill>
                <a:latin typeface="NimbusSanL-Regu"/>
              </a:rPr>
              <a:t>A Hidden Markov Model is an extension of a Markov chain in which the</a:t>
            </a:r>
          </a:p>
          <a:p>
            <a:pPr algn="just"/>
            <a:r>
              <a:rPr lang="en-US" sz="2000" b="1" i="0" u="none" strike="noStrike" baseline="0" dirty="0">
                <a:solidFill>
                  <a:schemeClr val="tx1"/>
                </a:solidFill>
                <a:latin typeface="NimbusSanL-Regu"/>
              </a:rPr>
              <a:t>output symbols are not the same as the states</a:t>
            </a:r>
          </a:p>
          <a:p>
            <a:pPr algn="just"/>
            <a:r>
              <a:rPr lang="en-US" sz="2000" b="1" i="0" u="none" strike="noStrike" baseline="0" dirty="0">
                <a:solidFill>
                  <a:schemeClr val="tx1"/>
                </a:solidFill>
                <a:latin typeface="NimbusSanL-Regu"/>
              </a:rPr>
              <a:t>We don’t know which state we are in</a:t>
            </a:r>
            <a:endParaRPr lang="en-IN" sz="2800" b="1" dirty="0">
              <a:solidFill>
                <a:schemeClr val="tx1"/>
              </a:solidFill>
            </a:endParaRPr>
          </a:p>
        </p:txBody>
      </p:sp>
      <p:sp>
        <p:nvSpPr>
          <p:cNvPr id="3" name="Title 2"/>
          <p:cNvSpPr>
            <a:spLocks noGrp="1"/>
          </p:cNvSpPr>
          <p:nvPr>
            <p:ph type="title"/>
          </p:nvPr>
        </p:nvSpPr>
        <p:spPr/>
        <p:txBody>
          <a:bodyPr/>
          <a:lstStyle/>
          <a:p>
            <a:endParaRPr lang="en-IN"/>
          </a:p>
        </p:txBody>
      </p:sp>
    </p:spTree>
    <p:extLst>
      <p:ext uri="{BB962C8B-B14F-4D97-AF65-F5344CB8AC3E}">
        <p14:creationId xmlns:p14="http://schemas.microsoft.com/office/powerpoint/2010/main" val="38424616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l"/>
            <a:r>
              <a:rPr lang="en-US" sz="2800" b="1" i="0" u="none" strike="noStrike" baseline="0" dirty="0">
                <a:solidFill>
                  <a:srgbClr val="3333B3"/>
                </a:solidFill>
                <a:latin typeface="NimbusRomNo9L-ReguItal"/>
              </a:rPr>
              <a:t>Elements of an HMM model</a:t>
            </a:r>
          </a:p>
          <a:p>
            <a:pPr algn="just"/>
            <a:r>
              <a:rPr lang="en-US" sz="2800" b="1" i="0" u="none" strike="noStrike" baseline="0" dirty="0">
                <a:solidFill>
                  <a:srgbClr val="000000"/>
                </a:solidFill>
                <a:latin typeface="NimbusSanL-Regu"/>
              </a:rPr>
              <a:t>A set of states (here: the tags)</a:t>
            </a:r>
          </a:p>
          <a:p>
            <a:pPr algn="just"/>
            <a:r>
              <a:rPr lang="en-US" sz="2800" b="1" i="0" u="none" strike="noStrike" baseline="0" dirty="0">
                <a:solidFill>
                  <a:srgbClr val="000000"/>
                </a:solidFill>
                <a:latin typeface="NimbusSanL-Regu"/>
              </a:rPr>
              <a:t>An output alphabet (here: words)</a:t>
            </a:r>
          </a:p>
          <a:p>
            <a:pPr algn="just"/>
            <a:r>
              <a:rPr lang="en-US" sz="2800" b="1" i="0" u="none" strike="noStrike" baseline="0" dirty="0">
                <a:solidFill>
                  <a:srgbClr val="000000"/>
                </a:solidFill>
                <a:latin typeface="NimbusSanL-Regu"/>
              </a:rPr>
              <a:t>Initial state (here: beginning of sentence)</a:t>
            </a:r>
          </a:p>
          <a:p>
            <a:pPr algn="l"/>
            <a:endParaRPr lang="en-IN" dirty="0"/>
          </a:p>
        </p:txBody>
      </p:sp>
      <p:sp>
        <p:nvSpPr>
          <p:cNvPr id="3" name="Title 2"/>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637A0535-7D8A-4AAE-8A2C-EBF4DA777ED6}"/>
              </a:ext>
            </a:extLst>
          </p:cNvPr>
          <p:cNvPicPr>
            <a:picLocks noChangeAspect="1"/>
          </p:cNvPicPr>
          <p:nvPr/>
        </p:nvPicPr>
        <p:blipFill>
          <a:blip r:embed="rId2"/>
          <a:stretch>
            <a:fillRect/>
          </a:stretch>
        </p:blipFill>
        <p:spPr>
          <a:xfrm>
            <a:off x="1115616" y="3140440"/>
            <a:ext cx="6120680" cy="781460"/>
          </a:xfrm>
          <a:prstGeom prst="rect">
            <a:avLst/>
          </a:prstGeom>
        </p:spPr>
      </p:pic>
    </p:spTree>
    <p:extLst>
      <p:ext uri="{BB962C8B-B14F-4D97-AF65-F5344CB8AC3E}">
        <p14:creationId xmlns:p14="http://schemas.microsoft.com/office/powerpoint/2010/main" val="41730178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A3C32FCF-EDDC-4D75-9346-46750114621D}" type="slidenum">
              <a:rPr lang="en-US" altLang="en-US" sz="1200">
                <a:latin typeface="Helvetica" pitchFamily="34" charset="0"/>
              </a:rPr>
              <a:pPr/>
              <a:t>124</a:t>
            </a:fld>
            <a:endParaRPr lang="en-US" altLang="en-US" sz="1200"/>
          </a:p>
        </p:txBody>
      </p:sp>
      <p:sp>
        <p:nvSpPr>
          <p:cNvPr id="38915" name="Rectangle 2"/>
          <p:cNvSpPr>
            <a:spLocks noGrp="1" noChangeArrowheads="1"/>
          </p:cNvSpPr>
          <p:nvPr>
            <p:ph type="title"/>
          </p:nvPr>
        </p:nvSpPr>
        <p:spPr/>
        <p:txBody>
          <a:bodyPr/>
          <a:lstStyle/>
          <a:p>
            <a:pPr eaLnBrk="1" hangingPunct="1"/>
            <a:r>
              <a:rPr lang="en-US" altLang="en-US" b="1" dirty="0">
                <a:solidFill>
                  <a:srgbClr val="0166FF"/>
                </a:solidFill>
              </a:rPr>
              <a:t>Sequence Labeling Problem</a:t>
            </a:r>
          </a:p>
        </p:txBody>
      </p:sp>
      <p:sp>
        <p:nvSpPr>
          <p:cNvPr id="38916" name="Rectangle 3"/>
          <p:cNvSpPr>
            <a:spLocks noGrp="1" noChangeArrowheads="1"/>
          </p:cNvSpPr>
          <p:nvPr>
            <p:ph type="body" idx="1"/>
          </p:nvPr>
        </p:nvSpPr>
        <p:spPr>
          <a:xfrm>
            <a:off x="685800" y="1028700"/>
            <a:ext cx="7772400" cy="2171700"/>
          </a:xfrm>
        </p:spPr>
        <p:txBody>
          <a:bodyPr>
            <a:normAutofit fontScale="92500"/>
          </a:bodyPr>
          <a:lstStyle/>
          <a:p>
            <a:pPr eaLnBrk="1" hangingPunct="1"/>
            <a:r>
              <a:rPr lang="en-US" altLang="en-US" sz="2800"/>
              <a:t>Many NLP problems can viewed as sequence labeling.</a:t>
            </a:r>
          </a:p>
          <a:p>
            <a:pPr eaLnBrk="1" hangingPunct="1"/>
            <a:r>
              <a:rPr lang="en-US" altLang="en-US" sz="2800"/>
              <a:t>Each token in a sequence is assigned a label.</a:t>
            </a:r>
          </a:p>
          <a:p>
            <a:pPr eaLnBrk="1" hangingPunct="1"/>
            <a:r>
              <a:rPr lang="en-US" altLang="en-US" sz="2800"/>
              <a:t>Labels of tokens are dependent on the labels of other tokens in the sequence, particularly their neighbors (not i.i.d).</a:t>
            </a:r>
          </a:p>
        </p:txBody>
      </p:sp>
      <p:grpSp>
        <p:nvGrpSpPr>
          <p:cNvPr id="38917" name="Group 4"/>
          <p:cNvGrpSpPr>
            <a:grpSpLocks/>
          </p:cNvGrpSpPr>
          <p:nvPr/>
        </p:nvGrpSpPr>
        <p:grpSpPr bwMode="auto">
          <a:xfrm>
            <a:off x="742950" y="3215880"/>
            <a:ext cx="7802563" cy="1391841"/>
            <a:chOff x="460" y="2716"/>
            <a:chExt cx="4915" cy="1169"/>
          </a:xfrm>
        </p:grpSpPr>
        <p:sp>
          <p:nvSpPr>
            <p:cNvPr id="38918" name="Rectangle 5"/>
            <p:cNvSpPr>
              <a:spLocks noChangeArrowheads="1"/>
            </p:cNvSpPr>
            <p:nvPr/>
          </p:nvSpPr>
          <p:spPr bwMode="auto">
            <a:xfrm>
              <a:off x="1107" y="3042"/>
              <a:ext cx="115" cy="390"/>
            </a:xfrm>
            <a:prstGeom prst="rect">
              <a:avLst/>
            </a:prstGeom>
            <a:solidFill>
              <a:srgbClr val="66CCFF"/>
            </a:solidFill>
            <a:ln w="38100">
              <a:solidFill>
                <a:srgbClr val="006600"/>
              </a:solidFill>
              <a:miter lim="800000"/>
              <a:headEnd/>
              <a:tailEnd/>
            </a:ln>
          </p:spPr>
          <p:txBody>
            <a:bodyPr wrap="none" lIns="90000" tIns="46800" rIns="90000" bIns="46800" anchor="ctr">
              <a:spAutoFit/>
            </a:bodyPr>
            <a:lstStyle/>
            <a:p>
              <a:pPr eaLnBrk="1" hangingPunct="1"/>
              <a:endParaRPr lang="en-US" altLang="en-US"/>
            </a:p>
          </p:txBody>
        </p:sp>
        <p:sp>
          <p:nvSpPr>
            <p:cNvPr id="38919" name="Oval 6"/>
            <p:cNvSpPr>
              <a:spLocks noChangeArrowheads="1"/>
            </p:cNvSpPr>
            <p:nvPr/>
          </p:nvSpPr>
          <p:spPr bwMode="auto">
            <a:xfrm>
              <a:off x="1798" y="2971"/>
              <a:ext cx="161" cy="548"/>
            </a:xfrm>
            <a:prstGeom prst="ellipse">
              <a:avLst/>
            </a:prstGeom>
            <a:solidFill>
              <a:srgbClr val="FF0000"/>
            </a:solidFill>
            <a:ln w="57150">
              <a:solidFill>
                <a:schemeClr val="tx2"/>
              </a:solidFill>
              <a:round/>
              <a:headEnd/>
              <a:tailEnd/>
            </a:ln>
          </p:spPr>
          <p:txBody>
            <a:bodyPr wrap="none" lIns="90000" tIns="46800" rIns="90000" bIns="46800" anchor="ctr">
              <a:spAutoFit/>
            </a:bodyPr>
            <a:lstStyle/>
            <a:p>
              <a:pPr eaLnBrk="1" hangingPunct="1"/>
              <a:endParaRPr lang="en-US" altLang="en-US"/>
            </a:p>
          </p:txBody>
        </p:sp>
        <p:sp>
          <p:nvSpPr>
            <p:cNvPr id="38920" name="AutoShape 7"/>
            <p:cNvSpPr>
              <a:spLocks noChangeArrowheads="1"/>
            </p:cNvSpPr>
            <p:nvPr/>
          </p:nvSpPr>
          <p:spPr bwMode="auto">
            <a:xfrm>
              <a:off x="3138" y="2716"/>
              <a:ext cx="386" cy="774"/>
            </a:xfrm>
            <a:prstGeom prst="triangle">
              <a:avLst>
                <a:gd name="adj" fmla="val 50000"/>
              </a:avLst>
            </a:prstGeom>
            <a:solidFill>
              <a:srgbClr val="FFFF00"/>
            </a:solidFill>
            <a:ln w="28575">
              <a:solidFill>
                <a:srgbClr val="CC0099"/>
              </a:solidFill>
              <a:miter lim="800000"/>
              <a:headEnd/>
              <a:tailEnd/>
            </a:ln>
          </p:spPr>
          <p:txBody>
            <a:bodyPr lIns="90000" tIns="46800" rIns="90000" bIns="46800" anchor="ctr">
              <a:spAutoFit/>
            </a:bodyPr>
            <a:lstStyle/>
            <a:p>
              <a:pPr algn="ctr" eaLnBrk="1" hangingPunct="1"/>
              <a:endParaRPr lang="en-US" altLang="en-US" b="0"/>
            </a:p>
          </p:txBody>
        </p:sp>
        <p:sp>
          <p:nvSpPr>
            <p:cNvPr id="38921" name="AutoShape 8"/>
            <p:cNvSpPr>
              <a:spLocks noChangeArrowheads="1"/>
            </p:cNvSpPr>
            <p:nvPr/>
          </p:nvSpPr>
          <p:spPr bwMode="auto">
            <a:xfrm>
              <a:off x="2335" y="2879"/>
              <a:ext cx="194" cy="66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83 w 21600"/>
                <a:gd name="T13" fmla="*/ 4480 h 21600"/>
                <a:gd name="T14" fmla="*/ 17117 w 21600"/>
                <a:gd name="T15" fmla="*/ 1712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00FF"/>
            </a:solidFill>
            <a:ln w="28575">
              <a:solidFill>
                <a:srgbClr val="FF0000"/>
              </a:solidFill>
              <a:miter lim="800000"/>
              <a:headEnd/>
              <a:tailEnd/>
            </a:ln>
          </p:spPr>
          <p:txBody>
            <a:bodyPr wrap="none" lIns="90000" tIns="46800" rIns="90000" bIns="46800" anchor="ctr">
              <a:spAutoFit/>
            </a:bodyPr>
            <a:lstStyle/>
            <a:p>
              <a:endParaRPr lang="en-IN"/>
            </a:p>
          </p:txBody>
        </p:sp>
        <p:sp>
          <p:nvSpPr>
            <p:cNvPr id="38922" name="Rectangle 9"/>
            <p:cNvSpPr>
              <a:spLocks noChangeArrowheads="1"/>
            </p:cNvSpPr>
            <p:nvPr/>
          </p:nvSpPr>
          <p:spPr bwMode="auto">
            <a:xfrm>
              <a:off x="3945" y="2966"/>
              <a:ext cx="584" cy="390"/>
            </a:xfrm>
            <a:prstGeom prst="rect">
              <a:avLst/>
            </a:prstGeom>
            <a:solidFill>
              <a:srgbClr val="FF7C80"/>
            </a:solidFill>
            <a:ln w="38100">
              <a:solidFill>
                <a:srgbClr val="006600"/>
              </a:solidFill>
              <a:miter lim="800000"/>
              <a:headEnd/>
              <a:tailEnd/>
            </a:ln>
          </p:spPr>
          <p:txBody>
            <a:bodyPr lIns="90000" tIns="46800" rIns="90000" bIns="46800" anchor="ctr">
              <a:spAutoFit/>
            </a:bodyPr>
            <a:lstStyle/>
            <a:p>
              <a:pPr eaLnBrk="1" hangingPunct="1"/>
              <a:endParaRPr lang="en-US" altLang="en-US"/>
            </a:p>
          </p:txBody>
        </p:sp>
        <p:sp>
          <p:nvSpPr>
            <p:cNvPr id="38923" name="Oval 10"/>
            <p:cNvSpPr>
              <a:spLocks noChangeArrowheads="1"/>
            </p:cNvSpPr>
            <p:nvPr/>
          </p:nvSpPr>
          <p:spPr bwMode="auto">
            <a:xfrm>
              <a:off x="566" y="2967"/>
              <a:ext cx="161" cy="548"/>
            </a:xfrm>
            <a:prstGeom prst="ellipse">
              <a:avLst/>
            </a:prstGeom>
            <a:solidFill>
              <a:srgbClr val="FF0000"/>
            </a:solidFill>
            <a:ln w="57150">
              <a:solidFill>
                <a:schemeClr val="tx2"/>
              </a:solidFill>
              <a:round/>
              <a:headEnd/>
              <a:tailEnd/>
            </a:ln>
          </p:spPr>
          <p:txBody>
            <a:bodyPr wrap="none" lIns="90000" tIns="46800" rIns="90000" bIns="46800" anchor="ctr">
              <a:spAutoFit/>
            </a:bodyPr>
            <a:lstStyle/>
            <a:p>
              <a:pPr eaLnBrk="1" hangingPunct="1"/>
              <a:endParaRPr lang="en-US" altLang="en-US"/>
            </a:p>
          </p:txBody>
        </p:sp>
        <p:sp>
          <p:nvSpPr>
            <p:cNvPr id="38924" name="Text Box 11"/>
            <p:cNvSpPr txBox="1">
              <a:spLocks noChangeArrowheads="1"/>
            </p:cNvSpPr>
            <p:nvPr/>
          </p:nvSpPr>
          <p:spPr bwMode="auto">
            <a:xfrm>
              <a:off x="460" y="3495"/>
              <a:ext cx="4915"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400" b="0"/>
                <a:t>foo        bar         blam     zonk       zonk            bar           blam</a:t>
              </a:r>
            </a:p>
          </p:txBody>
        </p:sp>
        <p:sp>
          <p:nvSpPr>
            <p:cNvPr id="38925" name="Oval 12"/>
            <p:cNvSpPr>
              <a:spLocks noChangeArrowheads="1"/>
            </p:cNvSpPr>
            <p:nvPr/>
          </p:nvSpPr>
          <p:spPr bwMode="auto">
            <a:xfrm>
              <a:off x="4866" y="2898"/>
              <a:ext cx="161" cy="548"/>
            </a:xfrm>
            <a:prstGeom prst="ellipse">
              <a:avLst/>
            </a:prstGeom>
            <a:solidFill>
              <a:srgbClr val="FF0000"/>
            </a:solidFill>
            <a:ln w="57150">
              <a:solidFill>
                <a:schemeClr val="tx2"/>
              </a:solidFill>
              <a:round/>
              <a:headEnd/>
              <a:tailEnd/>
            </a:ln>
          </p:spPr>
          <p:txBody>
            <a:bodyPr wrap="none" lIns="90000" tIns="46800" rIns="90000" bIns="46800" anchor="ctr">
              <a:spAutoFit/>
            </a:bodyPr>
            <a:lstStyle/>
            <a:p>
              <a:pPr eaLnBrk="1" hangingPunct="1"/>
              <a:endParaRPr lang="en-US" altLang="en-US"/>
            </a:p>
          </p:txBody>
        </p:sp>
      </p:grpSp>
    </p:spTree>
    <p:extLst>
      <p:ext uri="{BB962C8B-B14F-4D97-AF65-F5344CB8AC3E}">
        <p14:creationId xmlns:p14="http://schemas.microsoft.com/office/powerpoint/2010/main" val="20578637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E653967C-0AB8-46A2-A485-3FC8B0FEDF30}" type="slidenum">
              <a:rPr lang="en-US" altLang="en-US" sz="1200">
                <a:latin typeface="Helvetica" pitchFamily="34" charset="0"/>
              </a:rPr>
              <a:pPr/>
              <a:t>125</a:t>
            </a:fld>
            <a:endParaRPr lang="en-US" altLang="en-US" sz="1200"/>
          </a:p>
        </p:txBody>
      </p:sp>
      <p:sp>
        <p:nvSpPr>
          <p:cNvPr id="40963" name="Rectangle 2"/>
          <p:cNvSpPr>
            <a:spLocks noGrp="1" noChangeArrowheads="1"/>
          </p:cNvSpPr>
          <p:nvPr>
            <p:ph type="title"/>
          </p:nvPr>
        </p:nvSpPr>
        <p:spPr/>
        <p:txBody>
          <a:bodyPr/>
          <a:lstStyle/>
          <a:p>
            <a:pPr eaLnBrk="1" hangingPunct="1"/>
            <a:r>
              <a:rPr lang="en-US" altLang="en-US" b="1" dirty="0">
                <a:solidFill>
                  <a:srgbClr val="0166FF"/>
                </a:solidFill>
              </a:rPr>
              <a:t>Information Extraction</a:t>
            </a:r>
          </a:p>
        </p:txBody>
      </p:sp>
      <p:sp>
        <p:nvSpPr>
          <p:cNvPr id="40964" name="Rectangle 3"/>
          <p:cNvSpPr>
            <a:spLocks noGrp="1" noChangeArrowheads="1"/>
          </p:cNvSpPr>
          <p:nvPr>
            <p:ph type="body" idx="1"/>
          </p:nvPr>
        </p:nvSpPr>
        <p:spPr>
          <a:xfrm>
            <a:off x="685800" y="1028700"/>
            <a:ext cx="7772400" cy="3634979"/>
          </a:xfrm>
        </p:spPr>
        <p:txBody>
          <a:bodyPr>
            <a:normAutofit fontScale="85000" lnSpcReduction="20000"/>
          </a:bodyPr>
          <a:lstStyle/>
          <a:p>
            <a:pPr eaLnBrk="1" hangingPunct="1">
              <a:lnSpc>
                <a:spcPct val="90000"/>
              </a:lnSpc>
            </a:pPr>
            <a:r>
              <a:rPr lang="en-US" altLang="en-US" sz="2400"/>
              <a:t>Identify phrases in language that refer to specific types of entities and relations in text.</a:t>
            </a:r>
          </a:p>
          <a:p>
            <a:pPr eaLnBrk="1" hangingPunct="1">
              <a:lnSpc>
                <a:spcPct val="90000"/>
              </a:lnSpc>
            </a:pPr>
            <a:r>
              <a:rPr lang="en-US" altLang="en-US" sz="2400"/>
              <a:t>Named entity recognition is task of identifying names of people, places, organizations, etc. in text.</a:t>
            </a:r>
          </a:p>
          <a:p>
            <a:pPr eaLnBrk="1" hangingPunct="1">
              <a:lnSpc>
                <a:spcPct val="90000"/>
              </a:lnSpc>
              <a:buFontTx/>
              <a:buNone/>
            </a:pPr>
            <a:r>
              <a:rPr lang="en-US" altLang="en-US" sz="2400"/>
              <a:t>      </a:t>
            </a:r>
            <a:r>
              <a:rPr lang="en-US" altLang="en-US" sz="2400">
                <a:solidFill>
                  <a:srgbClr val="FF3300"/>
                </a:solidFill>
              </a:rPr>
              <a:t>people</a:t>
            </a:r>
            <a:r>
              <a:rPr lang="en-US" altLang="en-US" sz="2400"/>
              <a:t>    </a:t>
            </a:r>
            <a:r>
              <a:rPr lang="en-US" altLang="en-US" sz="2400">
                <a:solidFill>
                  <a:srgbClr val="00CC00"/>
                </a:solidFill>
              </a:rPr>
              <a:t>organizations</a:t>
            </a:r>
            <a:r>
              <a:rPr lang="en-US" altLang="en-US" sz="2400"/>
              <a:t>    </a:t>
            </a:r>
            <a:r>
              <a:rPr lang="en-US" altLang="en-US" sz="2400">
                <a:solidFill>
                  <a:srgbClr val="CC0099"/>
                </a:solidFill>
              </a:rPr>
              <a:t>places</a:t>
            </a:r>
          </a:p>
          <a:p>
            <a:pPr lvl="1" eaLnBrk="1" hangingPunct="1">
              <a:lnSpc>
                <a:spcPct val="90000"/>
              </a:lnSpc>
            </a:pPr>
            <a:r>
              <a:rPr lang="en-US" altLang="en-US" sz="2000">
                <a:solidFill>
                  <a:srgbClr val="FF0000"/>
                </a:solidFill>
              </a:rPr>
              <a:t>Michael Dell</a:t>
            </a:r>
            <a:r>
              <a:rPr lang="en-US" altLang="en-US" sz="2000"/>
              <a:t> is the CEO of  </a:t>
            </a:r>
            <a:r>
              <a:rPr lang="en-US" altLang="en-US" sz="2000">
                <a:solidFill>
                  <a:srgbClr val="00CC00"/>
                </a:solidFill>
              </a:rPr>
              <a:t>Dell Computer Corporation</a:t>
            </a:r>
            <a:r>
              <a:rPr lang="en-US" altLang="en-US" sz="2000"/>
              <a:t> and lives in </a:t>
            </a:r>
            <a:r>
              <a:rPr lang="en-US" altLang="en-US" sz="2000">
                <a:solidFill>
                  <a:srgbClr val="CC0099"/>
                </a:solidFill>
              </a:rPr>
              <a:t>Austin Texas</a:t>
            </a:r>
            <a:r>
              <a:rPr lang="en-US" altLang="en-US" sz="2000"/>
              <a:t>. </a:t>
            </a:r>
          </a:p>
          <a:p>
            <a:pPr eaLnBrk="1" hangingPunct="1">
              <a:lnSpc>
                <a:spcPct val="90000"/>
              </a:lnSpc>
            </a:pPr>
            <a:r>
              <a:rPr lang="en-US" altLang="en-US" sz="2400"/>
              <a:t>Extract pieces of information relevant to a specific  application, e.g. used car ads:</a:t>
            </a:r>
          </a:p>
          <a:p>
            <a:pPr eaLnBrk="1" hangingPunct="1">
              <a:lnSpc>
                <a:spcPct val="90000"/>
              </a:lnSpc>
              <a:buFontTx/>
              <a:buNone/>
            </a:pPr>
            <a:r>
              <a:rPr lang="en-US" altLang="en-US" sz="2400"/>
              <a:t>       </a:t>
            </a:r>
            <a:r>
              <a:rPr lang="en-US" altLang="en-US" sz="2400">
                <a:solidFill>
                  <a:srgbClr val="FF0000"/>
                </a:solidFill>
              </a:rPr>
              <a:t>make</a:t>
            </a:r>
            <a:r>
              <a:rPr lang="en-US" altLang="en-US" sz="2400"/>
              <a:t>    </a:t>
            </a:r>
            <a:r>
              <a:rPr lang="en-US" altLang="en-US" sz="2400">
                <a:solidFill>
                  <a:srgbClr val="33CC33"/>
                </a:solidFill>
              </a:rPr>
              <a:t>model</a:t>
            </a:r>
            <a:r>
              <a:rPr lang="en-US" altLang="en-US" sz="2400"/>
              <a:t>   </a:t>
            </a:r>
            <a:r>
              <a:rPr lang="en-US" altLang="en-US" sz="2400">
                <a:solidFill>
                  <a:srgbClr val="CC0099"/>
                </a:solidFill>
              </a:rPr>
              <a:t>year</a:t>
            </a:r>
            <a:r>
              <a:rPr lang="en-US" altLang="en-US" sz="2400"/>
              <a:t>    </a:t>
            </a:r>
            <a:r>
              <a:rPr lang="en-US" altLang="en-US" sz="2400">
                <a:solidFill>
                  <a:srgbClr val="3399FF"/>
                </a:solidFill>
              </a:rPr>
              <a:t>mileage</a:t>
            </a:r>
            <a:r>
              <a:rPr lang="en-US" altLang="en-US" sz="2400"/>
              <a:t>   </a:t>
            </a:r>
            <a:r>
              <a:rPr lang="en-US" altLang="en-US" sz="2400">
                <a:solidFill>
                  <a:srgbClr val="FF9900"/>
                </a:solidFill>
              </a:rPr>
              <a:t>price</a:t>
            </a:r>
          </a:p>
          <a:p>
            <a:pPr lvl="1" eaLnBrk="1" hangingPunct="1">
              <a:lnSpc>
                <a:spcPct val="90000"/>
              </a:lnSpc>
            </a:pPr>
            <a:r>
              <a:rPr lang="en-US" altLang="en-US" sz="2000"/>
              <a:t>For sale, </a:t>
            </a:r>
            <a:r>
              <a:rPr lang="en-US" altLang="en-US" sz="2000">
                <a:solidFill>
                  <a:srgbClr val="CC0099"/>
                </a:solidFill>
              </a:rPr>
              <a:t>2002</a:t>
            </a:r>
            <a:r>
              <a:rPr lang="en-US" altLang="en-US" sz="2000"/>
              <a:t> </a:t>
            </a:r>
            <a:r>
              <a:rPr lang="en-US" altLang="en-US" sz="2000">
                <a:solidFill>
                  <a:srgbClr val="FF0000"/>
                </a:solidFill>
              </a:rPr>
              <a:t>Toyota</a:t>
            </a:r>
            <a:r>
              <a:rPr lang="en-US" altLang="en-US" sz="2000"/>
              <a:t> </a:t>
            </a:r>
            <a:r>
              <a:rPr lang="en-US" altLang="en-US" sz="2000">
                <a:solidFill>
                  <a:srgbClr val="33CC33"/>
                </a:solidFill>
              </a:rPr>
              <a:t>Prius</a:t>
            </a:r>
            <a:r>
              <a:rPr lang="en-US" altLang="en-US" sz="2000"/>
              <a:t>,  </a:t>
            </a:r>
            <a:r>
              <a:rPr lang="en-US" altLang="en-US" sz="2000">
                <a:solidFill>
                  <a:srgbClr val="3399FF"/>
                </a:solidFill>
              </a:rPr>
              <a:t>20,000 mi</a:t>
            </a:r>
            <a:r>
              <a:rPr lang="en-US" altLang="en-US" sz="2000"/>
              <a:t>, </a:t>
            </a:r>
            <a:r>
              <a:rPr lang="en-US" altLang="en-US" sz="2000">
                <a:solidFill>
                  <a:srgbClr val="FF9900"/>
                </a:solidFill>
              </a:rPr>
              <a:t>$15K or best offer. </a:t>
            </a:r>
            <a:r>
              <a:rPr lang="en-US" altLang="en-US" sz="2000"/>
              <a:t>Available starting July 30, 2006.</a:t>
            </a:r>
          </a:p>
          <a:p>
            <a:pPr eaLnBrk="1" hangingPunct="1">
              <a:lnSpc>
                <a:spcPct val="90000"/>
              </a:lnSpc>
              <a:buFontTx/>
              <a:buNone/>
            </a:pPr>
            <a:r>
              <a:rPr lang="en-US" altLang="en-US" sz="2400"/>
              <a:t>	</a:t>
            </a:r>
          </a:p>
        </p:txBody>
      </p:sp>
    </p:spTree>
    <p:extLst>
      <p:ext uri="{BB962C8B-B14F-4D97-AF65-F5344CB8AC3E}">
        <p14:creationId xmlns:p14="http://schemas.microsoft.com/office/powerpoint/2010/main" val="2350660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D4D26E00-23BC-4088-93A3-9BA9C5157639}" type="slidenum">
              <a:rPr lang="en-US" altLang="en-US" sz="1200">
                <a:latin typeface="Helvetica" pitchFamily="34" charset="0"/>
              </a:rPr>
              <a:pPr/>
              <a:t>126</a:t>
            </a:fld>
            <a:endParaRPr lang="en-US" altLang="en-US" sz="1200"/>
          </a:p>
        </p:txBody>
      </p:sp>
      <p:sp>
        <p:nvSpPr>
          <p:cNvPr id="43011" name="Rectangle 2"/>
          <p:cNvSpPr>
            <a:spLocks noGrp="1" noChangeArrowheads="1"/>
          </p:cNvSpPr>
          <p:nvPr>
            <p:ph type="title"/>
          </p:nvPr>
        </p:nvSpPr>
        <p:spPr/>
        <p:txBody>
          <a:bodyPr/>
          <a:lstStyle/>
          <a:p>
            <a:pPr eaLnBrk="1" hangingPunct="1"/>
            <a:r>
              <a:rPr lang="en-US" altLang="en-US" b="1" dirty="0">
                <a:solidFill>
                  <a:srgbClr val="0166FF"/>
                </a:solidFill>
              </a:rPr>
              <a:t>Semantic Role Labeling</a:t>
            </a:r>
          </a:p>
        </p:txBody>
      </p:sp>
      <p:sp>
        <p:nvSpPr>
          <p:cNvPr id="43012" name="Rectangle 3"/>
          <p:cNvSpPr>
            <a:spLocks noGrp="1" noChangeArrowheads="1"/>
          </p:cNvSpPr>
          <p:nvPr>
            <p:ph type="body" idx="1"/>
          </p:nvPr>
        </p:nvSpPr>
        <p:spPr/>
        <p:txBody>
          <a:bodyPr/>
          <a:lstStyle/>
          <a:p>
            <a:pPr eaLnBrk="1" hangingPunct="1">
              <a:lnSpc>
                <a:spcPct val="90000"/>
              </a:lnSpc>
            </a:pPr>
            <a:r>
              <a:rPr lang="en-US" altLang="en-US"/>
              <a:t>For each clause, determine the semantic role played by each noun phrase that is an argument to the verb.</a:t>
            </a:r>
          </a:p>
          <a:p>
            <a:pPr lvl="1" eaLnBrk="1" hangingPunct="1">
              <a:lnSpc>
                <a:spcPct val="90000"/>
              </a:lnSpc>
              <a:buFontTx/>
              <a:buNone/>
            </a:pPr>
            <a:r>
              <a:rPr lang="en-US" altLang="en-US">
                <a:solidFill>
                  <a:srgbClr val="FF3300"/>
                </a:solidFill>
              </a:rPr>
              <a:t>agent </a:t>
            </a:r>
            <a:r>
              <a:rPr lang="en-US" altLang="en-US"/>
              <a:t>  </a:t>
            </a:r>
            <a:r>
              <a:rPr lang="en-US" altLang="en-US">
                <a:solidFill>
                  <a:srgbClr val="FF9900"/>
                </a:solidFill>
              </a:rPr>
              <a:t>patient</a:t>
            </a:r>
            <a:r>
              <a:rPr lang="en-US" altLang="en-US"/>
              <a:t>   </a:t>
            </a:r>
            <a:r>
              <a:rPr lang="en-US" altLang="en-US">
                <a:solidFill>
                  <a:srgbClr val="00CC00"/>
                </a:solidFill>
              </a:rPr>
              <a:t>source</a:t>
            </a:r>
            <a:r>
              <a:rPr lang="en-US" altLang="en-US"/>
              <a:t>   </a:t>
            </a:r>
            <a:r>
              <a:rPr lang="en-US" altLang="en-US">
                <a:solidFill>
                  <a:srgbClr val="3399FF"/>
                </a:solidFill>
              </a:rPr>
              <a:t>destination</a:t>
            </a:r>
            <a:r>
              <a:rPr lang="en-US" altLang="en-US"/>
              <a:t>   </a:t>
            </a:r>
            <a:r>
              <a:rPr lang="en-US" altLang="en-US">
                <a:solidFill>
                  <a:srgbClr val="CC3399"/>
                </a:solidFill>
              </a:rPr>
              <a:t>instrument</a:t>
            </a:r>
          </a:p>
          <a:p>
            <a:pPr lvl="1" eaLnBrk="1" hangingPunct="1">
              <a:lnSpc>
                <a:spcPct val="90000"/>
              </a:lnSpc>
            </a:pPr>
            <a:r>
              <a:rPr lang="en-US" altLang="en-US">
                <a:solidFill>
                  <a:srgbClr val="FF3300"/>
                </a:solidFill>
              </a:rPr>
              <a:t>John</a:t>
            </a:r>
            <a:r>
              <a:rPr lang="en-US" altLang="en-US"/>
              <a:t> drove </a:t>
            </a:r>
            <a:r>
              <a:rPr lang="en-US" altLang="en-US">
                <a:solidFill>
                  <a:srgbClr val="E97C05"/>
                </a:solidFill>
              </a:rPr>
              <a:t>Mary</a:t>
            </a:r>
            <a:r>
              <a:rPr lang="en-US" altLang="en-US"/>
              <a:t> from </a:t>
            </a:r>
            <a:r>
              <a:rPr lang="en-US" altLang="en-US">
                <a:solidFill>
                  <a:srgbClr val="00CC00"/>
                </a:solidFill>
              </a:rPr>
              <a:t>Austin</a:t>
            </a:r>
            <a:r>
              <a:rPr lang="en-US" altLang="en-US"/>
              <a:t> to </a:t>
            </a:r>
            <a:r>
              <a:rPr lang="en-US" altLang="en-US">
                <a:solidFill>
                  <a:srgbClr val="3399FF"/>
                </a:solidFill>
              </a:rPr>
              <a:t>Dallas</a:t>
            </a:r>
            <a:r>
              <a:rPr lang="en-US" altLang="en-US"/>
              <a:t> in </a:t>
            </a:r>
            <a:r>
              <a:rPr lang="en-US" altLang="en-US">
                <a:solidFill>
                  <a:srgbClr val="CC3399"/>
                </a:solidFill>
              </a:rPr>
              <a:t>his Toyota Prius</a:t>
            </a:r>
            <a:r>
              <a:rPr lang="en-US" altLang="en-US"/>
              <a:t>.</a:t>
            </a:r>
          </a:p>
          <a:p>
            <a:pPr lvl="1" eaLnBrk="1" hangingPunct="1">
              <a:lnSpc>
                <a:spcPct val="90000"/>
              </a:lnSpc>
            </a:pPr>
            <a:r>
              <a:rPr lang="en-US" altLang="en-US">
                <a:solidFill>
                  <a:srgbClr val="CC3399"/>
                </a:solidFill>
              </a:rPr>
              <a:t>The hammer</a:t>
            </a:r>
            <a:r>
              <a:rPr lang="en-US" altLang="en-US"/>
              <a:t> broke </a:t>
            </a:r>
            <a:r>
              <a:rPr lang="en-US" altLang="en-US">
                <a:solidFill>
                  <a:srgbClr val="E97C05"/>
                </a:solidFill>
              </a:rPr>
              <a:t>the window</a:t>
            </a:r>
            <a:r>
              <a:rPr lang="en-US" altLang="en-US"/>
              <a:t>.</a:t>
            </a:r>
          </a:p>
          <a:p>
            <a:pPr eaLnBrk="1" hangingPunct="1">
              <a:lnSpc>
                <a:spcPct val="90000"/>
              </a:lnSpc>
            </a:pPr>
            <a:r>
              <a:rPr lang="en-US" altLang="en-US"/>
              <a:t>Also referred to a “case role analysis,” “thematic analysis,” and “shallow semantic parsing”</a:t>
            </a:r>
          </a:p>
        </p:txBody>
      </p:sp>
    </p:spTree>
    <p:extLst>
      <p:ext uri="{BB962C8B-B14F-4D97-AF65-F5344CB8AC3E}">
        <p14:creationId xmlns:p14="http://schemas.microsoft.com/office/powerpoint/2010/main" val="14235693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62908A38-C815-44C4-AC9A-A527A60EE1FE}" type="slidenum">
              <a:rPr lang="en-US" altLang="en-US" sz="1200">
                <a:latin typeface="Helvetica" pitchFamily="34" charset="0"/>
              </a:rPr>
              <a:pPr/>
              <a:t>127</a:t>
            </a:fld>
            <a:endParaRPr lang="en-US" altLang="en-US" sz="1200"/>
          </a:p>
        </p:txBody>
      </p:sp>
      <p:sp>
        <p:nvSpPr>
          <p:cNvPr id="45059" name="Rectangle 2"/>
          <p:cNvSpPr>
            <a:spLocks noGrp="1" noChangeArrowheads="1"/>
          </p:cNvSpPr>
          <p:nvPr>
            <p:ph type="title"/>
          </p:nvPr>
        </p:nvSpPr>
        <p:spPr/>
        <p:txBody>
          <a:bodyPr/>
          <a:lstStyle/>
          <a:p>
            <a:pPr eaLnBrk="1" hangingPunct="1"/>
            <a:r>
              <a:rPr lang="en-US" altLang="en-US" b="1" dirty="0">
                <a:solidFill>
                  <a:srgbClr val="0166FF"/>
                </a:solidFill>
              </a:rPr>
              <a:t>Bioinformatics</a:t>
            </a:r>
          </a:p>
        </p:txBody>
      </p:sp>
      <p:sp>
        <p:nvSpPr>
          <p:cNvPr id="45060" name="Rectangle 3"/>
          <p:cNvSpPr>
            <a:spLocks noGrp="1" noChangeArrowheads="1"/>
          </p:cNvSpPr>
          <p:nvPr>
            <p:ph type="body" idx="1"/>
          </p:nvPr>
        </p:nvSpPr>
        <p:spPr/>
        <p:txBody>
          <a:bodyPr/>
          <a:lstStyle/>
          <a:p>
            <a:pPr eaLnBrk="1" hangingPunct="1"/>
            <a:r>
              <a:rPr lang="en-US" altLang="en-US"/>
              <a:t>Sequence labeling also valuable in labeling genetic sequences in genome analysis.</a:t>
            </a:r>
          </a:p>
          <a:p>
            <a:pPr lvl="1" eaLnBrk="1" hangingPunct="1">
              <a:buFontTx/>
              <a:buNone/>
            </a:pPr>
            <a:r>
              <a:rPr lang="en-US" altLang="en-US">
                <a:solidFill>
                  <a:srgbClr val="FF0000"/>
                </a:solidFill>
              </a:rPr>
              <a:t>extron</a:t>
            </a:r>
            <a:r>
              <a:rPr lang="en-US" altLang="en-US"/>
              <a:t>   intron</a:t>
            </a:r>
          </a:p>
          <a:p>
            <a:pPr lvl="1" eaLnBrk="1" hangingPunct="1"/>
            <a:r>
              <a:rPr lang="en-US" altLang="en-US"/>
              <a:t>AGC</a:t>
            </a:r>
            <a:r>
              <a:rPr lang="en-US" altLang="en-US">
                <a:solidFill>
                  <a:srgbClr val="FF0000"/>
                </a:solidFill>
              </a:rPr>
              <a:t>TAACGTTC</a:t>
            </a:r>
            <a:r>
              <a:rPr lang="en-US" altLang="en-US"/>
              <a:t>GATACG</a:t>
            </a:r>
            <a:r>
              <a:rPr lang="en-US" altLang="en-US">
                <a:solidFill>
                  <a:srgbClr val="FF0000"/>
                </a:solidFill>
              </a:rPr>
              <a:t>GATTACA</a:t>
            </a:r>
            <a:r>
              <a:rPr lang="en-US" altLang="en-US"/>
              <a:t>GCCT</a:t>
            </a:r>
          </a:p>
        </p:txBody>
      </p:sp>
    </p:spTree>
    <p:extLst>
      <p:ext uri="{BB962C8B-B14F-4D97-AF65-F5344CB8AC3E}">
        <p14:creationId xmlns:p14="http://schemas.microsoft.com/office/powerpoint/2010/main" val="1749509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42E66C14-7363-4E23-A5CF-30D76FE9B381}" type="slidenum">
              <a:rPr lang="en-US" altLang="en-US" sz="1200">
                <a:latin typeface="Helvetica" pitchFamily="34" charset="0"/>
              </a:rPr>
              <a:pPr/>
              <a:t>128</a:t>
            </a:fld>
            <a:endParaRPr lang="en-US" altLang="en-US" sz="1200"/>
          </a:p>
        </p:txBody>
      </p:sp>
      <p:sp>
        <p:nvSpPr>
          <p:cNvPr id="47107" name="Rectangle 2"/>
          <p:cNvSpPr>
            <a:spLocks noGrp="1" noChangeArrowheads="1"/>
          </p:cNvSpPr>
          <p:nvPr>
            <p:ph type="title"/>
          </p:nvPr>
        </p:nvSpPr>
        <p:spPr/>
        <p:txBody>
          <a:bodyPr>
            <a:normAutofit fontScale="90000"/>
          </a:bodyPr>
          <a:lstStyle/>
          <a:p>
            <a:pPr eaLnBrk="1" hangingPunct="1"/>
            <a:r>
              <a:rPr lang="en-US" altLang="en-US" sz="3200" b="1" dirty="0">
                <a:solidFill>
                  <a:srgbClr val="0166FF"/>
                </a:solidFill>
              </a:rPr>
              <a:t>Problems with Sequence Labeling as Classification</a:t>
            </a:r>
          </a:p>
        </p:txBody>
      </p:sp>
      <p:sp>
        <p:nvSpPr>
          <p:cNvPr id="47108" name="Rectangle 3"/>
          <p:cNvSpPr>
            <a:spLocks noGrp="1" noChangeArrowheads="1"/>
          </p:cNvSpPr>
          <p:nvPr>
            <p:ph type="body" idx="1"/>
          </p:nvPr>
        </p:nvSpPr>
        <p:spPr/>
        <p:txBody>
          <a:bodyPr/>
          <a:lstStyle/>
          <a:p>
            <a:pPr eaLnBrk="1" hangingPunct="1"/>
            <a:r>
              <a:rPr lang="en-US" altLang="en-US"/>
              <a:t>Not easy to integrate information from category of tokens on both sides.</a:t>
            </a:r>
          </a:p>
          <a:p>
            <a:pPr eaLnBrk="1" hangingPunct="1"/>
            <a:r>
              <a:rPr lang="en-US" altLang="en-US"/>
              <a:t>Difficult to propagate uncertainty between decisions and “collectively” determine the most likely joint assignment of categories to all of the tokens in a sequence. </a:t>
            </a:r>
          </a:p>
        </p:txBody>
      </p:sp>
    </p:spTree>
    <p:extLst>
      <p:ext uri="{BB962C8B-B14F-4D97-AF65-F5344CB8AC3E}">
        <p14:creationId xmlns:p14="http://schemas.microsoft.com/office/powerpoint/2010/main" val="25969673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C522834B-1EAD-4123-8215-B4B822909478}" type="slidenum">
              <a:rPr lang="en-US" altLang="en-US" sz="1200">
                <a:latin typeface="Helvetica" pitchFamily="34" charset="0"/>
              </a:rPr>
              <a:pPr/>
              <a:t>129</a:t>
            </a:fld>
            <a:endParaRPr lang="en-US" altLang="en-US" sz="1200"/>
          </a:p>
        </p:txBody>
      </p:sp>
      <p:sp>
        <p:nvSpPr>
          <p:cNvPr id="49155" name="Rectangle 2"/>
          <p:cNvSpPr>
            <a:spLocks noGrp="1" noChangeArrowheads="1"/>
          </p:cNvSpPr>
          <p:nvPr>
            <p:ph type="title"/>
          </p:nvPr>
        </p:nvSpPr>
        <p:spPr/>
        <p:txBody>
          <a:bodyPr/>
          <a:lstStyle/>
          <a:p>
            <a:pPr eaLnBrk="1" hangingPunct="1"/>
            <a:r>
              <a:rPr lang="en-US" altLang="en-US" b="1" dirty="0">
                <a:solidFill>
                  <a:srgbClr val="0166FF"/>
                </a:solidFill>
              </a:rPr>
              <a:t>Probabilistic Sequence Models</a:t>
            </a:r>
          </a:p>
        </p:txBody>
      </p:sp>
      <p:sp>
        <p:nvSpPr>
          <p:cNvPr id="49156" name="Rectangle 3"/>
          <p:cNvSpPr>
            <a:spLocks noGrp="1" noChangeArrowheads="1"/>
          </p:cNvSpPr>
          <p:nvPr>
            <p:ph type="body" idx="1"/>
          </p:nvPr>
        </p:nvSpPr>
        <p:spPr/>
        <p:txBody>
          <a:bodyPr/>
          <a:lstStyle/>
          <a:p>
            <a:pPr eaLnBrk="1" hangingPunct="1"/>
            <a:r>
              <a:rPr lang="en-US" altLang="en-US"/>
              <a:t>Probabilistic sequence models allow integrating uncertainty over multiple, interdependent classifications and collectively determine the most likely global assignment.</a:t>
            </a:r>
          </a:p>
          <a:p>
            <a:pPr eaLnBrk="1" hangingPunct="1"/>
            <a:r>
              <a:rPr lang="en-US" altLang="en-US"/>
              <a:t>Two standard models</a:t>
            </a:r>
          </a:p>
          <a:p>
            <a:pPr lvl="1" eaLnBrk="1" hangingPunct="1"/>
            <a:r>
              <a:rPr lang="en-US" altLang="en-US"/>
              <a:t>Hidden Markov Model  (HMM)</a:t>
            </a:r>
          </a:p>
          <a:p>
            <a:pPr lvl="1" eaLnBrk="1" hangingPunct="1"/>
            <a:r>
              <a:rPr lang="en-US" altLang="en-US"/>
              <a:t>Conditional Random Field (CRF)</a:t>
            </a:r>
          </a:p>
        </p:txBody>
      </p:sp>
    </p:spTree>
    <p:extLst>
      <p:ext uri="{BB962C8B-B14F-4D97-AF65-F5344CB8AC3E}">
        <p14:creationId xmlns:p14="http://schemas.microsoft.com/office/powerpoint/2010/main" val="133312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b="1" dirty="0">
                <a:solidFill>
                  <a:srgbClr val="0166FF"/>
                </a:solidFill>
              </a:rPr>
              <a:t>Markov Assumption</a:t>
            </a:r>
          </a:p>
        </p:txBody>
      </p:sp>
      <p:sp>
        <p:nvSpPr>
          <p:cNvPr id="75779" name="Rectangle 3"/>
          <p:cNvSpPr>
            <a:spLocks noGrp="1" noChangeArrowheads="1"/>
          </p:cNvSpPr>
          <p:nvPr>
            <p:ph idx="1"/>
          </p:nvPr>
        </p:nvSpPr>
        <p:spPr/>
        <p:txBody>
          <a:bodyPr>
            <a:normAutofit/>
          </a:bodyPr>
          <a:lstStyle/>
          <a:p>
            <a:pPr eaLnBrk="1" hangingPunct="1"/>
            <a:r>
              <a:rPr lang="en-US" sz="3600" dirty="0">
                <a:latin typeface="Calibri" charset="0"/>
              </a:rPr>
              <a:t>Simplifying assumption:</a:t>
            </a:r>
          </a:p>
          <a:p>
            <a:pPr marL="457200" lvl="1" indent="0" eaLnBrk="1" hangingPunct="1">
              <a:buNone/>
            </a:pPr>
            <a:endParaRPr lang="en-US" sz="3600" dirty="0">
              <a:latin typeface="Calibri" charset="0"/>
            </a:endParaRPr>
          </a:p>
          <a:p>
            <a:pPr marL="457200" lvl="1" indent="0" eaLnBrk="1" hangingPunct="1">
              <a:buNone/>
            </a:pPr>
            <a:endParaRPr lang="en-US" sz="3200" dirty="0">
              <a:solidFill>
                <a:srgbClr val="A50021"/>
              </a:solidFill>
              <a:latin typeface="Calibri" charset="0"/>
            </a:endParaRPr>
          </a:p>
          <a:p>
            <a:pPr marL="0" indent="0" eaLnBrk="1" hangingPunct="1">
              <a:buNone/>
            </a:pPr>
            <a:endParaRPr lang="en-US" sz="3600" dirty="0">
              <a:latin typeface="Calibri" charset="0"/>
            </a:endParaRPr>
          </a:p>
          <a:p>
            <a:pPr eaLnBrk="1" hangingPunct="1"/>
            <a:endParaRPr lang="en-US" dirty="0">
              <a:latin typeface="Calibri" charset="0"/>
            </a:endParaRPr>
          </a:p>
          <a:p>
            <a:pPr eaLnBrk="1" hangingPunct="1">
              <a:buFont typeface="Wingdings" charset="2"/>
              <a:buNone/>
            </a:pPr>
            <a:endParaRPr lang="en-US" dirty="0">
              <a:latin typeface="Calibri" charset="0"/>
            </a:endParaRPr>
          </a:p>
        </p:txBody>
      </p:sp>
      <p:pic>
        <p:nvPicPr>
          <p:cNvPr id="2" name="Picture 1"/>
          <p:cNvPicPr>
            <a:picLocks noChangeAspect="1"/>
          </p:cNvPicPr>
          <p:nvPr/>
        </p:nvPicPr>
        <p:blipFill>
          <a:blip r:embed="rId3"/>
          <a:srcRect/>
          <a:stretch/>
        </p:blipFill>
        <p:spPr>
          <a:xfrm>
            <a:off x="7372442" y="150325"/>
            <a:ext cx="1342949" cy="1920875"/>
          </a:xfrm>
          <a:prstGeom prst="rect">
            <a:avLst/>
          </a:prstGeom>
        </p:spPr>
      </p:pic>
      <p:sp>
        <p:nvSpPr>
          <p:cNvPr id="3" name="TextBox 2"/>
          <p:cNvSpPr txBox="1"/>
          <p:nvPr/>
        </p:nvSpPr>
        <p:spPr>
          <a:xfrm>
            <a:off x="7152663" y="2022475"/>
            <a:ext cx="1441420"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Andrei Markov</a:t>
            </a:r>
          </a:p>
        </p:txBody>
      </p:sp>
      <p:pic>
        <p:nvPicPr>
          <p:cNvPr id="4" name="Picture 3">
            <a:extLst>
              <a:ext uri="{FF2B5EF4-FFF2-40B4-BE49-F238E27FC236}">
                <a16:creationId xmlns:a16="http://schemas.microsoft.com/office/drawing/2014/main" id="{C08095C5-E72E-7ADB-F0DA-DF1185E7442B}"/>
              </a:ext>
            </a:extLst>
          </p:cNvPr>
          <p:cNvPicPr>
            <a:picLocks noChangeAspect="1"/>
          </p:cNvPicPr>
          <p:nvPr/>
        </p:nvPicPr>
        <p:blipFill>
          <a:blip r:embed="rId4"/>
          <a:stretch>
            <a:fillRect/>
          </a:stretch>
        </p:blipFill>
        <p:spPr>
          <a:xfrm>
            <a:off x="47874" y="2498536"/>
            <a:ext cx="9108826" cy="588783"/>
          </a:xfrm>
          <a:prstGeom prst="rect">
            <a:avLst/>
          </a:prstGeom>
        </p:spPr>
      </p:pic>
      <p:pic>
        <p:nvPicPr>
          <p:cNvPr id="5" name="Picture 4">
            <a:extLst>
              <a:ext uri="{FF2B5EF4-FFF2-40B4-BE49-F238E27FC236}">
                <a16:creationId xmlns:a16="http://schemas.microsoft.com/office/drawing/2014/main" id="{16C961D7-8C9B-37B1-A9ED-D19574356D86}"/>
              </a:ext>
            </a:extLst>
          </p:cNvPr>
          <p:cNvPicPr>
            <a:picLocks noChangeAspect="1"/>
          </p:cNvPicPr>
          <p:nvPr/>
        </p:nvPicPr>
        <p:blipFill>
          <a:blip r:embed="rId5"/>
          <a:stretch>
            <a:fillRect/>
          </a:stretch>
        </p:blipFill>
        <p:spPr>
          <a:xfrm>
            <a:off x="2209800" y="3327400"/>
            <a:ext cx="3428796" cy="554149"/>
          </a:xfrm>
          <a:prstGeom prst="rect">
            <a:avLst/>
          </a:prstGeom>
        </p:spPr>
      </p:pic>
      <p:sp>
        <p:nvSpPr>
          <p:cNvPr id="8" name="TextBox 7">
            <a:extLst>
              <a:ext uri="{FF2B5EF4-FFF2-40B4-BE49-F238E27FC236}">
                <a16:creationId xmlns:a16="http://schemas.microsoft.com/office/drawing/2014/main" id="{C8CDAAAE-D487-AB64-FF32-666990EB6053}"/>
              </a:ext>
            </a:extLst>
          </p:cNvPr>
          <p:cNvSpPr txBox="1"/>
          <p:nvPr/>
        </p:nvSpPr>
        <p:spPr>
          <a:xfrm>
            <a:off x="1676400" y="3329285"/>
            <a:ext cx="457200" cy="461665"/>
          </a:xfrm>
          <a:prstGeom prst="rect">
            <a:avLst/>
          </a:prstGeom>
          <a:noFill/>
        </p:spPr>
        <p:txBody>
          <a:bodyPr wrap="square" rtlCol="0">
            <a:spAutoFit/>
          </a:bodyPr>
          <a:lstStyle/>
          <a:p>
            <a:r>
              <a:rPr lang="en-US" dirty="0"/>
              <a:t>≈</a:t>
            </a:r>
          </a:p>
        </p:txBody>
      </p:sp>
      <p:pic>
        <p:nvPicPr>
          <p:cNvPr id="6" name="Picture 5">
            <a:extLst>
              <a:ext uri="{FF2B5EF4-FFF2-40B4-BE49-F238E27FC236}">
                <a16:creationId xmlns:a16="http://schemas.microsoft.com/office/drawing/2014/main" id="{E86DB7EA-1F61-36D7-57BB-58D5F9673629}"/>
              </a:ext>
            </a:extLst>
          </p:cNvPr>
          <p:cNvPicPr>
            <a:picLocks noChangeAspect="1"/>
          </p:cNvPicPr>
          <p:nvPr/>
        </p:nvPicPr>
        <p:blipFill>
          <a:blip r:embed="rId6"/>
          <a:stretch>
            <a:fillRect/>
          </a:stretch>
        </p:blipFill>
        <p:spPr>
          <a:xfrm>
            <a:off x="1447801" y="4123342"/>
            <a:ext cx="4800599" cy="753813"/>
          </a:xfrm>
          <a:prstGeom prst="rect">
            <a:avLst/>
          </a:prstGeom>
        </p:spPr>
      </p:pic>
      <p:sp>
        <p:nvSpPr>
          <p:cNvPr id="7" name="TextBox 6">
            <a:extLst>
              <a:ext uri="{FF2B5EF4-FFF2-40B4-BE49-F238E27FC236}">
                <a16:creationId xmlns:a16="http://schemas.microsoft.com/office/drawing/2014/main" id="{90DF0462-7C1F-01CD-CFE4-6F9622FF03E3}"/>
              </a:ext>
            </a:extLst>
          </p:cNvPr>
          <p:cNvSpPr txBox="1"/>
          <p:nvPr/>
        </p:nvSpPr>
        <p:spPr>
          <a:xfrm>
            <a:off x="7615432" y="4854675"/>
            <a:ext cx="1502655" cy="276999"/>
          </a:xfrm>
          <a:prstGeom prst="rect">
            <a:avLst/>
          </a:prstGeom>
          <a:noFill/>
        </p:spPr>
        <p:txBody>
          <a:bodyPr wrap="none" rtlCol="0">
            <a:spAutoFit/>
          </a:bodyPr>
          <a:lstStyle/>
          <a:p>
            <a:r>
              <a:rPr lang="en-US" sz="1200" dirty="0">
                <a:solidFill>
                  <a:schemeClr val="bg1">
                    <a:lumMod val="50000"/>
                  </a:schemeClr>
                </a:solidFill>
                <a:latin typeface="Calibri" panose="020F0502020204030204" pitchFamily="34" charset="0"/>
                <a:cs typeface="Calibri" panose="020F0502020204030204" pitchFamily="34" charset="0"/>
              </a:rPr>
              <a:t>Wikimedia commons</a:t>
            </a:r>
          </a:p>
        </p:txBody>
      </p:sp>
    </p:spTree>
    <p:extLst>
      <p:ext uri="{BB962C8B-B14F-4D97-AF65-F5344CB8AC3E}">
        <p14:creationId xmlns:p14="http://schemas.microsoft.com/office/powerpoint/2010/main" val="104366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48861803-3945-4064-A141-4ADCDA88B134}" type="slidenum">
              <a:rPr lang="en-US" altLang="en-US" sz="1200">
                <a:latin typeface="Helvetica" pitchFamily="34" charset="0"/>
              </a:rPr>
              <a:pPr/>
              <a:t>130</a:t>
            </a:fld>
            <a:endParaRPr lang="en-US" altLang="en-US" sz="1200"/>
          </a:p>
        </p:txBody>
      </p:sp>
      <p:sp>
        <p:nvSpPr>
          <p:cNvPr id="51203" name="Rectangle 2"/>
          <p:cNvSpPr>
            <a:spLocks noGrp="1" noChangeArrowheads="1"/>
          </p:cNvSpPr>
          <p:nvPr>
            <p:ph type="title"/>
          </p:nvPr>
        </p:nvSpPr>
        <p:spPr/>
        <p:txBody>
          <a:bodyPr/>
          <a:lstStyle/>
          <a:p>
            <a:pPr eaLnBrk="1" hangingPunct="1"/>
            <a:r>
              <a:rPr lang="en-US" altLang="en-US" b="1" dirty="0">
                <a:solidFill>
                  <a:srgbClr val="0166FF"/>
                </a:solidFill>
              </a:rPr>
              <a:t>Markov Model / Markov Chain</a:t>
            </a:r>
          </a:p>
        </p:txBody>
      </p:sp>
      <p:sp>
        <p:nvSpPr>
          <p:cNvPr id="51204" name="Rectangle 3"/>
          <p:cNvSpPr>
            <a:spLocks noGrp="1" noChangeArrowheads="1"/>
          </p:cNvSpPr>
          <p:nvPr>
            <p:ph type="body" idx="1"/>
          </p:nvPr>
        </p:nvSpPr>
        <p:spPr/>
        <p:txBody>
          <a:bodyPr/>
          <a:lstStyle/>
          <a:p>
            <a:pPr eaLnBrk="1" hangingPunct="1"/>
            <a:r>
              <a:rPr lang="en-US" altLang="en-US"/>
              <a:t>A finite state machine with probabilistic state transitions.</a:t>
            </a:r>
          </a:p>
          <a:p>
            <a:pPr eaLnBrk="1" hangingPunct="1"/>
            <a:r>
              <a:rPr lang="en-US" altLang="en-US"/>
              <a:t>Makes Markov assumption that next state only depends on the current state and independent of previous history.</a:t>
            </a:r>
          </a:p>
        </p:txBody>
      </p:sp>
    </p:spTree>
    <p:extLst>
      <p:ext uri="{BB962C8B-B14F-4D97-AF65-F5344CB8AC3E}">
        <p14:creationId xmlns:p14="http://schemas.microsoft.com/office/powerpoint/2010/main" val="34009704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BFE59124-29BD-472B-B06F-D2146F8E645B}" type="slidenum">
              <a:rPr lang="en-US" altLang="en-US" sz="1200">
                <a:latin typeface="Helvetica" pitchFamily="34" charset="0"/>
              </a:rPr>
              <a:pPr/>
              <a:t>131</a:t>
            </a:fld>
            <a:endParaRPr lang="en-US" altLang="en-US" sz="1200"/>
          </a:p>
        </p:txBody>
      </p:sp>
      <p:sp>
        <p:nvSpPr>
          <p:cNvPr id="53251" name="Rectangle 2"/>
          <p:cNvSpPr>
            <a:spLocks noGrp="1" noChangeArrowheads="1"/>
          </p:cNvSpPr>
          <p:nvPr>
            <p:ph type="title"/>
          </p:nvPr>
        </p:nvSpPr>
        <p:spPr/>
        <p:txBody>
          <a:bodyPr/>
          <a:lstStyle/>
          <a:p>
            <a:pPr eaLnBrk="1" hangingPunct="1"/>
            <a:r>
              <a:rPr lang="en-US" altLang="en-US" b="1" dirty="0">
                <a:solidFill>
                  <a:srgbClr val="0166FF"/>
                </a:solidFill>
              </a:rPr>
              <a:t>Sample Markov Model for POS</a:t>
            </a:r>
          </a:p>
        </p:txBody>
      </p:sp>
      <p:sp>
        <p:nvSpPr>
          <p:cNvPr id="53252" name="Freeform 52"/>
          <p:cNvSpPr>
            <a:spLocks/>
          </p:cNvSpPr>
          <p:nvPr/>
        </p:nvSpPr>
        <p:spPr bwMode="auto">
          <a:xfrm>
            <a:off x="2047876" y="2177654"/>
            <a:ext cx="181822" cy="463846"/>
          </a:xfrm>
          <a:custGeom>
            <a:avLst/>
            <a:gdLst>
              <a:gd name="T0" fmla="*/ 0 w 983"/>
              <a:gd name="T1" fmla="*/ 2147483646 h 258"/>
              <a:gd name="T2" fmla="*/ 2147483646 w 983"/>
              <a:gd name="T3" fmla="*/ 2147483646 h 258"/>
              <a:gd name="T4" fmla="*/ 2147483646 w 983"/>
              <a:gd name="T5" fmla="*/ 2147483646 h 258"/>
              <a:gd name="T6" fmla="*/ 2147483646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3253" name="Text Box 53"/>
          <p:cNvSpPr txBox="1">
            <a:spLocks noChangeArrowheads="1"/>
          </p:cNvSpPr>
          <p:nvPr/>
        </p:nvSpPr>
        <p:spPr bwMode="auto">
          <a:xfrm>
            <a:off x="2464414" y="2197894"/>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0.95</a:t>
            </a:r>
          </a:p>
        </p:txBody>
      </p:sp>
      <p:sp>
        <p:nvSpPr>
          <p:cNvPr id="53254" name="Freeform 54"/>
          <p:cNvSpPr>
            <a:spLocks/>
          </p:cNvSpPr>
          <p:nvPr/>
        </p:nvSpPr>
        <p:spPr bwMode="auto">
          <a:xfrm>
            <a:off x="4632325" y="2168128"/>
            <a:ext cx="181822" cy="463846"/>
          </a:xfrm>
          <a:custGeom>
            <a:avLst/>
            <a:gdLst>
              <a:gd name="T0" fmla="*/ 0 w 929"/>
              <a:gd name="T1" fmla="*/ 0 h 507"/>
              <a:gd name="T2" fmla="*/ 2147483646 w 929"/>
              <a:gd name="T3" fmla="*/ 2147483646 h 507"/>
              <a:gd name="T4" fmla="*/ 2147483646 w 929"/>
              <a:gd name="T5" fmla="*/ 2147483646 h 507"/>
              <a:gd name="T6" fmla="*/ 2147483646 w 929"/>
              <a:gd name="T7" fmla="*/ 2147483646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3255" name="Text Box 57"/>
          <p:cNvSpPr txBox="1">
            <a:spLocks noChangeArrowheads="1"/>
          </p:cNvSpPr>
          <p:nvPr/>
        </p:nvSpPr>
        <p:spPr bwMode="auto">
          <a:xfrm>
            <a:off x="5155848" y="2320529"/>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a:t>
            </a:r>
          </a:p>
        </p:txBody>
      </p:sp>
      <p:sp>
        <p:nvSpPr>
          <p:cNvPr id="53256" name="Freeform 59"/>
          <p:cNvSpPr>
            <a:spLocks/>
          </p:cNvSpPr>
          <p:nvPr/>
        </p:nvSpPr>
        <p:spPr bwMode="auto">
          <a:xfrm>
            <a:off x="1839913" y="2332435"/>
            <a:ext cx="181822" cy="463846"/>
          </a:xfrm>
          <a:custGeom>
            <a:avLst/>
            <a:gdLst>
              <a:gd name="T0" fmla="*/ 0 w 2612"/>
              <a:gd name="T1" fmla="*/ 0 h 620"/>
              <a:gd name="T2" fmla="*/ 2147483646 w 2612"/>
              <a:gd name="T3" fmla="*/ 2147483646 h 620"/>
              <a:gd name="T4" fmla="*/ 2147483646 w 2612"/>
              <a:gd name="T5" fmla="*/ 2147483646 h 620"/>
              <a:gd name="T6" fmla="*/ 2147483646 w 2612"/>
              <a:gd name="T7" fmla="*/ 2147483646 h 620"/>
              <a:gd name="T8" fmla="*/ 2147483646 w 2612"/>
              <a:gd name="T9" fmla="*/ 2147483646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3257" name="Text Box 60"/>
          <p:cNvSpPr txBox="1">
            <a:spLocks noChangeArrowheads="1"/>
          </p:cNvSpPr>
          <p:nvPr/>
        </p:nvSpPr>
        <p:spPr bwMode="auto">
          <a:xfrm>
            <a:off x="4118589" y="2824163"/>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0.05</a:t>
            </a:r>
          </a:p>
        </p:txBody>
      </p:sp>
      <p:sp>
        <p:nvSpPr>
          <p:cNvPr id="53258" name="Oval 61"/>
          <p:cNvSpPr>
            <a:spLocks noChangeArrowheads="1"/>
          </p:cNvSpPr>
          <p:nvPr/>
        </p:nvSpPr>
        <p:spPr bwMode="auto">
          <a:xfrm>
            <a:off x="8021638" y="2468270"/>
            <a:ext cx="255677" cy="65225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53259" name="Text Box 62"/>
          <p:cNvSpPr txBox="1">
            <a:spLocks noChangeArrowheads="1"/>
          </p:cNvSpPr>
          <p:nvPr/>
        </p:nvSpPr>
        <p:spPr bwMode="auto">
          <a:xfrm>
            <a:off x="8131897" y="2608660"/>
            <a:ext cx="60815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stop</a:t>
            </a:r>
          </a:p>
        </p:txBody>
      </p:sp>
      <p:sp>
        <p:nvSpPr>
          <p:cNvPr id="53260" name="Freeform 63"/>
          <p:cNvSpPr>
            <a:spLocks/>
          </p:cNvSpPr>
          <p:nvPr/>
        </p:nvSpPr>
        <p:spPr bwMode="auto">
          <a:xfrm>
            <a:off x="7143750" y="2409825"/>
            <a:ext cx="181822" cy="463846"/>
          </a:xfrm>
          <a:custGeom>
            <a:avLst/>
            <a:gdLst>
              <a:gd name="T0" fmla="*/ 0 w 691"/>
              <a:gd name="T1" fmla="*/ 2147483646 h 289"/>
              <a:gd name="T2" fmla="*/ 2147483646 w 691"/>
              <a:gd name="T3" fmla="*/ 2147483646 h 289"/>
              <a:gd name="T4" fmla="*/ 2147483646 w 691"/>
              <a:gd name="T5" fmla="*/ 2147483646 h 289"/>
              <a:gd name="T6" fmla="*/ 2147483646 w 691"/>
              <a:gd name="T7" fmla="*/ 2147483646 h 289"/>
              <a:gd name="T8" fmla="*/ 0 60000 65536"/>
              <a:gd name="T9" fmla="*/ 0 60000 65536"/>
              <a:gd name="T10" fmla="*/ 0 60000 65536"/>
              <a:gd name="T11" fmla="*/ 0 60000 65536"/>
              <a:gd name="T12" fmla="*/ 0 w 691"/>
              <a:gd name="T13" fmla="*/ 0 h 289"/>
              <a:gd name="T14" fmla="*/ 691 w 691"/>
              <a:gd name="T15" fmla="*/ 289 h 289"/>
            </a:gdLst>
            <a:ahLst/>
            <a:cxnLst>
              <a:cxn ang="T8">
                <a:pos x="T0" y="T1"/>
              </a:cxn>
              <a:cxn ang="T9">
                <a:pos x="T2" y="T3"/>
              </a:cxn>
              <a:cxn ang="T10">
                <a:pos x="T4" y="T5"/>
              </a:cxn>
              <a:cxn ang="T11">
                <a:pos x="T6" y="T7"/>
              </a:cxn>
            </a:cxnLst>
            <a:rect l="T12" t="T13" r="T14" b="T15"/>
            <a:pathLst>
              <a:path w="691" h="289">
                <a:moveTo>
                  <a:pt x="0" y="289"/>
                </a:moveTo>
                <a:cubicBezTo>
                  <a:pt x="38" y="243"/>
                  <a:pt x="76" y="197"/>
                  <a:pt x="146" y="150"/>
                </a:cubicBezTo>
                <a:cubicBezTo>
                  <a:pt x="216" y="103"/>
                  <a:pt x="332" y="8"/>
                  <a:pt x="423" y="4"/>
                </a:cubicBezTo>
                <a:cubicBezTo>
                  <a:pt x="514" y="0"/>
                  <a:pt x="649" y="106"/>
                  <a:pt x="691" y="12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3261" name="Text Box 64"/>
          <p:cNvSpPr txBox="1">
            <a:spLocks noChangeArrowheads="1"/>
          </p:cNvSpPr>
          <p:nvPr/>
        </p:nvSpPr>
        <p:spPr bwMode="auto">
          <a:xfrm>
            <a:off x="7478360" y="2096692"/>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53262" name="Freeform 65"/>
          <p:cNvSpPr>
            <a:spLocks/>
          </p:cNvSpPr>
          <p:nvPr/>
        </p:nvSpPr>
        <p:spPr bwMode="auto">
          <a:xfrm>
            <a:off x="4522788" y="1266825"/>
            <a:ext cx="181822" cy="463846"/>
          </a:xfrm>
          <a:custGeom>
            <a:avLst/>
            <a:gdLst>
              <a:gd name="T0" fmla="*/ 0 w 2527"/>
              <a:gd name="T1" fmla="*/ 2147483646 h 1072"/>
              <a:gd name="T2" fmla="*/ 2147483646 w 2527"/>
              <a:gd name="T3" fmla="*/ 2147483646 h 1072"/>
              <a:gd name="T4" fmla="*/ 2147483646 w 2527"/>
              <a:gd name="T5" fmla="*/ 2147483646 h 1072"/>
              <a:gd name="T6" fmla="*/ 2147483646 w 2527"/>
              <a:gd name="T7" fmla="*/ 2147483646 h 1072"/>
              <a:gd name="T8" fmla="*/ 2147483646 w 2527"/>
              <a:gd name="T9" fmla="*/ 2147483646 h 1072"/>
              <a:gd name="T10" fmla="*/ 0 60000 65536"/>
              <a:gd name="T11" fmla="*/ 0 60000 65536"/>
              <a:gd name="T12" fmla="*/ 0 60000 65536"/>
              <a:gd name="T13" fmla="*/ 0 60000 65536"/>
              <a:gd name="T14" fmla="*/ 0 60000 65536"/>
              <a:gd name="T15" fmla="*/ 0 w 2527"/>
              <a:gd name="T16" fmla="*/ 0 h 1072"/>
              <a:gd name="T17" fmla="*/ 2527 w 2527"/>
              <a:gd name="T18" fmla="*/ 1072 h 1072"/>
            </a:gdLst>
            <a:ahLst/>
            <a:cxnLst>
              <a:cxn ang="T10">
                <a:pos x="T0" y="T1"/>
              </a:cxn>
              <a:cxn ang="T11">
                <a:pos x="T2" y="T3"/>
              </a:cxn>
              <a:cxn ang="T12">
                <a:pos x="T4" y="T5"/>
              </a:cxn>
              <a:cxn ang="T13">
                <a:pos x="T6" y="T7"/>
              </a:cxn>
              <a:cxn ang="T14">
                <a:pos x="T8" y="T9"/>
              </a:cxn>
            </a:cxnLst>
            <a:rect l="T15" t="T16" r="T17" b="T18"/>
            <a:pathLst>
              <a:path w="2527" h="1072">
                <a:moveTo>
                  <a:pt x="0" y="358"/>
                </a:moveTo>
                <a:cubicBezTo>
                  <a:pt x="211" y="258"/>
                  <a:pt x="422" y="159"/>
                  <a:pt x="684" y="104"/>
                </a:cubicBezTo>
                <a:cubicBezTo>
                  <a:pt x="946" y="49"/>
                  <a:pt x="1299" y="0"/>
                  <a:pt x="1574" y="27"/>
                </a:cubicBezTo>
                <a:cubicBezTo>
                  <a:pt x="1849" y="54"/>
                  <a:pt x="2176" y="92"/>
                  <a:pt x="2335" y="266"/>
                </a:cubicBezTo>
                <a:cubicBezTo>
                  <a:pt x="2494" y="440"/>
                  <a:pt x="2496" y="938"/>
                  <a:pt x="2527" y="1072"/>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3263" name="Text Box 66"/>
          <p:cNvSpPr txBox="1">
            <a:spLocks noChangeArrowheads="1"/>
          </p:cNvSpPr>
          <p:nvPr/>
        </p:nvSpPr>
        <p:spPr bwMode="auto">
          <a:xfrm>
            <a:off x="5770210" y="130968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53264" name="Freeform 67"/>
          <p:cNvSpPr>
            <a:spLocks/>
          </p:cNvSpPr>
          <p:nvPr/>
        </p:nvSpPr>
        <p:spPr bwMode="auto">
          <a:xfrm>
            <a:off x="3389314" y="3256360"/>
            <a:ext cx="181822" cy="463846"/>
          </a:xfrm>
          <a:custGeom>
            <a:avLst/>
            <a:gdLst>
              <a:gd name="T0" fmla="*/ 0 w 1705"/>
              <a:gd name="T1" fmla="*/ 2147483646 h 481"/>
              <a:gd name="T2" fmla="*/ 2147483646 w 1705"/>
              <a:gd name="T3" fmla="*/ 2147483646 h 481"/>
              <a:gd name="T4" fmla="*/ 2147483646 w 1705"/>
              <a:gd name="T5" fmla="*/ 2147483646 h 481"/>
              <a:gd name="T6" fmla="*/ 2147483646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3265" name="Text Box 68"/>
          <p:cNvSpPr txBox="1">
            <a:spLocks noChangeArrowheads="1"/>
          </p:cNvSpPr>
          <p:nvPr/>
        </p:nvSpPr>
        <p:spPr bwMode="auto">
          <a:xfrm>
            <a:off x="4174773" y="348615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0.8</a:t>
            </a:r>
          </a:p>
        </p:txBody>
      </p:sp>
      <p:sp>
        <p:nvSpPr>
          <p:cNvPr id="53266" name="Freeform 69"/>
          <p:cNvSpPr>
            <a:spLocks/>
          </p:cNvSpPr>
          <p:nvPr/>
        </p:nvSpPr>
        <p:spPr bwMode="auto">
          <a:xfrm>
            <a:off x="3230563" y="3027760"/>
            <a:ext cx="181822" cy="463846"/>
          </a:xfrm>
          <a:custGeom>
            <a:avLst/>
            <a:gdLst>
              <a:gd name="T0" fmla="*/ 0 w 3195"/>
              <a:gd name="T1" fmla="*/ 2147483646 h 974"/>
              <a:gd name="T2" fmla="*/ 2147483646 w 3195"/>
              <a:gd name="T3" fmla="*/ 2147483646 h 974"/>
              <a:gd name="T4" fmla="*/ 2147483646 w 3195"/>
              <a:gd name="T5" fmla="*/ 2147483646 h 974"/>
              <a:gd name="T6" fmla="*/ 2147483646 w 3195"/>
              <a:gd name="T7" fmla="*/ 0 h 974"/>
              <a:gd name="T8" fmla="*/ 0 60000 65536"/>
              <a:gd name="T9" fmla="*/ 0 60000 65536"/>
              <a:gd name="T10" fmla="*/ 0 60000 65536"/>
              <a:gd name="T11" fmla="*/ 0 60000 65536"/>
              <a:gd name="T12" fmla="*/ 0 w 3195"/>
              <a:gd name="T13" fmla="*/ 0 h 974"/>
              <a:gd name="T14" fmla="*/ 3195 w 3195"/>
              <a:gd name="T15" fmla="*/ 974 h 974"/>
            </a:gdLst>
            <a:ahLst/>
            <a:cxnLst>
              <a:cxn ang="T8">
                <a:pos x="T0" y="T1"/>
              </a:cxn>
              <a:cxn ang="T9">
                <a:pos x="T2" y="T3"/>
              </a:cxn>
              <a:cxn ang="T10">
                <a:pos x="T4" y="T5"/>
              </a:cxn>
              <a:cxn ang="T11">
                <a:pos x="T6" y="T7"/>
              </a:cxn>
            </a:cxnLst>
            <a:rect l="T12" t="T13" r="T14" b="T15"/>
            <a:pathLst>
              <a:path w="3195" h="974">
                <a:moveTo>
                  <a:pt x="0" y="683"/>
                </a:moveTo>
                <a:cubicBezTo>
                  <a:pt x="368" y="763"/>
                  <a:pt x="736" y="844"/>
                  <a:pt x="1060" y="868"/>
                </a:cubicBezTo>
                <a:cubicBezTo>
                  <a:pt x="1384" y="892"/>
                  <a:pt x="1587" y="974"/>
                  <a:pt x="1943" y="829"/>
                </a:cubicBezTo>
                <a:cubicBezTo>
                  <a:pt x="2299" y="684"/>
                  <a:pt x="2747" y="342"/>
                  <a:pt x="319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3267" name="Text Box 70"/>
          <p:cNvSpPr txBox="1">
            <a:spLocks noChangeArrowheads="1"/>
          </p:cNvSpPr>
          <p:nvPr/>
        </p:nvSpPr>
        <p:spPr bwMode="auto">
          <a:xfrm>
            <a:off x="5160610" y="384333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53268" name="Text Box 71"/>
          <p:cNvSpPr txBox="1">
            <a:spLocks noChangeArrowheads="1"/>
          </p:cNvSpPr>
          <p:nvPr/>
        </p:nvSpPr>
        <p:spPr bwMode="auto">
          <a:xfrm>
            <a:off x="1556984" y="325278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53269" name="Freeform 72"/>
          <p:cNvSpPr>
            <a:spLocks/>
          </p:cNvSpPr>
          <p:nvPr/>
        </p:nvSpPr>
        <p:spPr bwMode="auto">
          <a:xfrm>
            <a:off x="754063" y="2122885"/>
            <a:ext cx="181822" cy="463846"/>
          </a:xfrm>
          <a:custGeom>
            <a:avLst/>
            <a:gdLst>
              <a:gd name="T0" fmla="*/ 2147483646 w 892"/>
              <a:gd name="T1" fmla="*/ 2147483646 h 1282"/>
              <a:gd name="T2" fmla="*/ 2147483646 w 892"/>
              <a:gd name="T3" fmla="*/ 2147483646 h 1282"/>
              <a:gd name="T4" fmla="*/ 2147483646 w 892"/>
              <a:gd name="T5" fmla="*/ 2147483646 h 1282"/>
              <a:gd name="T6" fmla="*/ 2147483646 w 892"/>
              <a:gd name="T7" fmla="*/ 2147483646 h 1282"/>
              <a:gd name="T8" fmla="*/ 2147483646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3270" name="Freeform 73"/>
          <p:cNvSpPr>
            <a:spLocks/>
          </p:cNvSpPr>
          <p:nvPr/>
        </p:nvSpPr>
        <p:spPr bwMode="auto">
          <a:xfrm>
            <a:off x="450851" y="1930004"/>
            <a:ext cx="181822" cy="463846"/>
          </a:xfrm>
          <a:custGeom>
            <a:avLst/>
            <a:gdLst>
              <a:gd name="T0" fmla="*/ 2147483646 w 3702"/>
              <a:gd name="T1" fmla="*/ 2147483646 h 2102"/>
              <a:gd name="T2" fmla="*/ 2147483646 w 3702"/>
              <a:gd name="T3" fmla="*/ 2147483646 h 2102"/>
              <a:gd name="T4" fmla="*/ 2147483646 w 3702"/>
              <a:gd name="T5" fmla="*/ 2147483646 h 2102"/>
              <a:gd name="T6" fmla="*/ 2147483646 w 3702"/>
              <a:gd name="T7" fmla="*/ 2147483646 h 2102"/>
              <a:gd name="T8" fmla="*/ 2147483646 w 3702"/>
              <a:gd name="T9" fmla="*/ 2147483646 h 2102"/>
              <a:gd name="T10" fmla="*/ 2147483646 w 3702"/>
              <a:gd name="T11" fmla="*/ 2147483646 h 2102"/>
              <a:gd name="T12" fmla="*/ 2147483646 w 3702"/>
              <a:gd name="T13" fmla="*/ 2147483646 h 2102"/>
              <a:gd name="T14" fmla="*/ 2147483646 w 3702"/>
              <a:gd name="T15" fmla="*/ 2147483646 h 2102"/>
              <a:gd name="T16" fmla="*/ 2147483646 w 3702"/>
              <a:gd name="T17" fmla="*/ 2147483646 h 2102"/>
              <a:gd name="T18" fmla="*/ 2147483646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3271" name="Text Box 74"/>
          <p:cNvSpPr txBox="1">
            <a:spLocks noChangeArrowheads="1"/>
          </p:cNvSpPr>
          <p:nvPr/>
        </p:nvSpPr>
        <p:spPr bwMode="auto">
          <a:xfrm>
            <a:off x="3842364" y="4171951"/>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53272" name="Freeform 75"/>
          <p:cNvSpPr>
            <a:spLocks/>
          </p:cNvSpPr>
          <p:nvPr/>
        </p:nvSpPr>
        <p:spPr bwMode="auto">
          <a:xfrm>
            <a:off x="3170238" y="3109913"/>
            <a:ext cx="181822" cy="463846"/>
          </a:xfrm>
          <a:custGeom>
            <a:avLst/>
            <a:gdLst>
              <a:gd name="T0" fmla="*/ 2147483646 w 1820"/>
              <a:gd name="T1" fmla="*/ 0 h 226"/>
              <a:gd name="T2" fmla="*/ 2147483646 w 1820"/>
              <a:gd name="T3" fmla="*/ 2147483646 h 226"/>
              <a:gd name="T4" fmla="*/ 2147483646 w 1820"/>
              <a:gd name="T5" fmla="*/ 2147483646 h 226"/>
              <a:gd name="T6" fmla="*/ 2147483646 w 1820"/>
              <a:gd name="T7" fmla="*/ 2147483646 h 226"/>
              <a:gd name="T8" fmla="*/ 0 w 1820"/>
              <a:gd name="T9" fmla="*/ 2147483646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3273" name="Text Box 76"/>
          <p:cNvSpPr txBox="1">
            <a:spLocks noChangeArrowheads="1"/>
          </p:cNvSpPr>
          <p:nvPr/>
        </p:nvSpPr>
        <p:spPr bwMode="auto">
          <a:xfrm>
            <a:off x="4825027" y="3096817"/>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53274" name="Oval 61"/>
          <p:cNvSpPr>
            <a:spLocks noChangeArrowheads="1"/>
          </p:cNvSpPr>
          <p:nvPr/>
        </p:nvSpPr>
        <p:spPr bwMode="auto">
          <a:xfrm>
            <a:off x="558801" y="4314930"/>
            <a:ext cx="255677" cy="65225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53275" name="TextBox 80"/>
          <p:cNvSpPr txBox="1">
            <a:spLocks noChangeArrowheads="1"/>
          </p:cNvSpPr>
          <p:nvPr/>
        </p:nvSpPr>
        <p:spPr bwMode="auto">
          <a:xfrm>
            <a:off x="577851" y="4475560"/>
            <a:ext cx="6238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start</a:t>
            </a:r>
          </a:p>
        </p:txBody>
      </p:sp>
      <p:sp>
        <p:nvSpPr>
          <p:cNvPr id="53276" name="Freeform 82"/>
          <p:cNvSpPr>
            <a:spLocks noChangeArrowheads="1"/>
          </p:cNvSpPr>
          <p:nvPr/>
        </p:nvSpPr>
        <p:spPr bwMode="auto">
          <a:xfrm>
            <a:off x="1179513" y="3771901"/>
            <a:ext cx="181822" cy="463846"/>
          </a:xfrm>
          <a:custGeom>
            <a:avLst/>
            <a:gdLst>
              <a:gd name="T0" fmla="*/ 0 w 1106905"/>
              <a:gd name="T1" fmla="*/ 852405 h 854242"/>
              <a:gd name="T2" fmla="*/ 335487 w 1106905"/>
              <a:gd name="T3" fmla="*/ 288142 h 854242"/>
              <a:gd name="T4" fmla="*/ 1102315 w 1106905"/>
              <a:gd name="T5" fmla="*/ 0 h 854242"/>
              <a:gd name="T6" fmla="*/ 0 60000 65536"/>
              <a:gd name="T7" fmla="*/ 0 60000 65536"/>
              <a:gd name="T8" fmla="*/ 0 60000 65536"/>
              <a:gd name="T9" fmla="*/ 0 w 1106905"/>
              <a:gd name="T10" fmla="*/ 0 h 854242"/>
              <a:gd name="T11" fmla="*/ 1106905 w 1106905"/>
              <a:gd name="T12" fmla="*/ 854242 h 854242"/>
            </a:gdLst>
            <a:ahLst/>
            <a:cxnLst>
              <a:cxn ang="T6">
                <a:pos x="T0" y="T1"/>
              </a:cxn>
              <a:cxn ang="T7">
                <a:pos x="T2" y="T3"/>
              </a:cxn>
              <a:cxn ang="T8">
                <a:pos x="T4" y="T5"/>
              </a:cxn>
            </a:cxnLst>
            <a:rect l="T9" t="T10" r="T11" b="T12"/>
            <a:pathLst>
              <a:path w="1106905" h="854242">
                <a:moveTo>
                  <a:pt x="0" y="854242"/>
                </a:moveTo>
                <a:cubicBezTo>
                  <a:pt x="76200" y="642687"/>
                  <a:pt x="152400" y="431132"/>
                  <a:pt x="336884" y="288758"/>
                </a:cubicBezTo>
                <a:cubicBezTo>
                  <a:pt x="521368" y="146384"/>
                  <a:pt x="814136" y="73192"/>
                  <a:pt x="1106905"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cxnSp>
        <p:nvCxnSpPr>
          <p:cNvPr id="53277" name="Straight Arrow Connector 84"/>
          <p:cNvCxnSpPr>
            <a:cxnSpLocks noChangeShapeType="1"/>
            <a:stCxn id="53274" idx="0"/>
          </p:cNvCxnSpPr>
          <p:nvPr/>
        </p:nvCxnSpPr>
        <p:spPr bwMode="auto">
          <a:xfrm flipV="1">
            <a:off x="686640" y="2327672"/>
            <a:ext cx="527798" cy="1987258"/>
          </a:xfrm>
          <a:prstGeom prst="straightConnector1">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3278" name="Text Box 74"/>
          <p:cNvSpPr txBox="1">
            <a:spLocks noChangeArrowheads="1"/>
          </p:cNvSpPr>
          <p:nvPr/>
        </p:nvSpPr>
        <p:spPr bwMode="auto">
          <a:xfrm>
            <a:off x="1362515" y="4295775"/>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53279" name="Text Box 74"/>
          <p:cNvSpPr txBox="1">
            <a:spLocks noChangeArrowheads="1"/>
          </p:cNvSpPr>
          <p:nvPr/>
        </p:nvSpPr>
        <p:spPr bwMode="auto">
          <a:xfrm>
            <a:off x="516378" y="3931444"/>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53280" name="Text Box 74"/>
          <p:cNvSpPr txBox="1">
            <a:spLocks noChangeArrowheads="1"/>
          </p:cNvSpPr>
          <p:nvPr/>
        </p:nvSpPr>
        <p:spPr bwMode="auto">
          <a:xfrm>
            <a:off x="1390296" y="363974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0.4</a:t>
            </a:r>
          </a:p>
        </p:txBody>
      </p:sp>
      <p:sp>
        <p:nvSpPr>
          <p:cNvPr id="53281" name="Freeform 91"/>
          <p:cNvSpPr>
            <a:spLocks noChangeArrowheads="1"/>
          </p:cNvSpPr>
          <p:nvPr/>
        </p:nvSpPr>
        <p:spPr bwMode="auto">
          <a:xfrm>
            <a:off x="1300163" y="3330179"/>
            <a:ext cx="181822" cy="463846"/>
          </a:xfrm>
          <a:custGeom>
            <a:avLst/>
            <a:gdLst>
              <a:gd name="T0" fmla="*/ 0 w 5702968"/>
              <a:gd name="T1" fmla="*/ 1629399 h 1740568"/>
              <a:gd name="T2" fmla="*/ 4025384 w 5702968"/>
              <a:gd name="T3" fmla="*/ 1629399 h 1740568"/>
              <a:gd name="T4" fmla="*/ 5094809 w 5702968"/>
              <a:gd name="T5" fmla="*/ 1461668 h 1740568"/>
              <a:gd name="T6" fmla="*/ 5695623 w 5702968"/>
              <a:gd name="T7" fmla="*/ 0 h 1740568"/>
              <a:gd name="T8" fmla="*/ 0 60000 65536"/>
              <a:gd name="T9" fmla="*/ 0 60000 65536"/>
              <a:gd name="T10" fmla="*/ 0 60000 65536"/>
              <a:gd name="T11" fmla="*/ 0 60000 65536"/>
              <a:gd name="T12" fmla="*/ 0 w 5702968"/>
              <a:gd name="T13" fmla="*/ 0 h 1740568"/>
              <a:gd name="T14" fmla="*/ 5702968 w 5702968"/>
              <a:gd name="T15" fmla="*/ 1740568 h 1740568"/>
            </a:gdLst>
            <a:ahLst/>
            <a:cxnLst>
              <a:cxn ang="T8">
                <a:pos x="T0" y="T1"/>
              </a:cxn>
              <a:cxn ang="T9">
                <a:pos x="T2" y="T3"/>
              </a:cxn>
              <a:cxn ang="T10">
                <a:pos x="T4" y="T5"/>
              </a:cxn>
              <a:cxn ang="T11">
                <a:pos x="T6" y="T7"/>
              </a:cxn>
            </a:cxnLst>
            <a:rect l="T12" t="T13" r="T14" b="T15"/>
            <a:pathLst>
              <a:path w="5702968" h="1740568">
                <a:moveTo>
                  <a:pt x="0" y="1636294"/>
                </a:moveTo>
                <a:lnTo>
                  <a:pt x="4030578" y="1636294"/>
                </a:lnTo>
                <a:cubicBezTo>
                  <a:pt x="4880809" y="1608220"/>
                  <a:pt x="4822657" y="1740568"/>
                  <a:pt x="5101389" y="1467852"/>
                </a:cubicBezTo>
                <a:cubicBezTo>
                  <a:pt x="5380121" y="1195136"/>
                  <a:pt x="5541544" y="597568"/>
                  <a:pt x="5702968"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3282" name="Oval 90"/>
          <p:cNvSpPr>
            <a:spLocks noChangeArrowheads="1"/>
          </p:cNvSpPr>
          <p:nvPr/>
        </p:nvSpPr>
        <p:spPr bwMode="auto">
          <a:xfrm>
            <a:off x="854076" y="1687116"/>
            <a:ext cx="255677" cy="652255"/>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pPr eaLnBrk="1" hangingPunct="1"/>
            <a:endParaRPr lang="en-US" altLang="en-US"/>
          </a:p>
        </p:txBody>
      </p:sp>
      <p:sp>
        <p:nvSpPr>
          <p:cNvPr id="53283" name="Oval 93"/>
          <p:cNvSpPr>
            <a:spLocks noChangeArrowheads="1"/>
          </p:cNvSpPr>
          <p:nvPr/>
        </p:nvSpPr>
        <p:spPr bwMode="auto">
          <a:xfrm>
            <a:off x="3586164" y="1570434"/>
            <a:ext cx="255677" cy="652255"/>
          </a:xfrm>
          <a:prstGeom prst="ellipse">
            <a:avLst/>
          </a:prstGeom>
          <a:noFill/>
          <a:ln w="38100" algn="ctr">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pPr eaLnBrk="1" hangingPunct="1"/>
            <a:endParaRPr lang="en-US" altLang="en-US"/>
          </a:p>
        </p:txBody>
      </p:sp>
      <p:sp>
        <p:nvSpPr>
          <p:cNvPr id="53284" name="Oval 94"/>
          <p:cNvSpPr>
            <a:spLocks noChangeArrowheads="1"/>
          </p:cNvSpPr>
          <p:nvPr/>
        </p:nvSpPr>
        <p:spPr bwMode="auto">
          <a:xfrm>
            <a:off x="6003925" y="2553892"/>
            <a:ext cx="255677" cy="652255"/>
          </a:xfrm>
          <a:prstGeom prst="ellipse">
            <a:avLst/>
          </a:prstGeom>
          <a:noFill/>
          <a:ln w="38100" algn="ctr">
            <a:solidFill>
              <a:srgbClr val="7030A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pPr eaLnBrk="1" hangingPunct="1"/>
            <a:endParaRPr lang="en-US" altLang="en-US"/>
          </a:p>
        </p:txBody>
      </p:sp>
      <p:sp>
        <p:nvSpPr>
          <p:cNvPr id="53285" name="Oval 95"/>
          <p:cNvSpPr>
            <a:spLocks noChangeArrowheads="1"/>
          </p:cNvSpPr>
          <p:nvPr/>
        </p:nvSpPr>
        <p:spPr bwMode="auto">
          <a:xfrm>
            <a:off x="2128839" y="3149204"/>
            <a:ext cx="255677" cy="652255"/>
          </a:xfrm>
          <a:prstGeom prst="ellipse">
            <a:avLst/>
          </a:prstGeom>
          <a:noFill/>
          <a:ln w="38100" algn="ctr">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pPr eaLnBrk="1" hangingPunct="1"/>
            <a:endParaRPr lang="en-US" altLang="en-US"/>
          </a:p>
        </p:txBody>
      </p:sp>
      <p:sp>
        <p:nvSpPr>
          <p:cNvPr id="53286" name="TextBox 96"/>
          <p:cNvSpPr txBox="1">
            <a:spLocks noChangeArrowheads="1"/>
          </p:cNvSpPr>
          <p:nvPr/>
        </p:nvSpPr>
        <p:spPr bwMode="auto">
          <a:xfrm>
            <a:off x="1287463" y="1840706"/>
            <a:ext cx="5549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solidFill>
                  <a:srgbClr val="FF0000"/>
                </a:solidFill>
              </a:rPr>
              <a:t>Det</a:t>
            </a:r>
          </a:p>
        </p:txBody>
      </p:sp>
      <p:sp>
        <p:nvSpPr>
          <p:cNvPr id="53287" name="TextBox 97"/>
          <p:cNvSpPr txBox="1">
            <a:spLocks noChangeArrowheads="1"/>
          </p:cNvSpPr>
          <p:nvPr/>
        </p:nvSpPr>
        <p:spPr bwMode="auto">
          <a:xfrm>
            <a:off x="3749676" y="1801416"/>
            <a:ext cx="7553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solidFill>
                  <a:srgbClr val="00B050"/>
                </a:solidFill>
              </a:rPr>
              <a:t>Noun</a:t>
            </a:r>
          </a:p>
        </p:txBody>
      </p:sp>
      <p:sp>
        <p:nvSpPr>
          <p:cNvPr id="53288" name="TextBox 98"/>
          <p:cNvSpPr txBox="1">
            <a:spLocks noChangeArrowheads="1"/>
          </p:cNvSpPr>
          <p:nvPr/>
        </p:nvSpPr>
        <p:spPr bwMode="auto">
          <a:xfrm>
            <a:off x="2101850" y="3425429"/>
            <a:ext cx="12394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solidFill>
                  <a:srgbClr val="0070C0"/>
                </a:solidFill>
              </a:rPr>
              <a:t>PropNoun</a:t>
            </a:r>
          </a:p>
        </p:txBody>
      </p:sp>
      <p:sp>
        <p:nvSpPr>
          <p:cNvPr id="53289" name="TextBox 99"/>
          <p:cNvSpPr txBox="1">
            <a:spLocks noChangeArrowheads="1"/>
          </p:cNvSpPr>
          <p:nvPr/>
        </p:nvSpPr>
        <p:spPr bwMode="auto">
          <a:xfrm>
            <a:off x="6337301" y="2812256"/>
            <a:ext cx="6692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solidFill>
                  <a:srgbClr val="7030A0"/>
                </a:solidFill>
              </a:rPr>
              <a:t>Verb</a:t>
            </a:r>
          </a:p>
        </p:txBody>
      </p:sp>
    </p:spTree>
    <p:extLst>
      <p:ext uri="{BB962C8B-B14F-4D97-AF65-F5344CB8AC3E}">
        <p14:creationId xmlns:p14="http://schemas.microsoft.com/office/powerpoint/2010/main" val="161968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D80C5573-812A-42ED-A855-4AC770381846}" type="slidenum">
              <a:rPr lang="en-US" altLang="en-US" sz="1200">
                <a:latin typeface="Helvetica" pitchFamily="34" charset="0"/>
              </a:rPr>
              <a:pPr/>
              <a:t>132</a:t>
            </a:fld>
            <a:endParaRPr lang="en-US" altLang="en-US" sz="1200"/>
          </a:p>
        </p:txBody>
      </p:sp>
      <p:sp>
        <p:nvSpPr>
          <p:cNvPr id="55299" name="Rectangle 2"/>
          <p:cNvSpPr>
            <a:spLocks noGrp="1" noChangeArrowheads="1"/>
          </p:cNvSpPr>
          <p:nvPr>
            <p:ph type="title"/>
          </p:nvPr>
        </p:nvSpPr>
        <p:spPr/>
        <p:txBody>
          <a:bodyPr/>
          <a:lstStyle/>
          <a:p>
            <a:pPr eaLnBrk="1" hangingPunct="1"/>
            <a:r>
              <a:rPr lang="en-US" altLang="en-US"/>
              <a:t>Sample Markov Model for POS</a:t>
            </a:r>
          </a:p>
        </p:txBody>
      </p:sp>
      <p:sp>
        <p:nvSpPr>
          <p:cNvPr id="55300" name="Freeform 52"/>
          <p:cNvSpPr>
            <a:spLocks/>
          </p:cNvSpPr>
          <p:nvPr/>
        </p:nvSpPr>
        <p:spPr bwMode="auto">
          <a:xfrm>
            <a:off x="2047876" y="2177654"/>
            <a:ext cx="181822" cy="463846"/>
          </a:xfrm>
          <a:custGeom>
            <a:avLst/>
            <a:gdLst>
              <a:gd name="T0" fmla="*/ 0 w 983"/>
              <a:gd name="T1" fmla="*/ 2147483646 h 258"/>
              <a:gd name="T2" fmla="*/ 2147483646 w 983"/>
              <a:gd name="T3" fmla="*/ 2147483646 h 258"/>
              <a:gd name="T4" fmla="*/ 2147483646 w 983"/>
              <a:gd name="T5" fmla="*/ 2147483646 h 258"/>
              <a:gd name="T6" fmla="*/ 2147483646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5080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5301" name="Text Box 53"/>
          <p:cNvSpPr txBox="1">
            <a:spLocks noChangeArrowheads="1"/>
          </p:cNvSpPr>
          <p:nvPr/>
        </p:nvSpPr>
        <p:spPr bwMode="auto">
          <a:xfrm>
            <a:off x="2464414" y="2197894"/>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0.95</a:t>
            </a:r>
          </a:p>
        </p:txBody>
      </p:sp>
      <p:sp>
        <p:nvSpPr>
          <p:cNvPr id="55302" name="Freeform 54"/>
          <p:cNvSpPr>
            <a:spLocks/>
          </p:cNvSpPr>
          <p:nvPr/>
        </p:nvSpPr>
        <p:spPr bwMode="auto">
          <a:xfrm>
            <a:off x="4632325" y="2168128"/>
            <a:ext cx="181822" cy="463846"/>
          </a:xfrm>
          <a:custGeom>
            <a:avLst/>
            <a:gdLst>
              <a:gd name="T0" fmla="*/ 0 w 929"/>
              <a:gd name="T1" fmla="*/ 0 h 507"/>
              <a:gd name="T2" fmla="*/ 2147483646 w 929"/>
              <a:gd name="T3" fmla="*/ 2147483646 h 507"/>
              <a:gd name="T4" fmla="*/ 2147483646 w 929"/>
              <a:gd name="T5" fmla="*/ 2147483646 h 507"/>
              <a:gd name="T6" fmla="*/ 2147483646 w 929"/>
              <a:gd name="T7" fmla="*/ 2147483646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5303" name="Text Box 57"/>
          <p:cNvSpPr txBox="1">
            <a:spLocks noChangeArrowheads="1"/>
          </p:cNvSpPr>
          <p:nvPr/>
        </p:nvSpPr>
        <p:spPr bwMode="auto">
          <a:xfrm>
            <a:off x="5155848" y="2320529"/>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a:t>
            </a:r>
          </a:p>
        </p:txBody>
      </p:sp>
      <p:sp>
        <p:nvSpPr>
          <p:cNvPr id="55304" name="Freeform 59"/>
          <p:cNvSpPr>
            <a:spLocks/>
          </p:cNvSpPr>
          <p:nvPr/>
        </p:nvSpPr>
        <p:spPr bwMode="auto">
          <a:xfrm>
            <a:off x="1839913" y="2332435"/>
            <a:ext cx="181822" cy="463846"/>
          </a:xfrm>
          <a:custGeom>
            <a:avLst/>
            <a:gdLst>
              <a:gd name="T0" fmla="*/ 0 w 2612"/>
              <a:gd name="T1" fmla="*/ 0 h 620"/>
              <a:gd name="T2" fmla="*/ 2147483646 w 2612"/>
              <a:gd name="T3" fmla="*/ 2147483646 h 620"/>
              <a:gd name="T4" fmla="*/ 2147483646 w 2612"/>
              <a:gd name="T5" fmla="*/ 2147483646 h 620"/>
              <a:gd name="T6" fmla="*/ 2147483646 w 2612"/>
              <a:gd name="T7" fmla="*/ 2147483646 h 620"/>
              <a:gd name="T8" fmla="*/ 2147483646 w 2612"/>
              <a:gd name="T9" fmla="*/ 2147483646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5305" name="Text Box 60"/>
          <p:cNvSpPr txBox="1">
            <a:spLocks noChangeArrowheads="1"/>
          </p:cNvSpPr>
          <p:nvPr/>
        </p:nvSpPr>
        <p:spPr bwMode="auto">
          <a:xfrm>
            <a:off x="4118589" y="2824163"/>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0.05</a:t>
            </a:r>
          </a:p>
        </p:txBody>
      </p:sp>
      <p:sp>
        <p:nvSpPr>
          <p:cNvPr id="55306" name="Oval 61"/>
          <p:cNvSpPr>
            <a:spLocks noChangeArrowheads="1"/>
          </p:cNvSpPr>
          <p:nvPr/>
        </p:nvSpPr>
        <p:spPr bwMode="auto">
          <a:xfrm>
            <a:off x="8021638" y="2468270"/>
            <a:ext cx="255677" cy="65225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55307" name="Text Box 62"/>
          <p:cNvSpPr txBox="1">
            <a:spLocks noChangeArrowheads="1"/>
          </p:cNvSpPr>
          <p:nvPr/>
        </p:nvSpPr>
        <p:spPr bwMode="auto">
          <a:xfrm>
            <a:off x="8131897" y="2608660"/>
            <a:ext cx="60815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stop</a:t>
            </a:r>
          </a:p>
        </p:txBody>
      </p:sp>
      <p:sp>
        <p:nvSpPr>
          <p:cNvPr id="55308" name="Freeform 63"/>
          <p:cNvSpPr>
            <a:spLocks/>
          </p:cNvSpPr>
          <p:nvPr/>
        </p:nvSpPr>
        <p:spPr bwMode="auto">
          <a:xfrm>
            <a:off x="7143750" y="2409825"/>
            <a:ext cx="181822" cy="463846"/>
          </a:xfrm>
          <a:custGeom>
            <a:avLst/>
            <a:gdLst>
              <a:gd name="T0" fmla="*/ 0 w 691"/>
              <a:gd name="T1" fmla="*/ 2147483646 h 289"/>
              <a:gd name="T2" fmla="*/ 2147483646 w 691"/>
              <a:gd name="T3" fmla="*/ 2147483646 h 289"/>
              <a:gd name="T4" fmla="*/ 2147483646 w 691"/>
              <a:gd name="T5" fmla="*/ 2147483646 h 289"/>
              <a:gd name="T6" fmla="*/ 2147483646 w 691"/>
              <a:gd name="T7" fmla="*/ 2147483646 h 289"/>
              <a:gd name="T8" fmla="*/ 0 60000 65536"/>
              <a:gd name="T9" fmla="*/ 0 60000 65536"/>
              <a:gd name="T10" fmla="*/ 0 60000 65536"/>
              <a:gd name="T11" fmla="*/ 0 60000 65536"/>
              <a:gd name="T12" fmla="*/ 0 w 691"/>
              <a:gd name="T13" fmla="*/ 0 h 289"/>
              <a:gd name="T14" fmla="*/ 691 w 691"/>
              <a:gd name="T15" fmla="*/ 289 h 289"/>
            </a:gdLst>
            <a:ahLst/>
            <a:cxnLst>
              <a:cxn ang="T8">
                <a:pos x="T0" y="T1"/>
              </a:cxn>
              <a:cxn ang="T9">
                <a:pos x="T2" y="T3"/>
              </a:cxn>
              <a:cxn ang="T10">
                <a:pos x="T4" y="T5"/>
              </a:cxn>
              <a:cxn ang="T11">
                <a:pos x="T6" y="T7"/>
              </a:cxn>
            </a:cxnLst>
            <a:rect l="T12" t="T13" r="T14" b="T15"/>
            <a:pathLst>
              <a:path w="691" h="289">
                <a:moveTo>
                  <a:pt x="0" y="289"/>
                </a:moveTo>
                <a:cubicBezTo>
                  <a:pt x="38" y="243"/>
                  <a:pt x="76" y="197"/>
                  <a:pt x="146" y="150"/>
                </a:cubicBezTo>
                <a:cubicBezTo>
                  <a:pt x="216" y="103"/>
                  <a:pt x="332" y="8"/>
                  <a:pt x="423" y="4"/>
                </a:cubicBezTo>
                <a:cubicBezTo>
                  <a:pt x="514" y="0"/>
                  <a:pt x="649" y="106"/>
                  <a:pt x="691" y="12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5309" name="Text Box 64"/>
          <p:cNvSpPr txBox="1">
            <a:spLocks noChangeArrowheads="1"/>
          </p:cNvSpPr>
          <p:nvPr/>
        </p:nvSpPr>
        <p:spPr bwMode="auto">
          <a:xfrm>
            <a:off x="7478360" y="2096692"/>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55310" name="Freeform 65"/>
          <p:cNvSpPr>
            <a:spLocks/>
          </p:cNvSpPr>
          <p:nvPr/>
        </p:nvSpPr>
        <p:spPr bwMode="auto">
          <a:xfrm>
            <a:off x="4522788" y="1266825"/>
            <a:ext cx="181822" cy="463846"/>
          </a:xfrm>
          <a:custGeom>
            <a:avLst/>
            <a:gdLst>
              <a:gd name="T0" fmla="*/ 0 w 2527"/>
              <a:gd name="T1" fmla="*/ 2147483646 h 1072"/>
              <a:gd name="T2" fmla="*/ 2147483646 w 2527"/>
              <a:gd name="T3" fmla="*/ 2147483646 h 1072"/>
              <a:gd name="T4" fmla="*/ 2147483646 w 2527"/>
              <a:gd name="T5" fmla="*/ 2147483646 h 1072"/>
              <a:gd name="T6" fmla="*/ 2147483646 w 2527"/>
              <a:gd name="T7" fmla="*/ 2147483646 h 1072"/>
              <a:gd name="T8" fmla="*/ 2147483646 w 2527"/>
              <a:gd name="T9" fmla="*/ 2147483646 h 1072"/>
              <a:gd name="T10" fmla="*/ 0 60000 65536"/>
              <a:gd name="T11" fmla="*/ 0 60000 65536"/>
              <a:gd name="T12" fmla="*/ 0 60000 65536"/>
              <a:gd name="T13" fmla="*/ 0 60000 65536"/>
              <a:gd name="T14" fmla="*/ 0 60000 65536"/>
              <a:gd name="T15" fmla="*/ 0 w 2527"/>
              <a:gd name="T16" fmla="*/ 0 h 1072"/>
              <a:gd name="T17" fmla="*/ 2527 w 2527"/>
              <a:gd name="T18" fmla="*/ 1072 h 1072"/>
            </a:gdLst>
            <a:ahLst/>
            <a:cxnLst>
              <a:cxn ang="T10">
                <a:pos x="T0" y="T1"/>
              </a:cxn>
              <a:cxn ang="T11">
                <a:pos x="T2" y="T3"/>
              </a:cxn>
              <a:cxn ang="T12">
                <a:pos x="T4" y="T5"/>
              </a:cxn>
              <a:cxn ang="T13">
                <a:pos x="T6" y="T7"/>
              </a:cxn>
              <a:cxn ang="T14">
                <a:pos x="T8" y="T9"/>
              </a:cxn>
            </a:cxnLst>
            <a:rect l="T15" t="T16" r="T17" b="T18"/>
            <a:pathLst>
              <a:path w="2527" h="1072">
                <a:moveTo>
                  <a:pt x="0" y="358"/>
                </a:moveTo>
                <a:cubicBezTo>
                  <a:pt x="211" y="258"/>
                  <a:pt x="422" y="159"/>
                  <a:pt x="684" y="104"/>
                </a:cubicBezTo>
                <a:cubicBezTo>
                  <a:pt x="946" y="49"/>
                  <a:pt x="1299" y="0"/>
                  <a:pt x="1574" y="27"/>
                </a:cubicBezTo>
                <a:cubicBezTo>
                  <a:pt x="1849" y="54"/>
                  <a:pt x="2176" y="92"/>
                  <a:pt x="2335" y="266"/>
                </a:cubicBezTo>
                <a:cubicBezTo>
                  <a:pt x="2494" y="440"/>
                  <a:pt x="2496" y="938"/>
                  <a:pt x="2527" y="1072"/>
                </a:cubicBezTo>
              </a:path>
            </a:pathLst>
          </a:custGeom>
          <a:noFill/>
          <a:ln w="5080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5311" name="Text Box 66"/>
          <p:cNvSpPr txBox="1">
            <a:spLocks noChangeArrowheads="1"/>
          </p:cNvSpPr>
          <p:nvPr/>
        </p:nvSpPr>
        <p:spPr bwMode="auto">
          <a:xfrm>
            <a:off x="5770210" y="130968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55312" name="Freeform 67"/>
          <p:cNvSpPr>
            <a:spLocks/>
          </p:cNvSpPr>
          <p:nvPr/>
        </p:nvSpPr>
        <p:spPr bwMode="auto">
          <a:xfrm>
            <a:off x="3389314" y="3256360"/>
            <a:ext cx="181822" cy="463846"/>
          </a:xfrm>
          <a:custGeom>
            <a:avLst/>
            <a:gdLst>
              <a:gd name="T0" fmla="*/ 0 w 1705"/>
              <a:gd name="T1" fmla="*/ 2147483646 h 481"/>
              <a:gd name="T2" fmla="*/ 2147483646 w 1705"/>
              <a:gd name="T3" fmla="*/ 2147483646 h 481"/>
              <a:gd name="T4" fmla="*/ 2147483646 w 1705"/>
              <a:gd name="T5" fmla="*/ 2147483646 h 481"/>
              <a:gd name="T6" fmla="*/ 2147483646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5080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5313" name="Text Box 68"/>
          <p:cNvSpPr txBox="1">
            <a:spLocks noChangeArrowheads="1"/>
          </p:cNvSpPr>
          <p:nvPr/>
        </p:nvSpPr>
        <p:spPr bwMode="auto">
          <a:xfrm>
            <a:off x="4174773" y="348615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0.8</a:t>
            </a:r>
          </a:p>
        </p:txBody>
      </p:sp>
      <p:sp>
        <p:nvSpPr>
          <p:cNvPr id="55314" name="Freeform 69"/>
          <p:cNvSpPr>
            <a:spLocks/>
          </p:cNvSpPr>
          <p:nvPr/>
        </p:nvSpPr>
        <p:spPr bwMode="auto">
          <a:xfrm>
            <a:off x="3230563" y="3027760"/>
            <a:ext cx="181822" cy="463846"/>
          </a:xfrm>
          <a:custGeom>
            <a:avLst/>
            <a:gdLst>
              <a:gd name="T0" fmla="*/ 0 w 3195"/>
              <a:gd name="T1" fmla="*/ 2147483646 h 974"/>
              <a:gd name="T2" fmla="*/ 2147483646 w 3195"/>
              <a:gd name="T3" fmla="*/ 2147483646 h 974"/>
              <a:gd name="T4" fmla="*/ 2147483646 w 3195"/>
              <a:gd name="T5" fmla="*/ 2147483646 h 974"/>
              <a:gd name="T6" fmla="*/ 2147483646 w 3195"/>
              <a:gd name="T7" fmla="*/ 0 h 974"/>
              <a:gd name="T8" fmla="*/ 0 60000 65536"/>
              <a:gd name="T9" fmla="*/ 0 60000 65536"/>
              <a:gd name="T10" fmla="*/ 0 60000 65536"/>
              <a:gd name="T11" fmla="*/ 0 60000 65536"/>
              <a:gd name="T12" fmla="*/ 0 w 3195"/>
              <a:gd name="T13" fmla="*/ 0 h 974"/>
              <a:gd name="T14" fmla="*/ 3195 w 3195"/>
              <a:gd name="T15" fmla="*/ 974 h 974"/>
            </a:gdLst>
            <a:ahLst/>
            <a:cxnLst>
              <a:cxn ang="T8">
                <a:pos x="T0" y="T1"/>
              </a:cxn>
              <a:cxn ang="T9">
                <a:pos x="T2" y="T3"/>
              </a:cxn>
              <a:cxn ang="T10">
                <a:pos x="T4" y="T5"/>
              </a:cxn>
              <a:cxn ang="T11">
                <a:pos x="T6" y="T7"/>
              </a:cxn>
            </a:cxnLst>
            <a:rect l="T12" t="T13" r="T14" b="T15"/>
            <a:pathLst>
              <a:path w="3195" h="974">
                <a:moveTo>
                  <a:pt x="0" y="683"/>
                </a:moveTo>
                <a:cubicBezTo>
                  <a:pt x="368" y="763"/>
                  <a:pt x="736" y="844"/>
                  <a:pt x="1060" y="868"/>
                </a:cubicBezTo>
                <a:cubicBezTo>
                  <a:pt x="1384" y="892"/>
                  <a:pt x="1587" y="974"/>
                  <a:pt x="1943" y="829"/>
                </a:cubicBezTo>
                <a:cubicBezTo>
                  <a:pt x="2299" y="684"/>
                  <a:pt x="2747" y="342"/>
                  <a:pt x="319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5315" name="Text Box 70"/>
          <p:cNvSpPr txBox="1">
            <a:spLocks noChangeArrowheads="1"/>
          </p:cNvSpPr>
          <p:nvPr/>
        </p:nvSpPr>
        <p:spPr bwMode="auto">
          <a:xfrm>
            <a:off x="5160610" y="384333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55316" name="Text Box 71"/>
          <p:cNvSpPr txBox="1">
            <a:spLocks noChangeArrowheads="1"/>
          </p:cNvSpPr>
          <p:nvPr/>
        </p:nvSpPr>
        <p:spPr bwMode="auto">
          <a:xfrm>
            <a:off x="1556984" y="325278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55317" name="Freeform 72"/>
          <p:cNvSpPr>
            <a:spLocks/>
          </p:cNvSpPr>
          <p:nvPr/>
        </p:nvSpPr>
        <p:spPr bwMode="auto">
          <a:xfrm>
            <a:off x="754063" y="2122885"/>
            <a:ext cx="181822" cy="463846"/>
          </a:xfrm>
          <a:custGeom>
            <a:avLst/>
            <a:gdLst>
              <a:gd name="T0" fmla="*/ 2147483646 w 892"/>
              <a:gd name="T1" fmla="*/ 2147483646 h 1282"/>
              <a:gd name="T2" fmla="*/ 2147483646 w 892"/>
              <a:gd name="T3" fmla="*/ 2147483646 h 1282"/>
              <a:gd name="T4" fmla="*/ 2147483646 w 892"/>
              <a:gd name="T5" fmla="*/ 2147483646 h 1282"/>
              <a:gd name="T6" fmla="*/ 2147483646 w 892"/>
              <a:gd name="T7" fmla="*/ 2147483646 h 1282"/>
              <a:gd name="T8" fmla="*/ 2147483646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5318" name="Freeform 73"/>
          <p:cNvSpPr>
            <a:spLocks/>
          </p:cNvSpPr>
          <p:nvPr/>
        </p:nvSpPr>
        <p:spPr bwMode="auto">
          <a:xfrm>
            <a:off x="450851" y="1930004"/>
            <a:ext cx="181822" cy="463846"/>
          </a:xfrm>
          <a:custGeom>
            <a:avLst/>
            <a:gdLst>
              <a:gd name="T0" fmla="*/ 2147483646 w 3702"/>
              <a:gd name="T1" fmla="*/ 2147483646 h 2102"/>
              <a:gd name="T2" fmla="*/ 2147483646 w 3702"/>
              <a:gd name="T3" fmla="*/ 2147483646 h 2102"/>
              <a:gd name="T4" fmla="*/ 2147483646 w 3702"/>
              <a:gd name="T5" fmla="*/ 2147483646 h 2102"/>
              <a:gd name="T6" fmla="*/ 2147483646 w 3702"/>
              <a:gd name="T7" fmla="*/ 2147483646 h 2102"/>
              <a:gd name="T8" fmla="*/ 2147483646 w 3702"/>
              <a:gd name="T9" fmla="*/ 2147483646 h 2102"/>
              <a:gd name="T10" fmla="*/ 2147483646 w 3702"/>
              <a:gd name="T11" fmla="*/ 2147483646 h 2102"/>
              <a:gd name="T12" fmla="*/ 2147483646 w 3702"/>
              <a:gd name="T13" fmla="*/ 2147483646 h 2102"/>
              <a:gd name="T14" fmla="*/ 2147483646 w 3702"/>
              <a:gd name="T15" fmla="*/ 2147483646 h 2102"/>
              <a:gd name="T16" fmla="*/ 2147483646 w 3702"/>
              <a:gd name="T17" fmla="*/ 2147483646 h 2102"/>
              <a:gd name="T18" fmla="*/ 2147483646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5080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5319" name="Text Box 74"/>
          <p:cNvSpPr txBox="1">
            <a:spLocks noChangeArrowheads="1"/>
          </p:cNvSpPr>
          <p:nvPr/>
        </p:nvSpPr>
        <p:spPr bwMode="auto">
          <a:xfrm>
            <a:off x="3842364" y="4171951"/>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55320" name="Freeform 75"/>
          <p:cNvSpPr>
            <a:spLocks/>
          </p:cNvSpPr>
          <p:nvPr/>
        </p:nvSpPr>
        <p:spPr bwMode="auto">
          <a:xfrm>
            <a:off x="3170238" y="3109913"/>
            <a:ext cx="181822" cy="463846"/>
          </a:xfrm>
          <a:custGeom>
            <a:avLst/>
            <a:gdLst>
              <a:gd name="T0" fmla="*/ 2147483646 w 1820"/>
              <a:gd name="T1" fmla="*/ 0 h 226"/>
              <a:gd name="T2" fmla="*/ 2147483646 w 1820"/>
              <a:gd name="T3" fmla="*/ 2147483646 h 226"/>
              <a:gd name="T4" fmla="*/ 2147483646 w 1820"/>
              <a:gd name="T5" fmla="*/ 2147483646 h 226"/>
              <a:gd name="T6" fmla="*/ 2147483646 w 1820"/>
              <a:gd name="T7" fmla="*/ 2147483646 h 226"/>
              <a:gd name="T8" fmla="*/ 0 w 1820"/>
              <a:gd name="T9" fmla="*/ 2147483646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5321" name="Text Box 76"/>
          <p:cNvSpPr txBox="1">
            <a:spLocks noChangeArrowheads="1"/>
          </p:cNvSpPr>
          <p:nvPr/>
        </p:nvSpPr>
        <p:spPr bwMode="auto">
          <a:xfrm>
            <a:off x="4825027" y="3096817"/>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55322" name="Oval 61"/>
          <p:cNvSpPr>
            <a:spLocks noChangeArrowheads="1"/>
          </p:cNvSpPr>
          <p:nvPr/>
        </p:nvSpPr>
        <p:spPr bwMode="auto">
          <a:xfrm>
            <a:off x="558801" y="4314930"/>
            <a:ext cx="255677" cy="65225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55323" name="TextBox 80"/>
          <p:cNvSpPr txBox="1">
            <a:spLocks noChangeArrowheads="1"/>
          </p:cNvSpPr>
          <p:nvPr/>
        </p:nvSpPr>
        <p:spPr bwMode="auto">
          <a:xfrm>
            <a:off x="577851" y="4475560"/>
            <a:ext cx="6238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start</a:t>
            </a:r>
          </a:p>
        </p:txBody>
      </p:sp>
      <p:sp>
        <p:nvSpPr>
          <p:cNvPr id="55324" name="Freeform 82"/>
          <p:cNvSpPr>
            <a:spLocks noChangeArrowheads="1"/>
          </p:cNvSpPr>
          <p:nvPr/>
        </p:nvSpPr>
        <p:spPr bwMode="auto">
          <a:xfrm>
            <a:off x="1179513" y="3771901"/>
            <a:ext cx="181822" cy="463846"/>
          </a:xfrm>
          <a:custGeom>
            <a:avLst/>
            <a:gdLst>
              <a:gd name="T0" fmla="*/ 0 w 1106905"/>
              <a:gd name="T1" fmla="*/ 852405 h 854242"/>
              <a:gd name="T2" fmla="*/ 335487 w 1106905"/>
              <a:gd name="T3" fmla="*/ 288142 h 854242"/>
              <a:gd name="T4" fmla="*/ 1102315 w 1106905"/>
              <a:gd name="T5" fmla="*/ 0 h 854242"/>
              <a:gd name="T6" fmla="*/ 0 60000 65536"/>
              <a:gd name="T7" fmla="*/ 0 60000 65536"/>
              <a:gd name="T8" fmla="*/ 0 60000 65536"/>
              <a:gd name="T9" fmla="*/ 0 w 1106905"/>
              <a:gd name="T10" fmla="*/ 0 h 854242"/>
              <a:gd name="T11" fmla="*/ 1106905 w 1106905"/>
              <a:gd name="T12" fmla="*/ 854242 h 854242"/>
            </a:gdLst>
            <a:ahLst/>
            <a:cxnLst>
              <a:cxn ang="T6">
                <a:pos x="T0" y="T1"/>
              </a:cxn>
              <a:cxn ang="T7">
                <a:pos x="T2" y="T3"/>
              </a:cxn>
              <a:cxn ang="T8">
                <a:pos x="T4" y="T5"/>
              </a:cxn>
            </a:cxnLst>
            <a:rect l="T9" t="T10" r="T11" b="T12"/>
            <a:pathLst>
              <a:path w="1106905" h="854242">
                <a:moveTo>
                  <a:pt x="0" y="854242"/>
                </a:moveTo>
                <a:cubicBezTo>
                  <a:pt x="76200" y="642687"/>
                  <a:pt x="152400" y="431132"/>
                  <a:pt x="336884" y="288758"/>
                </a:cubicBezTo>
                <a:cubicBezTo>
                  <a:pt x="521368" y="146384"/>
                  <a:pt x="814136" y="73192"/>
                  <a:pt x="1106905" y="0"/>
                </a:cubicBezTo>
              </a:path>
            </a:pathLst>
          </a:custGeom>
          <a:noFill/>
          <a:ln w="50800" algn="ctr">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cxnSp>
        <p:nvCxnSpPr>
          <p:cNvPr id="55325" name="Straight Arrow Connector 84"/>
          <p:cNvCxnSpPr>
            <a:cxnSpLocks noChangeShapeType="1"/>
            <a:stCxn id="55322" idx="0"/>
          </p:cNvCxnSpPr>
          <p:nvPr/>
        </p:nvCxnSpPr>
        <p:spPr bwMode="auto">
          <a:xfrm flipV="1">
            <a:off x="686640" y="2327672"/>
            <a:ext cx="527798" cy="1987258"/>
          </a:xfrm>
          <a:prstGeom prst="straightConnector1">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5326" name="Text Box 74"/>
          <p:cNvSpPr txBox="1">
            <a:spLocks noChangeArrowheads="1"/>
          </p:cNvSpPr>
          <p:nvPr/>
        </p:nvSpPr>
        <p:spPr bwMode="auto">
          <a:xfrm>
            <a:off x="1362515" y="4295775"/>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55327" name="Text Box 74"/>
          <p:cNvSpPr txBox="1">
            <a:spLocks noChangeArrowheads="1"/>
          </p:cNvSpPr>
          <p:nvPr/>
        </p:nvSpPr>
        <p:spPr bwMode="auto">
          <a:xfrm>
            <a:off x="516378" y="3931444"/>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55328" name="Text Box 74"/>
          <p:cNvSpPr txBox="1">
            <a:spLocks noChangeArrowheads="1"/>
          </p:cNvSpPr>
          <p:nvPr/>
        </p:nvSpPr>
        <p:spPr bwMode="auto">
          <a:xfrm>
            <a:off x="1390296" y="363974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0.4</a:t>
            </a:r>
          </a:p>
        </p:txBody>
      </p:sp>
      <p:sp>
        <p:nvSpPr>
          <p:cNvPr id="55329" name="Freeform 91"/>
          <p:cNvSpPr>
            <a:spLocks noChangeArrowheads="1"/>
          </p:cNvSpPr>
          <p:nvPr/>
        </p:nvSpPr>
        <p:spPr bwMode="auto">
          <a:xfrm>
            <a:off x="1300163" y="3330179"/>
            <a:ext cx="181822" cy="463846"/>
          </a:xfrm>
          <a:custGeom>
            <a:avLst/>
            <a:gdLst>
              <a:gd name="T0" fmla="*/ 0 w 5702968"/>
              <a:gd name="T1" fmla="*/ 1629399 h 1740568"/>
              <a:gd name="T2" fmla="*/ 4025384 w 5702968"/>
              <a:gd name="T3" fmla="*/ 1629399 h 1740568"/>
              <a:gd name="T4" fmla="*/ 5094809 w 5702968"/>
              <a:gd name="T5" fmla="*/ 1461668 h 1740568"/>
              <a:gd name="T6" fmla="*/ 5695623 w 5702968"/>
              <a:gd name="T7" fmla="*/ 0 h 1740568"/>
              <a:gd name="T8" fmla="*/ 0 60000 65536"/>
              <a:gd name="T9" fmla="*/ 0 60000 65536"/>
              <a:gd name="T10" fmla="*/ 0 60000 65536"/>
              <a:gd name="T11" fmla="*/ 0 60000 65536"/>
              <a:gd name="T12" fmla="*/ 0 w 5702968"/>
              <a:gd name="T13" fmla="*/ 0 h 1740568"/>
              <a:gd name="T14" fmla="*/ 5702968 w 5702968"/>
              <a:gd name="T15" fmla="*/ 1740568 h 1740568"/>
            </a:gdLst>
            <a:ahLst/>
            <a:cxnLst>
              <a:cxn ang="T8">
                <a:pos x="T0" y="T1"/>
              </a:cxn>
              <a:cxn ang="T9">
                <a:pos x="T2" y="T3"/>
              </a:cxn>
              <a:cxn ang="T10">
                <a:pos x="T4" y="T5"/>
              </a:cxn>
              <a:cxn ang="T11">
                <a:pos x="T6" y="T7"/>
              </a:cxn>
            </a:cxnLst>
            <a:rect l="T12" t="T13" r="T14" b="T15"/>
            <a:pathLst>
              <a:path w="5702968" h="1740568">
                <a:moveTo>
                  <a:pt x="0" y="1636294"/>
                </a:moveTo>
                <a:lnTo>
                  <a:pt x="4030578" y="1636294"/>
                </a:lnTo>
                <a:cubicBezTo>
                  <a:pt x="4880809" y="1608220"/>
                  <a:pt x="4822657" y="1740568"/>
                  <a:pt x="5101389" y="1467852"/>
                </a:cubicBezTo>
                <a:cubicBezTo>
                  <a:pt x="5380121" y="1195136"/>
                  <a:pt x="5541544" y="597568"/>
                  <a:pt x="5702968"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5330" name="Oval 90"/>
          <p:cNvSpPr>
            <a:spLocks noChangeArrowheads="1"/>
          </p:cNvSpPr>
          <p:nvPr/>
        </p:nvSpPr>
        <p:spPr bwMode="auto">
          <a:xfrm>
            <a:off x="854076" y="1687116"/>
            <a:ext cx="255677" cy="652255"/>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pPr eaLnBrk="1" hangingPunct="1"/>
            <a:endParaRPr lang="en-US" altLang="en-US"/>
          </a:p>
        </p:txBody>
      </p:sp>
      <p:sp>
        <p:nvSpPr>
          <p:cNvPr id="55331" name="Oval 93"/>
          <p:cNvSpPr>
            <a:spLocks noChangeArrowheads="1"/>
          </p:cNvSpPr>
          <p:nvPr/>
        </p:nvSpPr>
        <p:spPr bwMode="auto">
          <a:xfrm>
            <a:off x="3586164" y="1570434"/>
            <a:ext cx="255677" cy="652255"/>
          </a:xfrm>
          <a:prstGeom prst="ellipse">
            <a:avLst/>
          </a:prstGeom>
          <a:noFill/>
          <a:ln w="38100" algn="ctr">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pPr eaLnBrk="1" hangingPunct="1"/>
            <a:endParaRPr lang="en-US" altLang="en-US"/>
          </a:p>
        </p:txBody>
      </p:sp>
      <p:sp>
        <p:nvSpPr>
          <p:cNvPr id="55332" name="Oval 94"/>
          <p:cNvSpPr>
            <a:spLocks noChangeArrowheads="1"/>
          </p:cNvSpPr>
          <p:nvPr/>
        </p:nvSpPr>
        <p:spPr bwMode="auto">
          <a:xfrm>
            <a:off x="6003925" y="2553892"/>
            <a:ext cx="255677" cy="652255"/>
          </a:xfrm>
          <a:prstGeom prst="ellipse">
            <a:avLst/>
          </a:prstGeom>
          <a:noFill/>
          <a:ln w="38100" algn="ctr">
            <a:solidFill>
              <a:srgbClr val="7030A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pPr eaLnBrk="1" hangingPunct="1"/>
            <a:endParaRPr lang="en-US" altLang="en-US"/>
          </a:p>
        </p:txBody>
      </p:sp>
      <p:sp>
        <p:nvSpPr>
          <p:cNvPr id="55333" name="Oval 95"/>
          <p:cNvSpPr>
            <a:spLocks noChangeArrowheads="1"/>
          </p:cNvSpPr>
          <p:nvPr/>
        </p:nvSpPr>
        <p:spPr bwMode="auto">
          <a:xfrm>
            <a:off x="2128839" y="3149204"/>
            <a:ext cx="255677" cy="652255"/>
          </a:xfrm>
          <a:prstGeom prst="ellipse">
            <a:avLst/>
          </a:prstGeom>
          <a:noFill/>
          <a:ln w="38100" algn="ctr">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pPr eaLnBrk="1" hangingPunct="1"/>
            <a:endParaRPr lang="en-US" altLang="en-US"/>
          </a:p>
        </p:txBody>
      </p:sp>
      <p:sp>
        <p:nvSpPr>
          <p:cNvPr id="55334" name="TextBox 96"/>
          <p:cNvSpPr txBox="1">
            <a:spLocks noChangeArrowheads="1"/>
          </p:cNvSpPr>
          <p:nvPr/>
        </p:nvSpPr>
        <p:spPr bwMode="auto">
          <a:xfrm>
            <a:off x="1287463" y="1840706"/>
            <a:ext cx="5549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solidFill>
                  <a:srgbClr val="FF0000"/>
                </a:solidFill>
              </a:rPr>
              <a:t>Det</a:t>
            </a:r>
          </a:p>
        </p:txBody>
      </p:sp>
      <p:sp>
        <p:nvSpPr>
          <p:cNvPr id="55335" name="TextBox 97"/>
          <p:cNvSpPr txBox="1">
            <a:spLocks noChangeArrowheads="1"/>
          </p:cNvSpPr>
          <p:nvPr/>
        </p:nvSpPr>
        <p:spPr bwMode="auto">
          <a:xfrm>
            <a:off x="3749676" y="1801416"/>
            <a:ext cx="7553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solidFill>
                  <a:srgbClr val="00B050"/>
                </a:solidFill>
              </a:rPr>
              <a:t>Noun</a:t>
            </a:r>
          </a:p>
        </p:txBody>
      </p:sp>
      <p:sp>
        <p:nvSpPr>
          <p:cNvPr id="55336" name="TextBox 98"/>
          <p:cNvSpPr txBox="1">
            <a:spLocks noChangeArrowheads="1"/>
          </p:cNvSpPr>
          <p:nvPr/>
        </p:nvSpPr>
        <p:spPr bwMode="auto">
          <a:xfrm>
            <a:off x="2101850" y="3425429"/>
            <a:ext cx="12394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solidFill>
                  <a:srgbClr val="0070C0"/>
                </a:solidFill>
              </a:rPr>
              <a:t>PropNoun</a:t>
            </a:r>
          </a:p>
        </p:txBody>
      </p:sp>
      <p:sp>
        <p:nvSpPr>
          <p:cNvPr id="55337" name="TextBox 99"/>
          <p:cNvSpPr txBox="1">
            <a:spLocks noChangeArrowheads="1"/>
          </p:cNvSpPr>
          <p:nvPr/>
        </p:nvSpPr>
        <p:spPr bwMode="auto">
          <a:xfrm>
            <a:off x="6337301" y="2812256"/>
            <a:ext cx="6692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solidFill>
                  <a:srgbClr val="7030A0"/>
                </a:solidFill>
              </a:rPr>
              <a:t>Verb</a:t>
            </a:r>
          </a:p>
        </p:txBody>
      </p:sp>
      <p:sp>
        <p:nvSpPr>
          <p:cNvPr id="55338" name="TextBox 43"/>
          <p:cNvSpPr txBox="1">
            <a:spLocks noChangeArrowheads="1"/>
          </p:cNvSpPr>
          <p:nvPr/>
        </p:nvSpPr>
        <p:spPr bwMode="auto">
          <a:xfrm>
            <a:off x="1431926" y="4638675"/>
            <a:ext cx="66598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P(PropNoun Verb Det Noun) = 0.4*0.8*0.25*0.95*0.1=0.0076</a:t>
            </a:r>
          </a:p>
        </p:txBody>
      </p:sp>
    </p:spTree>
    <p:extLst>
      <p:ext uri="{BB962C8B-B14F-4D97-AF65-F5344CB8AC3E}">
        <p14:creationId xmlns:p14="http://schemas.microsoft.com/office/powerpoint/2010/main" val="21718149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FE336AE4-1D31-445B-BBF8-5A8A8CA5D4C3}" type="slidenum">
              <a:rPr lang="en-US" altLang="en-US" sz="1200">
                <a:latin typeface="Helvetica" pitchFamily="34" charset="0"/>
              </a:rPr>
              <a:pPr/>
              <a:t>133</a:t>
            </a:fld>
            <a:endParaRPr lang="en-US" altLang="en-US" sz="1200"/>
          </a:p>
        </p:txBody>
      </p:sp>
      <p:sp>
        <p:nvSpPr>
          <p:cNvPr id="57347" name="Rectangle 2"/>
          <p:cNvSpPr>
            <a:spLocks noGrp="1" noChangeArrowheads="1"/>
          </p:cNvSpPr>
          <p:nvPr>
            <p:ph type="title"/>
          </p:nvPr>
        </p:nvSpPr>
        <p:spPr/>
        <p:txBody>
          <a:bodyPr/>
          <a:lstStyle/>
          <a:p>
            <a:pPr eaLnBrk="1" hangingPunct="1"/>
            <a:r>
              <a:rPr lang="en-US" altLang="en-US"/>
              <a:t>Hidden Markov Model</a:t>
            </a:r>
          </a:p>
        </p:txBody>
      </p:sp>
      <p:sp>
        <p:nvSpPr>
          <p:cNvPr id="57348" name="Rectangle 3"/>
          <p:cNvSpPr>
            <a:spLocks noGrp="1" noChangeArrowheads="1"/>
          </p:cNvSpPr>
          <p:nvPr>
            <p:ph type="body" idx="1"/>
          </p:nvPr>
        </p:nvSpPr>
        <p:spPr>
          <a:xfrm>
            <a:off x="685800" y="1028700"/>
            <a:ext cx="8053388" cy="3515916"/>
          </a:xfrm>
        </p:spPr>
        <p:txBody>
          <a:bodyPr>
            <a:normAutofit fontScale="92500"/>
          </a:bodyPr>
          <a:lstStyle/>
          <a:p>
            <a:pPr eaLnBrk="1" hangingPunct="1">
              <a:lnSpc>
                <a:spcPct val="90000"/>
              </a:lnSpc>
            </a:pPr>
            <a:r>
              <a:rPr lang="en-US" altLang="en-US" sz="2800"/>
              <a:t>Probabilistic generative model for sequences.</a:t>
            </a:r>
          </a:p>
          <a:p>
            <a:pPr eaLnBrk="1" hangingPunct="1">
              <a:lnSpc>
                <a:spcPct val="90000"/>
              </a:lnSpc>
            </a:pPr>
            <a:r>
              <a:rPr lang="en-US" altLang="en-US" sz="2800"/>
              <a:t>Assume an underlying set of </a:t>
            </a:r>
            <a:r>
              <a:rPr lang="en-US" altLang="en-US" sz="2800" b="1" i="1"/>
              <a:t>hidden </a:t>
            </a:r>
            <a:r>
              <a:rPr lang="en-US" altLang="en-US" sz="2800"/>
              <a:t>(unobserved, latent) states in which the model can be (e.g. parts of speech).</a:t>
            </a:r>
          </a:p>
          <a:p>
            <a:pPr eaLnBrk="1" hangingPunct="1">
              <a:lnSpc>
                <a:spcPct val="90000"/>
              </a:lnSpc>
            </a:pPr>
            <a:r>
              <a:rPr lang="en-US" altLang="en-US" sz="2800"/>
              <a:t>Assume probabilistic transitions between states over time (e.g. transition from POS to another POS as sequence is generated).</a:t>
            </a:r>
          </a:p>
          <a:p>
            <a:pPr eaLnBrk="1" hangingPunct="1">
              <a:lnSpc>
                <a:spcPct val="90000"/>
              </a:lnSpc>
            </a:pPr>
            <a:r>
              <a:rPr lang="en-US" altLang="en-US" sz="2800"/>
              <a:t>Assume a </a:t>
            </a:r>
            <a:r>
              <a:rPr lang="en-US" altLang="en-US" sz="2800" b="1" i="1"/>
              <a:t>probabilistic</a:t>
            </a:r>
            <a:r>
              <a:rPr lang="en-US" altLang="en-US" sz="2800" b="1"/>
              <a:t> </a:t>
            </a:r>
            <a:r>
              <a:rPr lang="en-US" altLang="en-US" sz="2800"/>
              <a:t>generation of tokens from states (e.g. words generated for each POS).</a:t>
            </a:r>
          </a:p>
        </p:txBody>
      </p:sp>
    </p:spTree>
    <p:extLst>
      <p:ext uri="{BB962C8B-B14F-4D97-AF65-F5344CB8AC3E}">
        <p14:creationId xmlns:p14="http://schemas.microsoft.com/office/powerpoint/2010/main" val="35185074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885D06D0-9F7B-446D-995C-2C80F9EC83BE}" type="slidenum">
              <a:rPr lang="en-US" altLang="en-US" sz="1200">
                <a:latin typeface="Helvetica" pitchFamily="34" charset="0"/>
              </a:rPr>
              <a:pPr/>
              <a:t>134</a:t>
            </a:fld>
            <a:endParaRPr lang="en-US" altLang="en-US" sz="1200"/>
          </a:p>
        </p:txBody>
      </p:sp>
      <p:sp>
        <p:nvSpPr>
          <p:cNvPr id="59395" name="Rectangle 2"/>
          <p:cNvSpPr>
            <a:spLocks noGrp="1" noChangeArrowheads="1"/>
          </p:cNvSpPr>
          <p:nvPr>
            <p:ph type="title"/>
          </p:nvPr>
        </p:nvSpPr>
        <p:spPr/>
        <p:txBody>
          <a:bodyPr/>
          <a:lstStyle/>
          <a:p>
            <a:pPr eaLnBrk="1" hangingPunct="1"/>
            <a:r>
              <a:rPr lang="en-US" altLang="en-US"/>
              <a:t>Sample HMM for POS</a:t>
            </a:r>
          </a:p>
        </p:txBody>
      </p:sp>
      <p:grpSp>
        <p:nvGrpSpPr>
          <p:cNvPr id="59396" name="Group 3"/>
          <p:cNvGrpSpPr>
            <a:grpSpLocks/>
          </p:cNvGrpSpPr>
          <p:nvPr/>
        </p:nvGrpSpPr>
        <p:grpSpPr bwMode="auto">
          <a:xfrm>
            <a:off x="450850" y="1266826"/>
            <a:ext cx="8288338" cy="3307556"/>
            <a:chOff x="315" y="1186"/>
            <a:chExt cx="5221" cy="2778"/>
          </a:xfrm>
        </p:grpSpPr>
        <p:grpSp>
          <p:nvGrpSpPr>
            <p:cNvPr id="59405" name="Group 4"/>
            <p:cNvGrpSpPr>
              <a:grpSpLocks/>
            </p:cNvGrpSpPr>
            <p:nvPr/>
          </p:nvGrpSpPr>
          <p:grpSpPr bwMode="auto">
            <a:xfrm>
              <a:off x="1389" y="2622"/>
              <a:ext cx="826" cy="1111"/>
              <a:chOff x="1389" y="2622"/>
              <a:chExt cx="826" cy="1111"/>
            </a:xfrm>
          </p:grpSpPr>
          <p:grpSp>
            <p:nvGrpSpPr>
              <p:cNvPr id="59466" name="Group 5"/>
              <p:cNvGrpSpPr>
                <a:grpSpLocks/>
              </p:cNvGrpSpPr>
              <p:nvPr/>
            </p:nvGrpSpPr>
            <p:grpSpPr bwMode="auto">
              <a:xfrm>
                <a:off x="1389" y="2622"/>
                <a:ext cx="704" cy="394"/>
                <a:chOff x="3852" y="2120"/>
                <a:chExt cx="933" cy="614"/>
              </a:xfrm>
            </p:grpSpPr>
            <p:sp>
              <p:nvSpPr>
                <p:cNvPr id="59473" name="Freeform 6"/>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9474" name="Freeform 7"/>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9475" name="Line 8"/>
                <p:cNvSpPr>
                  <a:spLocks noChangeShapeType="1"/>
                </p:cNvSpPr>
                <p:nvPr/>
              </p:nvSpPr>
              <p:spPr bwMode="auto">
                <a:xfrm flipV="1">
                  <a:off x="4025" y="2120"/>
                  <a:ext cx="760" cy="8"/>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59467" name="Text Box 9"/>
              <p:cNvSpPr txBox="1">
                <a:spLocks noChangeArrowheads="1"/>
              </p:cNvSpPr>
              <p:nvPr/>
            </p:nvSpPr>
            <p:spPr bwMode="auto">
              <a:xfrm>
                <a:off x="1410" y="3395"/>
                <a:ext cx="77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PropNoun</a:t>
                </a:r>
              </a:p>
            </p:txBody>
          </p:sp>
          <p:sp>
            <p:nvSpPr>
              <p:cNvPr id="59468" name="Text Box 10"/>
              <p:cNvSpPr txBox="1">
                <a:spLocks noChangeArrowheads="1"/>
              </p:cNvSpPr>
              <p:nvPr/>
            </p:nvSpPr>
            <p:spPr bwMode="auto">
              <a:xfrm>
                <a:off x="1442" y="2874"/>
                <a:ext cx="41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John</a:t>
                </a:r>
              </a:p>
            </p:txBody>
          </p:sp>
          <p:sp>
            <p:nvSpPr>
              <p:cNvPr id="59469" name="Text Box 11"/>
              <p:cNvSpPr txBox="1">
                <a:spLocks noChangeArrowheads="1"/>
              </p:cNvSpPr>
              <p:nvPr/>
            </p:nvSpPr>
            <p:spPr bwMode="auto">
              <a:xfrm>
                <a:off x="1751" y="2942"/>
                <a:ext cx="46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Mary</a:t>
                </a:r>
              </a:p>
            </p:txBody>
          </p:sp>
          <p:sp>
            <p:nvSpPr>
              <p:cNvPr id="59470" name="Text Box 12"/>
              <p:cNvSpPr txBox="1">
                <a:spLocks noChangeArrowheads="1"/>
              </p:cNvSpPr>
              <p:nvPr/>
            </p:nvSpPr>
            <p:spPr bwMode="auto">
              <a:xfrm>
                <a:off x="1390" y="3050"/>
                <a:ext cx="46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Alice</a:t>
                </a:r>
              </a:p>
            </p:txBody>
          </p:sp>
          <p:sp>
            <p:nvSpPr>
              <p:cNvPr id="59471" name="Text Box 13"/>
              <p:cNvSpPr txBox="1">
                <a:spLocks noChangeArrowheads="1"/>
              </p:cNvSpPr>
              <p:nvPr/>
            </p:nvSpPr>
            <p:spPr bwMode="auto">
              <a:xfrm>
                <a:off x="1703" y="3143"/>
                <a:ext cx="437"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Jerry</a:t>
                </a:r>
              </a:p>
            </p:txBody>
          </p:sp>
          <p:sp>
            <p:nvSpPr>
              <p:cNvPr id="59472" name="Text Box 14"/>
              <p:cNvSpPr txBox="1">
                <a:spLocks noChangeArrowheads="1"/>
              </p:cNvSpPr>
              <p:nvPr/>
            </p:nvSpPr>
            <p:spPr bwMode="auto">
              <a:xfrm>
                <a:off x="1586" y="2697"/>
                <a:ext cx="40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Tom</a:t>
                </a:r>
              </a:p>
            </p:txBody>
          </p:sp>
        </p:grpSp>
        <p:grpSp>
          <p:nvGrpSpPr>
            <p:cNvPr id="59406" name="Group 15"/>
            <p:cNvGrpSpPr>
              <a:grpSpLocks/>
            </p:cNvGrpSpPr>
            <p:nvPr/>
          </p:nvGrpSpPr>
          <p:grpSpPr bwMode="auto">
            <a:xfrm>
              <a:off x="2210" y="1285"/>
              <a:ext cx="807" cy="1136"/>
              <a:chOff x="2210" y="1285"/>
              <a:chExt cx="807" cy="1136"/>
            </a:xfrm>
          </p:grpSpPr>
          <p:grpSp>
            <p:nvGrpSpPr>
              <p:cNvPr id="59455" name="Group 16"/>
              <p:cNvGrpSpPr>
                <a:grpSpLocks/>
              </p:cNvGrpSpPr>
              <p:nvPr/>
            </p:nvGrpSpPr>
            <p:grpSpPr bwMode="auto">
              <a:xfrm>
                <a:off x="2210" y="1285"/>
                <a:ext cx="704" cy="394"/>
                <a:chOff x="3852" y="2120"/>
                <a:chExt cx="933" cy="614"/>
              </a:xfrm>
            </p:grpSpPr>
            <p:sp>
              <p:nvSpPr>
                <p:cNvPr id="59463" name="Freeform 17"/>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9464" name="Freeform 18"/>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9465" name="Line 19"/>
                <p:cNvSpPr>
                  <a:spLocks noChangeShapeType="1"/>
                </p:cNvSpPr>
                <p:nvPr/>
              </p:nvSpPr>
              <p:spPr bwMode="auto">
                <a:xfrm flipV="1">
                  <a:off x="4025" y="2120"/>
                  <a:ext cx="760" cy="8"/>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59456" name="Text Box 20"/>
              <p:cNvSpPr txBox="1">
                <a:spLocks noChangeArrowheads="1"/>
              </p:cNvSpPr>
              <p:nvPr/>
            </p:nvSpPr>
            <p:spPr bwMode="auto">
              <a:xfrm>
                <a:off x="2366" y="2083"/>
                <a:ext cx="47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Noun</a:t>
                </a:r>
              </a:p>
            </p:txBody>
          </p:sp>
          <p:sp>
            <p:nvSpPr>
              <p:cNvPr id="59457" name="Text Box 21"/>
              <p:cNvSpPr txBox="1">
                <a:spLocks noChangeArrowheads="1"/>
              </p:cNvSpPr>
              <p:nvPr/>
            </p:nvSpPr>
            <p:spPr bwMode="auto">
              <a:xfrm>
                <a:off x="2453" y="1299"/>
                <a:ext cx="30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cat</a:t>
                </a:r>
              </a:p>
            </p:txBody>
          </p:sp>
          <p:sp>
            <p:nvSpPr>
              <p:cNvPr id="59458" name="Text Box 22"/>
              <p:cNvSpPr txBox="1">
                <a:spLocks noChangeArrowheads="1"/>
              </p:cNvSpPr>
              <p:nvPr/>
            </p:nvSpPr>
            <p:spPr bwMode="auto">
              <a:xfrm>
                <a:off x="2336" y="1471"/>
                <a:ext cx="357"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dog</a:t>
                </a:r>
              </a:p>
            </p:txBody>
          </p:sp>
          <p:sp>
            <p:nvSpPr>
              <p:cNvPr id="59459" name="Text Box 23"/>
              <p:cNvSpPr txBox="1">
                <a:spLocks noChangeArrowheads="1"/>
              </p:cNvSpPr>
              <p:nvPr/>
            </p:nvSpPr>
            <p:spPr bwMode="auto">
              <a:xfrm>
                <a:off x="2231" y="1619"/>
                <a:ext cx="31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car</a:t>
                </a:r>
              </a:p>
            </p:txBody>
          </p:sp>
          <p:sp>
            <p:nvSpPr>
              <p:cNvPr id="59460" name="Text Box 24"/>
              <p:cNvSpPr txBox="1">
                <a:spLocks noChangeArrowheads="1"/>
              </p:cNvSpPr>
              <p:nvPr/>
            </p:nvSpPr>
            <p:spPr bwMode="auto">
              <a:xfrm>
                <a:off x="2277" y="1769"/>
                <a:ext cx="3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pen</a:t>
                </a:r>
              </a:p>
            </p:txBody>
          </p:sp>
          <p:sp>
            <p:nvSpPr>
              <p:cNvPr id="59461" name="Text Box 25"/>
              <p:cNvSpPr txBox="1">
                <a:spLocks noChangeArrowheads="1"/>
              </p:cNvSpPr>
              <p:nvPr/>
            </p:nvSpPr>
            <p:spPr bwMode="auto">
              <a:xfrm>
                <a:off x="2600" y="1569"/>
                <a:ext cx="3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bed</a:t>
                </a:r>
              </a:p>
            </p:txBody>
          </p:sp>
          <p:sp>
            <p:nvSpPr>
              <p:cNvPr id="59462" name="Text Box 26"/>
              <p:cNvSpPr txBox="1">
                <a:spLocks noChangeArrowheads="1"/>
              </p:cNvSpPr>
              <p:nvPr/>
            </p:nvSpPr>
            <p:spPr bwMode="auto">
              <a:xfrm>
                <a:off x="2553" y="1742"/>
                <a:ext cx="46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apple</a:t>
                </a:r>
              </a:p>
            </p:txBody>
          </p:sp>
        </p:grpSp>
        <p:grpSp>
          <p:nvGrpSpPr>
            <p:cNvPr id="59407" name="Group 27"/>
            <p:cNvGrpSpPr>
              <a:grpSpLocks/>
            </p:cNvGrpSpPr>
            <p:nvPr/>
          </p:nvGrpSpPr>
          <p:grpSpPr bwMode="auto">
            <a:xfrm>
              <a:off x="608" y="1295"/>
              <a:ext cx="784" cy="1132"/>
              <a:chOff x="608" y="1295"/>
              <a:chExt cx="784" cy="1132"/>
            </a:xfrm>
          </p:grpSpPr>
          <p:grpSp>
            <p:nvGrpSpPr>
              <p:cNvPr id="59441" name="Group 28"/>
              <p:cNvGrpSpPr>
                <a:grpSpLocks/>
              </p:cNvGrpSpPr>
              <p:nvPr/>
            </p:nvGrpSpPr>
            <p:grpSpPr bwMode="auto">
              <a:xfrm>
                <a:off x="608" y="1297"/>
                <a:ext cx="704" cy="1130"/>
                <a:chOff x="608" y="1297"/>
                <a:chExt cx="704" cy="1130"/>
              </a:xfrm>
            </p:grpSpPr>
            <p:grpSp>
              <p:nvGrpSpPr>
                <p:cNvPr id="59450" name="Group 29"/>
                <p:cNvGrpSpPr>
                  <a:grpSpLocks/>
                </p:cNvGrpSpPr>
                <p:nvPr/>
              </p:nvGrpSpPr>
              <p:grpSpPr bwMode="auto">
                <a:xfrm>
                  <a:off x="608" y="1297"/>
                  <a:ext cx="704" cy="394"/>
                  <a:chOff x="3852" y="2120"/>
                  <a:chExt cx="933" cy="614"/>
                </a:xfrm>
              </p:grpSpPr>
              <p:sp>
                <p:nvSpPr>
                  <p:cNvPr id="59452" name="Freeform 30"/>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9453" name="Freeform 31"/>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9454" name="Line 32"/>
                  <p:cNvSpPr>
                    <a:spLocks noChangeShapeType="1"/>
                  </p:cNvSpPr>
                  <p:nvPr/>
                </p:nvSpPr>
                <p:spPr bwMode="auto">
                  <a:xfrm flipV="1">
                    <a:off x="4025" y="2120"/>
                    <a:ext cx="760" cy="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59451" name="Text Box 33"/>
                <p:cNvSpPr txBox="1">
                  <a:spLocks noChangeArrowheads="1"/>
                </p:cNvSpPr>
                <p:nvPr/>
              </p:nvSpPr>
              <p:spPr bwMode="auto">
                <a:xfrm>
                  <a:off x="817" y="2089"/>
                  <a:ext cx="3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Det</a:t>
                  </a:r>
                </a:p>
              </p:txBody>
            </p:sp>
          </p:grpSp>
          <p:sp>
            <p:nvSpPr>
              <p:cNvPr id="59442" name="Text Box 34"/>
              <p:cNvSpPr txBox="1">
                <a:spLocks noChangeArrowheads="1"/>
              </p:cNvSpPr>
              <p:nvPr/>
            </p:nvSpPr>
            <p:spPr bwMode="auto">
              <a:xfrm>
                <a:off x="752" y="1476"/>
                <a:ext cx="18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sp>
            <p:nvSpPr>
              <p:cNvPr id="59443" name="Text Box 35"/>
              <p:cNvSpPr txBox="1">
                <a:spLocks noChangeArrowheads="1"/>
              </p:cNvSpPr>
              <p:nvPr/>
            </p:nvSpPr>
            <p:spPr bwMode="auto">
              <a:xfrm>
                <a:off x="994" y="1503"/>
                <a:ext cx="31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59444" name="Text Box 36"/>
              <p:cNvSpPr txBox="1">
                <a:spLocks noChangeArrowheads="1"/>
              </p:cNvSpPr>
              <p:nvPr/>
            </p:nvSpPr>
            <p:spPr bwMode="auto">
              <a:xfrm>
                <a:off x="676" y="1675"/>
                <a:ext cx="30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59445" name="Text Box 37"/>
              <p:cNvSpPr txBox="1">
                <a:spLocks noChangeArrowheads="1"/>
              </p:cNvSpPr>
              <p:nvPr/>
            </p:nvSpPr>
            <p:spPr bwMode="auto">
              <a:xfrm>
                <a:off x="840" y="1295"/>
                <a:ext cx="31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59446" name="Text Box 38"/>
              <p:cNvSpPr txBox="1">
                <a:spLocks noChangeArrowheads="1"/>
              </p:cNvSpPr>
              <p:nvPr/>
            </p:nvSpPr>
            <p:spPr bwMode="auto">
              <a:xfrm>
                <a:off x="868" y="1821"/>
                <a:ext cx="35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that</a:t>
                </a:r>
              </a:p>
            </p:txBody>
          </p:sp>
          <p:sp>
            <p:nvSpPr>
              <p:cNvPr id="59447" name="Text Box 39"/>
              <p:cNvSpPr txBox="1">
                <a:spLocks noChangeArrowheads="1"/>
              </p:cNvSpPr>
              <p:nvPr/>
            </p:nvSpPr>
            <p:spPr bwMode="auto">
              <a:xfrm>
                <a:off x="848" y="1572"/>
                <a:ext cx="18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sp>
            <p:nvSpPr>
              <p:cNvPr id="59448" name="Text Box 40"/>
              <p:cNvSpPr txBox="1">
                <a:spLocks noChangeArrowheads="1"/>
              </p:cNvSpPr>
              <p:nvPr/>
            </p:nvSpPr>
            <p:spPr bwMode="auto">
              <a:xfrm>
                <a:off x="1081" y="1653"/>
                <a:ext cx="31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59449" name="Text Box 41"/>
              <p:cNvSpPr txBox="1">
                <a:spLocks noChangeArrowheads="1"/>
              </p:cNvSpPr>
              <p:nvPr/>
            </p:nvSpPr>
            <p:spPr bwMode="auto">
              <a:xfrm>
                <a:off x="944" y="1668"/>
                <a:ext cx="18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grpSp>
        <p:grpSp>
          <p:nvGrpSpPr>
            <p:cNvPr id="59408" name="Group 42"/>
            <p:cNvGrpSpPr>
              <a:grpSpLocks/>
            </p:cNvGrpSpPr>
            <p:nvPr/>
          </p:nvGrpSpPr>
          <p:grpSpPr bwMode="auto">
            <a:xfrm>
              <a:off x="3797" y="2135"/>
              <a:ext cx="704" cy="394"/>
              <a:chOff x="3852" y="2120"/>
              <a:chExt cx="933" cy="614"/>
            </a:xfrm>
          </p:grpSpPr>
          <p:sp>
            <p:nvSpPr>
              <p:cNvPr id="59438" name="Freeform 43"/>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9439" name="Freeform 44"/>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9440" name="Line 45"/>
              <p:cNvSpPr>
                <a:spLocks noChangeShapeType="1"/>
              </p:cNvSpPr>
              <p:nvPr/>
            </p:nvSpPr>
            <p:spPr bwMode="auto">
              <a:xfrm flipV="1">
                <a:off x="4025" y="2120"/>
                <a:ext cx="760" cy="8"/>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59409" name="Text Box 46"/>
            <p:cNvSpPr txBox="1">
              <a:spLocks noChangeArrowheads="1"/>
            </p:cNvSpPr>
            <p:nvPr/>
          </p:nvSpPr>
          <p:spPr bwMode="auto">
            <a:xfrm>
              <a:off x="4008" y="2935"/>
              <a:ext cx="420"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Verb</a:t>
              </a:r>
            </a:p>
          </p:txBody>
        </p:sp>
        <p:sp>
          <p:nvSpPr>
            <p:cNvPr id="59410" name="Text Box 47"/>
            <p:cNvSpPr txBox="1">
              <a:spLocks noChangeArrowheads="1"/>
            </p:cNvSpPr>
            <p:nvPr/>
          </p:nvSpPr>
          <p:spPr bwMode="auto">
            <a:xfrm>
              <a:off x="4074" y="2144"/>
              <a:ext cx="2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bit</a:t>
              </a:r>
            </a:p>
          </p:txBody>
        </p:sp>
        <p:sp>
          <p:nvSpPr>
            <p:cNvPr id="59411" name="Text Box 48"/>
            <p:cNvSpPr txBox="1">
              <a:spLocks noChangeArrowheads="1"/>
            </p:cNvSpPr>
            <p:nvPr/>
          </p:nvSpPr>
          <p:spPr bwMode="auto">
            <a:xfrm>
              <a:off x="3836" y="2413"/>
              <a:ext cx="30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ate</a:t>
              </a:r>
            </a:p>
          </p:txBody>
        </p:sp>
        <p:sp>
          <p:nvSpPr>
            <p:cNvPr id="59412" name="Text Box 49"/>
            <p:cNvSpPr txBox="1">
              <a:spLocks noChangeArrowheads="1"/>
            </p:cNvSpPr>
            <p:nvPr/>
          </p:nvSpPr>
          <p:spPr bwMode="auto">
            <a:xfrm>
              <a:off x="4081" y="2358"/>
              <a:ext cx="36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saw</a:t>
              </a:r>
            </a:p>
          </p:txBody>
        </p:sp>
        <p:sp>
          <p:nvSpPr>
            <p:cNvPr id="59413" name="Text Box 50"/>
            <p:cNvSpPr txBox="1">
              <a:spLocks noChangeArrowheads="1"/>
            </p:cNvSpPr>
            <p:nvPr/>
          </p:nvSpPr>
          <p:spPr bwMode="auto">
            <a:xfrm>
              <a:off x="4034" y="2500"/>
              <a:ext cx="545"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played</a:t>
              </a:r>
            </a:p>
          </p:txBody>
        </p:sp>
        <p:sp>
          <p:nvSpPr>
            <p:cNvPr id="59414" name="Text Box 51"/>
            <p:cNvSpPr txBox="1">
              <a:spLocks noChangeArrowheads="1"/>
            </p:cNvSpPr>
            <p:nvPr/>
          </p:nvSpPr>
          <p:spPr bwMode="auto">
            <a:xfrm>
              <a:off x="3906" y="2658"/>
              <a:ext cx="2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hit</a:t>
              </a:r>
            </a:p>
          </p:txBody>
        </p:sp>
        <p:sp>
          <p:nvSpPr>
            <p:cNvPr id="59415" name="Freeform 52"/>
            <p:cNvSpPr>
              <a:spLocks/>
            </p:cNvSpPr>
            <p:nvPr/>
          </p:nvSpPr>
          <p:spPr bwMode="auto">
            <a:xfrm>
              <a:off x="1321" y="1951"/>
              <a:ext cx="115" cy="390"/>
            </a:xfrm>
            <a:custGeom>
              <a:avLst/>
              <a:gdLst>
                <a:gd name="T0" fmla="*/ 0 w 983"/>
                <a:gd name="T1" fmla="*/ 38 h 258"/>
                <a:gd name="T2" fmla="*/ 253 w 983"/>
                <a:gd name="T3" fmla="*/ 215 h 258"/>
                <a:gd name="T4" fmla="*/ 614 w 983"/>
                <a:gd name="T5" fmla="*/ 222 h 258"/>
                <a:gd name="T6" fmla="*/ 983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9416" name="Text Box 53"/>
            <p:cNvSpPr txBox="1">
              <a:spLocks noChangeArrowheads="1"/>
            </p:cNvSpPr>
            <p:nvPr/>
          </p:nvSpPr>
          <p:spPr bwMode="auto">
            <a:xfrm>
              <a:off x="1583" y="1968"/>
              <a:ext cx="397"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0.95</a:t>
              </a:r>
            </a:p>
          </p:txBody>
        </p:sp>
        <p:sp>
          <p:nvSpPr>
            <p:cNvPr id="59417" name="Freeform 54"/>
            <p:cNvSpPr>
              <a:spLocks/>
            </p:cNvSpPr>
            <p:nvPr/>
          </p:nvSpPr>
          <p:spPr bwMode="auto">
            <a:xfrm>
              <a:off x="2949" y="1943"/>
              <a:ext cx="115" cy="390"/>
            </a:xfrm>
            <a:custGeom>
              <a:avLst/>
              <a:gdLst>
                <a:gd name="T0" fmla="*/ 0 w 929"/>
                <a:gd name="T1" fmla="*/ 0 h 507"/>
                <a:gd name="T2" fmla="*/ 207 w 929"/>
                <a:gd name="T3" fmla="*/ 238 h 507"/>
                <a:gd name="T4" fmla="*/ 499 w 929"/>
                <a:gd name="T5" fmla="*/ 422 h 507"/>
                <a:gd name="T6" fmla="*/ 929 w 929"/>
                <a:gd name="T7" fmla="*/ 507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9418" name="Text Box 57"/>
            <p:cNvSpPr txBox="1">
              <a:spLocks noChangeArrowheads="1"/>
            </p:cNvSpPr>
            <p:nvPr/>
          </p:nvSpPr>
          <p:spPr bwMode="auto">
            <a:xfrm>
              <a:off x="3279" y="2071"/>
              <a:ext cx="31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a:t>
              </a:r>
            </a:p>
          </p:txBody>
        </p:sp>
        <p:sp>
          <p:nvSpPr>
            <p:cNvPr id="59419" name="Text Box 58"/>
            <p:cNvSpPr txBox="1">
              <a:spLocks noChangeArrowheads="1"/>
            </p:cNvSpPr>
            <p:nvPr/>
          </p:nvSpPr>
          <p:spPr bwMode="auto">
            <a:xfrm>
              <a:off x="4135" y="2654"/>
              <a:ext cx="41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gave</a:t>
              </a:r>
            </a:p>
          </p:txBody>
        </p:sp>
        <p:sp>
          <p:nvSpPr>
            <p:cNvPr id="59420" name="Freeform 59"/>
            <p:cNvSpPr>
              <a:spLocks/>
            </p:cNvSpPr>
            <p:nvPr/>
          </p:nvSpPr>
          <p:spPr bwMode="auto">
            <a:xfrm>
              <a:off x="1190" y="2081"/>
              <a:ext cx="115" cy="390"/>
            </a:xfrm>
            <a:custGeom>
              <a:avLst/>
              <a:gdLst>
                <a:gd name="T0" fmla="*/ 0 w 2612"/>
                <a:gd name="T1" fmla="*/ 0 h 620"/>
                <a:gd name="T2" fmla="*/ 400 w 2612"/>
                <a:gd name="T3" fmla="*/ 354 h 620"/>
                <a:gd name="T4" fmla="*/ 1467 w 2612"/>
                <a:gd name="T5" fmla="*/ 392 h 620"/>
                <a:gd name="T6" fmla="*/ 2174 w 2612"/>
                <a:gd name="T7" fmla="*/ 584 h 620"/>
                <a:gd name="T8" fmla="*/ 2612 w 2612"/>
                <a:gd name="T9" fmla="*/ 607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9421" name="Text Box 60"/>
            <p:cNvSpPr txBox="1">
              <a:spLocks noChangeArrowheads="1"/>
            </p:cNvSpPr>
            <p:nvPr/>
          </p:nvSpPr>
          <p:spPr bwMode="auto">
            <a:xfrm>
              <a:off x="2625" y="2494"/>
              <a:ext cx="397"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0.05</a:t>
              </a:r>
            </a:p>
          </p:txBody>
        </p:sp>
        <p:sp>
          <p:nvSpPr>
            <p:cNvPr id="59422" name="Oval 61"/>
            <p:cNvSpPr>
              <a:spLocks noChangeArrowheads="1"/>
            </p:cNvSpPr>
            <p:nvPr/>
          </p:nvSpPr>
          <p:spPr bwMode="auto">
            <a:xfrm>
              <a:off x="5084" y="2195"/>
              <a:ext cx="161" cy="5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59423" name="Text Box 62"/>
            <p:cNvSpPr txBox="1">
              <a:spLocks noChangeArrowheads="1"/>
            </p:cNvSpPr>
            <p:nvPr/>
          </p:nvSpPr>
          <p:spPr bwMode="auto">
            <a:xfrm>
              <a:off x="5153" y="2313"/>
              <a:ext cx="38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stop</a:t>
              </a:r>
            </a:p>
          </p:txBody>
        </p:sp>
        <p:sp>
          <p:nvSpPr>
            <p:cNvPr id="59424" name="Freeform 63"/>
            <p:cNvSpPr>
              <a:spLocks/>
            </p:cNvSpPr>
            <p:nvPr/>
          </p:nvSpPr>
          <p:spPr bwMode="auto">
            <a:xfrm>
              <a:off x="4531" y="2146"/>
              <a:ext cx="115" cy="390"/>
            </a:xfrm>
            <a:custGeom>
              <a:avLst/>
              <a:gdLst>
                <a:gd name="T0" fmla="*/ 0 w 691"/>
                <a:gd name="T1" fmla="*/ 289 h 289"/>
                <a:gd name="T2" fmla="*/ 146 w 691"/>
                <a:gd name="T3" fmla="*/ 150 h 289"/>
                <a:gd name="T4" fmla="*/ 423 w 691"/>
                <a:gd name="T5" fmla="*/ 4 h 289"/>
                <a:gd name="T6" fmla="*/ 691 w 691"/>
                <a:gd name="T7" fmla="*/ 127 h 289"/>
                <a:gd name="T8" fmla="*/ 0 60000 65536"/>
                <a:gd name="T9" fmla="*/ 0 60000 65536"/>
                <a:gd name="T10" fmla="*/ 0 60000 65536"/>
                <a:gd name="T11" fmla="*/ 0 60000 65536"/>
                <a:gd name="T12" fmla="*/ 0 w 691"/>
                <a:gd name="T13" fmla="*/ 0 h 289"/>
                <a:gd name="T14" fmla="*/ 691 w 691"/>
                <a:gd name="T15" fmla="*/ 289 h 289"/>
              </a:gdLst>
              <a:ahLst/>
              <a:cxnLst>
                <a:cxn ang="T8">
                  <a:pos x="T0" y="T1"/>
                </a:cxn>
                <a:cxn ang="T9">
                  <a:pos x="T2" y="T3"/>
                </a:cxn>
                <a:cxn ang="T10">
                  <a:pos x="T4" y="T5"/>
                </a:cxn>
                <a:cxn ang="T11">
                  <a:pos x="T6" y="T7"/>
                </a:cxn>
              </a:cxnLst>
              <a:rect l="T12" t="T13" r="T14" b="T15"/>
              <a:pathLst>
                <a:path w="691" h="289">
                  <a:moveTo>
                    <a:pt x="0" y="289"/>
                  </a:moveTo>
                  <a:cubicBezTo>
                    <a:pt x="38" y="243"/>
                    <a:pt x="76" y="197"/>
                    <a:pt x="146" y="150"/>
                  </a:cubicBezTo>
                  <a:cubicBezTo>
                    <a:pt x="216" y="103"/>
                    <a:pt x="332" y="8"/>
                    <a:pt x="423" y="4"/>
                  </a:cubicBezTo>
                  <a:cubicBezTo>
                    <a:pt x="514" y="0"/>
                    <a:pt x="649" y="106"/>
                    <a:pt x="691" y="12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9425" name="Text Box 64"/>
            <p:cNvSpPr txBox="1">
              <a:spLocks noChangeArrowheads="1"/>
            </p:cNvSpPr>
            <p:nvPr/>
          </p:nvSpPr>
          <p:spPr bwMode="auto">
            <a:xfrm>
              <a:off x="4742" y="1883"/>
              <a:ext cx="31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59426" name="Freeform 65"/>
            <p:cNvSpPr>
              <a:spLocks/>
            </p:cNvSpPr>
            <p:nvPr/>
          </p:nvSpPr>
          <p:spPr bwMode="auto">
            <a:xfrm>
              <a:off x="2880" y="1186"/>
              <a:ext cx="115" cy="390"/>
            </a:xfrm>
            <a:custGeom>
              <a:avLst/>
              <a:gdLst>
                <a:gd name="T0" fmla="*/ 0 w 2527"/>
                <a:gd name="T1" fmla="*/ 358 h 1072"/>
                <a:gd name="T2" fmla="*/ 684 w 2527"/>
                <a:gd name="T3" fmla="*/ 104 h 1072"/>
                <a:gd name="T4" fmla="*/ 1574 w 2527"/>
                <a:gd name="T5" fmla="*/ 27 h 1072"/>
                <a:gd name="T6" fmla="*/ 2335 w 2527"/>
                <a:gd name="T7" fmla="*/ 266 h 1072"/>
                <a:gd name="T8" fmla="*/ 2527 w 2527"/>
                <a:gd name="T9" fmla="*/ 1072 h 1072"/>
                <a:gd name="T10" fmla="*/ 0 60000 65536"/>
                <a:gd name="T11" fmla="*/ 0 60000 65536"/>
                <a:gd name="T12" fmla="*/ 0 60000 65536"/>
                <a:gd name="T13" fmla="*/ 0 60000 65536"/>
                <a:gd name="T14" fmla="*/ 0 60000 65536"/>
                <a:gd name="T15" fmla="*/ 0 w 2527"/>
                <a:gd name="T16" fmla="*/ 0 h 1072"/>
                <a:gd name="T17" fmla="*/ 2527 w 2527"/>
                <a:gd name="T18" fmla="*/ 1072 h 1072"/>
              </a:gdLst>
              <a:ahLst/>
              <a:cxnLst>
                <a:cxn ang="T10">
                  <a:pos x="T0" y="T1"/>
                </a:cxn>
                <a:cxn ang="T11">
                  <a:pos x="T2" y="T3"/>
                </a:cxn>
                <a:cxn ang="T12">
                  <a:pos x="T4" y="T5"/>
                </a:cxn>
                <a:cxn ang="T13">
                  <a:pos x="T6" y="T7"/>
                </a:cxn>
                <a:cxn ang="T14">
                  <a:pos x="T8" y="T9"/>
                </a:cxn>
              </a:cxnLst>
              <a:rect l="T15" t="T16" r="T17" b="T18"/>
              <a:pathLst>
                <a:path w="2527" h="1072">
                  <a:moveTo>
                    <a:pt x="0" y="358"/>
                  </a:moveTo>
                  <a:cubicBezTo>
                    <a:pt x="211" y="258"/>
                    <a:pt x="422" y="159"/>
                    <a:pt x="684" y="104"/>
                  </a:cubicBezTo>
                  <a:cubicBezTo>
                    <a:pt x="946" y="49"/>
                    <a:pt x="1299" y="0"/>
                    <a:pt x="1574" y="27"/>
                  </a:cubicBezTo>
                  <a:cubicBezTo>
                    <a:pt x="1849" y="54"/>
                    <a:pt x="2176" y="92"/>
                    <a:pt x="2335" y="266"/>
                  </a:cubicBezTo>
                  <a:cubicBezTo>
                    <a:pt x="2494" y="440"/>
                    <a:pt x="2496" y="938"/>
                    <a:pt x="2527" y="1072"/>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9427" name="Text Box 66"/>
            <p:cNvSpPr txBox="1">
              <a:spLocks noChangeArrowheads="1"/>
            </p:cNvSpPr>
            <p:nvPr/>
          </p:nvSpPr>
          <p:spPr bwMode="auto">
            <a:xfrm>
              <a:off x="3666" y="1222"/>
              <a:ext cx="31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59428" name="Freeform 67"/>
            <p:cNvSpPr>
              <a:spLocks/>
            </p:cNvSpPr>
            <p:nvPr/>
          </p:nvSpPr>
          <p:spPr bwMode="auto">
            <a:xfrm>
              <a:off x="2204" y="2857"/>
              <a:ext cx="115" cy="390"/>
            </a:xfrm>
            <a:custGeom>
              <a:avLst/>
              <a:gdLst>
                <a:gd name="T0" fmla="*/ 0 w 1705"/>
                <a:gd name="T1" fmla="*/ 292 h 481"/>
                <a:gd name="T2" fmla="*/ 315 w 1705"/>
                <a:gd name="T3" fmla="*/ 399 h 481"/>
                <a:gd name="T4" fmla="*/ 1121 w 1705"/>
                <a:gd name="T5" fmla="*/ 415 h 481"/>
                <a:gd name="T6" fmla="*/ 1705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9429" name="Text Box 68"/>
            <p:cNvSpPr txBox="1">
              <a:spLocks noChangeArrowheads="1"/>
            </p:cNvSpPr>
            <p:nvPr/>
          </p:nvSpPr>
          <p:spPr bwMode="auto">
            <a:xfrm>
              <a:off x="2661" y="3050"/>
              <a:ext cx="31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0.8</a:t>
              </a:r>
            </a:p>
          </p:txBody>
        </p:sp>
        <p:sp>
          <p:nvSpPr>
            <p:cNvPr id="59430" name="Freeform 69"/>
            <p:cNvSpPr>
              <a:spLocks/>
            </p:cNvSpPr>
            <p:nvPr/>
          </p:nvSpPr>
          <p:spPr bwMode="auto">
            <a:xfrm>
              <a:off x="2066" y="2665"/>
              <a:ext cx="115" cy="390"/>
            </a:xfrm>
            <a:custGeom>
              <a:avLst/>
              <a:gdLst>
                <a:gd name="T0" fmla="*/ 0 w 3195"/>
                <a:gd name="T1" fmla="*/ 683 h 974"/>
                <a:gd name="T2" fmla="*/ 1060 w 3195"/>
                <a:gd name="T3" fmla="*/ 868 h 974"/>
                <a:gd name="T4" fmla="*/ 1943 w 3195"/>
                <a:gd name="T5" fmla="*/ 829 h 974"/>
                <a:gd name="T6" fmla="*/ 3195 w 3195"/>
                <a:gd name="T7" fmla="*/ 0 h 974"/>
                <a:gd name="T8" fmla="*/ 0 60000 65536"/>
                <a:gd name="T9" fmla="*/ 0 60000 65536"/>
                <a:gd name="T10" fmla="*/ 0 60000 65536"/>
                <a:gd name="T11" fmla="*/ 0 60000 65536"/>
                <a:gd name="T12" fmla="*/ 0 w 3195"/>
                <a:gd name="T13" fmla="*/ 0 h 974"/>
                <a:gd name="T14" fmla="*/ 3195 w 3195"/>
                <a:gd name="T15" fmla="*/ 974 h 974"/>
              </a:gdLst>
              <a:ahLst/>
              <a:cxnLst>
                <a:cxn ang="T8">
                  <a:pos x="T0" y="T1"/>
                </a:cxn>
                <a:cxn ang="T9">
                  <a:pos x="T2" y="T3"/>
                </a:cxn>
                <a:cxn ang="T10">
                  <a:pos x="T4" y="T5"/>
                </a:cxn>
                <a:cxn ang="T11">
                  <a:pos x="T6" y="T7"/>
                </a:cxn>
              </a:cxnLst>
              <a:rect l="T12" t="T13" r="T14" b="T15"/>
              <a:pathLst>
                <a:path w="3195" h="974">
                  <a:moveTo>
                    <a:pt x="0" y="683"/>
                  </a:moveTo>
                  <a:cubicBezTo>
                    <a:pt x="368" y="763"/>
                    <a:pt x="736" y="844"/>
                    <a:pt x="1060" y="868"/>
                  </a:cubicBezTo>
                  <a:cubicBezTo>
                    <a:pt x="1384" y="892"/>
                    <a:pt x="1587" y="974"/>
                    <a:pt x="1943" y="829"/>
                  </a:cubicBezTo>
                  <a:cubicBezTo>
                    <a:pt x="2299" y="684"/>
                    <a:pt x="2747" y="342"/>
                    <a:pt x="319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9431" name="Text Box 70"/>
            <p:cNvSpPr txBox="1">
              <a:spLocks noChangeArrowheads="1"/>
            </p:cNvSpPr>
            <p:nvPr/>
          </p:nvSpPr>
          <p:spPr bwMode="auto">
            <a:xfrm>
              <a:off x="3282" y="3350"/>
              <a:ext cx="31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59432" name="Text Box 71"/>
            <p:cNvSpPr txBox="1">
              <a:spLocks noChangeArrowheads="1"/>
            </p:cNvSpPr>
            <p:nvPr/>
          </p:nvSpPr>
          <p:spPr bwMode="auto">
            <a:xfrm>
              <a:off x="1012" y="2854"/>
              <a:ext cx="31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59433" name="Freeform 72"/>
            <p:cNvSpPr>
              <a:spLocks/>
            </p:cNvSpPr>
            <p:nvPr/>
          </p:nvSpPr>
          <p:spPr bwMode="auto">
            <a:xfrm>
              <a:off x="506" y="1905"/>
              <a:ext cx="115" cy="390"/>
            </a:xfrm>
            <a:custGeom>
              <a:avLst/>
              <a:gdLst>
                <a:gd name="T0" fmla="*/ 892 w 892"/>
                <a:gd name="T1" fmla="*/ 1282 h 1282"/>
                <a:gd name="T2" fmla="*/ 569 w 892"/>
                <a:gd name="T3" fmla="*/ 1190 h 1282"/>
                <a:gd name="T4" fmla="*/ 147 w 892"/>
                <a:gd name="T5" fmla="*/ 921 h 1282"/>
                <a:gd name="T6" fmla="*/ 1 w 892"/>
                <a:gd name="T7" fmla="*/ 583 h 1282"/>
                <a:gd name="T8" fmla="*/ 139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9434" name="Freeform 73"/>
            <p:cNvSpPr>
              <a:spLocks/>
            </p:cNvSpPr>
            <p:nvPr/>
          </p:nvSpPr>
          <p:spPr bwMode="auto">
            <a:xfrm>
              <a:off x="315" y="1743"/>
              <a:ext cx="115" cy="390"/>
            </a:xfrm>
            <a:custGeom>
              <a:avLst/>
              <a:gdLst>
                <a:gd name="T0" fmla="*/ 3702 w 3702"/>
                <a:gd name="T1" fmla="*/ 1175 h 2102"/>
                <a:gd name="T2" fmla="*/ 3364 w 3702"/>
                <a:gd name="T3" fmla="*/ 1905 h 2102"/>
                <a:gd name="T4" fmla="*/ 3164 w 3702"/>
                <a:gd name="T5" fmla="*/ 2051 h 2102"/>
                <a:gd name="T6" fmla="*/ 2895 w 3702"/>
                <a:gd name="T7" fmla="*/ 2097 h 2102"/>
                <a:gd name="T8" fmla="*/ 1290 w 3702"/>
                <a:gd name="T9" fmla="*/ 2059 h 2102"/>
                <a:gd name="T10" fmla="*/ 607 w 3702"/>
                <a:gd name="T11" fmla="*/ 1836 h 2102"/>
                <a:gd name="T12" fmla="*/ 345 w 3702"/>
                <a:gd name="T13" fmla="*/ 1498 h 2102"/>
                <a:gd name="T14" fmla="*/ 100 w 3702"/>
                <a:gd name="T15" fmla="*/ 976 h 2102"/>
                <a:gd name="T16" fmla="*/ 31 w 3702"/>
                <a:gd name="T17" fmla="*/ 300 h 2102"/>
                <a:gd name="T18" fmla="*/ 284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9435" name="Text Box 74"/>
            <p:cNvSpPr txBox="1">
              <a:spLocks noChangeArrowheads="1"/>
            </p:cNvSpPr>
            <p:nvPr/>
          </p:nvSpPr>
          <p:spPr bwMode="auto">
            <a:xfrm>
              <a:off x="2451" y="3626"/>
              <a:ext cx="397"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59436" name="Freeform 75"/>
            <p:cNvSpPr>
              <a:spLocks/>
            </p:cNvSpPr>
            <p:nvPr/>
          </p:nvSpPr>
          <p:spPr bwMode="auto">
            <a:xfrm>
              <a:off x="2028" y="2734"/>
              <a:ext cx="115" cy="390"/>
            </a:xfrm>
            <a:custGeom>
              <a:avLst/>
              <a:gdLst>
                <a:gd name="T0" fmla="*/ 1820 w 1820"/>
                <a:gd name="T1" fmla="*/ 0 h 226"/>
                <a:gd name="T2" fmla="*/ 1259 w 1820"/>
                <a:gd name="T3" fmla="*/ 192 h 226"/>
                <a:gd name="T4" fmla="*/ 744 w 1820"/>
                <a:gd name="T5" fmla="*/ 207 h 226"/>
                <a:gd name="T6" fmla="*/ 307 w 1820"/>
                <a:gd name="T7" fmla="*/ 100 h 226"/>
                <a:gd name="T8" fmla="*/ 0 w 1820"/>
                <a:gd name="T9" fmla="*/ 123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59437" name="Text Box 76"/>
            <p:cNvSpPr txBox="1">
              <a:spLocks noChangeArrowheads="1"/>
            </p:cNvSpPr>
            <p:nvPr/>
          </p:nvSpPr>
          <p:spPr bwMode="auto">
            <a:xfrm>
              <a:off x="3070" y="2723"/>
              <a:ext cx="397"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grpSp>
      <p:sp>
        <p:nvSpPr>
          <p:cNvPr id="59397" name="Oval 61"/>
          <p:cNvSpPr>
            <a:spLocks noChangeArrowheads="1"/>
          </p:cNvSpPr>
          <p:nvPr/>
        </p:nvSpPr>
        <p:spPr bwMode="auto">
          <a:xfrm>
            <a:off x="558801" y="4314930"/>
            <a:ext cx="255677" cy="65225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59398" name="TextBox 80"/>
          <p:cNvSpPr txBox="1">
            <a:spLocks noChangeArrowheads="1"/>
          </p:cNvSpPr>
          <p:nvPr/>
        </p:nvSpPr>
        <p:spPr bwMode="auto">
          <a:xfrm>
            <a:off x="577851" y="4475560"/>
            <a:ext cx="6238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start</a:t>
            </a:r>
          </a:p>
        </p:txBody>
      </p:sp>
      <p:sp>
        <p:nvSpPr>
          <p:cNvPr id="59399" name="Freeform 82"/>
          <p:cNvSpPr>
            <a:spLocks noChangeArrowheads="1"/>
          </p:cNvSpPr>
          <p:nvPr/>
        </p:nvSpPr>
        <p:spPr bwMode="auto">
          <a:xfrm>
            <a:off x="1179513" y="3771901"/>
            <a:ext cx="181822" cy="463846"/>
          </a:xfrm>
          <a:custGeom>
            <a:avLst/>
            <a:gdLst>
              <a:gd name="T0" fmla="*/ 0 w 1106905"/>
              <a:gd name="T1" fmla="*/ 852405 h 854242"/>
              <a:gd name="T2" fmla="*/ 335487 w 1106905"/>
              <a:gd name="T3" fmla="*/ 288142 h 854242"/>
              <a:gd name="T4" fmla="*/ 1102315 w 1106905"/>
              <a:gd name="T5" fmla="*/ 0 h 854242"/>
              <a:gd name="T6" fmla="*/ 0 60000 65536"/>
              <a:gd name="T7" fmla="*/ 0 60000 65536"/>
              <a:gd name="T8" fmla="*/ 0 60000 65536"/>
              <a:gd name="T9" fmla="*/ 0 w 1106905"/>
              <a:gd name="T10" fmla="*/ 0 h 854242"/>
              <a:gd name="T11" fmla="*/ 1106905 w 1106905"/>
              <a:gd name="T12" fmla="*/ 854242 h 854242"/>
            </a:gdLst>
            <a:ahLst/>
            <a:cxnLst>
              <a:cxn ang="T6">
                <a:pos x="T0" y="T1"/>
              </a:cxn>
              <a:cxn ang="T7">
                <a:pos x="T2" y="T3"/>
              </a:cxn>
              <a:cxn ang="T8">
                <a:pos x="T4" y="T5"/>
              </a:cxn>
            </a:cxnLst>
            <a:rect l="T9" t="T10" r="T11" b="T12"/>
            <a:pathLst>
              <a:path w="1106905" h="854242">
                <a:moveTo>
                  <a:pt x="0" y="854242"/>
                </a:moveTo>
                <a:cubicBezTo>
                  <a:pt x="76200" y="642687"/>
                  <a:pt x="152400" y="431132"/>
                  <a:pt x="336884" y="288758"/>
                </a:cubicBezTo>
                <a:cubicBezTo>
                  <a:pt x="521368" y="146384"/>
                  <a:pt x="814136" y="73192"/>
                  <a:pt x="1106905"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cxnSp>
        <p:nvCxnSpPr>
          <p:cNvPr id="59400" name="Straight Arrow Connector 84"/>
          <p:cNvCxnSpPr>
            <a:cxnSpLocks noChangeShapeType="1"/>
            <a:stCxn id="59397" idx="0"/>
          </p:cNvCxnSpPr>
          <p:nvPr/>
        </p:nvCxnSpPr>
        <p:spPr bwMode="auto">
          <a:xfrm flipV="1">
            <a:off x="686640" y="2327672"/>
            <a:ext cx="527798" cy="1987258"/>
          </a:xfrm>
          <a:prstGeom prst="straightConnector1">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9401" name="Text Box 74"/>
          <p:cNvSpPr txBox="1">
            <a:spLocks noChangeArrowheads="1"/>
          </p:cNvSpPr>
          <p:nvPr/>
        </p:nvSpPr>
        <p:spPr bwMode="auto">
          <a:xfrm>
            <a:off x="1362515" y="4295775"/>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59402" name="Text Box 74"/>
          <p:cNvSpPr txBox="1">
            <a:spLocks noChangeArrowheads="1"/>
          </p:cNvSpPr>
          <p:nvPr/>
        </p:nvSpPr>
        <p:spPr bwMode="auto">
          <a:xfrm>
            <a:off x="516378" y="3931444"/>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59403" name="Text Box 74"/>
          <p:cNvSpPr txBox="1">
            <a:spLocks noChangeArrowheads="1"/>
          </p:cNvSpPr>
          <p:nvPr/>
        </p:nvSpPr>
        <p:spPr bwMode="auto">
          <a:xfrm>
            <a:off x="1390296" y="363974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0.4</a:t>
            </a:r>
          </a:p>
        </p:txBody>
      </p:sp>
      <p:sp>
        <p:nvSpPr>
          <p:cNvPr id="59404" name="Freeform 91"/>
          <p:cNvSpPr>
            <a:spLocks noChangeArrowheads="1"/>
          </p:cNvSpPr>
          <p:nvPr/>
        </p:nvSpPr>
        <p:spPr bwMode="auto">
          <a:xfrm>
            <a:off x="1300163" y="3330179"/>
            <a:ext cx="181822" cy="463846"/>
          </a:xfrm>
          <a:custGeom>
            <a:avLst/>
            <a:gdLst>
              <a:gd name="T0" fmla="*/ 0 w 5702968"/>
              <a:gd name="T1" fmla="*/ 1629399 h 1740568"/>
              <a:gd name="T2" fmla="*/ 4025384 w 5702968"/>
              <a:gd name="T3" fmla="*/ 1629399 h 1740568"/>
              <a:gd name="T4" fmla="*/ 5094809 w 5702968"/>
              <a:gd name="T5" fmla="*/ 1461668 h 1740568"/>
              <a:gd name="T6" fmla="*/ 5695623 w 5702968"/>
              <a:gd name="T7" fmla="*/ 0 h 1740568"/>
              <a:gd name="T8" fmla="*/ 0 60000 65536"/>
              <a:gd name="T9" fmla="*/ 0 60000 65536"/>
              <a:gd name="T10" fmla="*/ 0 60000 65536"/>
              <a:gd name="T11" fmla="*/ 0 60000 65536"/>
              <a:gd name="T12" fmla="*/ 0 w 5702968"/>
              <a:gd name="T13" fmla="*/ 0 h 1740568"/>
              <a:gd name="T14" fmla="*/ 5702968 w 5702968"/>
              <a:gd name="T15" fmla="*/ 1740568 h 1740568"/>
            </a:gdLst>
            <a:ahLst/>
            <a:cxnLst>
              <a:cxn ang="T8">
                <a:pos x="T0" y="T1"/>
              </a:cxn>
              <a:cxn ang="T9">
                <a:pos x="T2" y="T3"/>
              </a:cxn>
              <a:cxn ang="T10">
                <a:pos x="T4" y="T5"/>
              </a:cxn>
              <a:cxn ang="T11">
                <a:pos x="T6" y="T7"/>
              </a:cxn>
            </a:cxnLst>
            <a:rect l="T12" t="T13" r="T14" b="T15"/>
            <a:pathLst>
              <a:path w="5702968" h="1740568">
                <a:moveTo>
                  <a:pt x="0" y="1636294"/>
                </a:moveTo>
                <a:lnTo>
                  <a:pt x="4030578" y="1636294"/>
                </a:lnTo>
                <a:cubicBezTo>
                  <a:pt x="4880809" y="1608220"/>
                  <a:pt x="4822657" y="1740568"/>
                  <a:pt x="5101389" y="1467852"/>
                </a:cubicBezTo>
                <a:cubicBezTo>
                  <a:pt x="5380121" y="1195136"/>
                  <a:pt x="5541544" y="597568"/>
                  <a:pt x="5702968"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Tree>
    <p:extLst>
      <p:ext uri="{BB962C8B-B14F-4D97-AF65-F5344CB8AC3E}">
        <p14:creationId xmlns:p14="http://schemas.microsoft.com/office/powerpoint/2010/main" val="25359585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2823FA2E-6F85-4C12-A09C-3B639F77B08D}" type="slidenum">
              <a:rPr lang="en-US" altLang="en-US" sz="1200">
                <a:latin typeface="Helvetica" pitchFamily="34" charset="0"/>
              </a:rPr>
              <a:pPr/>
              <a:t>135</a:t>
            </a:fld>
            <a:endParaRPr lang="en-US" altLang="en-US" sz="1200"/>
          </a:p>
        </p:txBody>
      </p:sp>
      <p:sp>
        <p:nvSpPr>
          <p:cNvPr id="61443" name="Rectangle 2"/>
          <p:cNvSpPr>
            <a:spLocks noGrp="1" noChangeArrowheads="1"/>
          </p:cNvSpPr>
          <p:nvPr>
            <p:ph type="title"/>
          </p:nvPr>
        </p:nvSpPr>
        <p:spPr/>
        <p:txBody>
          <a:bodyPr/>
          <a:lstStyle/>
          <a:p>
            <a:pPr eaLnBrk="1" hangingPunct="1"/>
            <a:r>
              <a:rPr lang="en-US" altLang="en-US"/>
              <a:t>Sample HMM Generation</a:t>
            </a:r>
          </a:p>
        </p:txBody>
      </p:sp>
      <p:grpSp>
        <p:nvGrpSpPr>
          <p:cNvPr id="61444" name="Group 3"/>
          <p:cNvGrpSpPr>
            <a:grpSpLocks/>
          </p:cNvGrpSpPr>
          <p:nvPr/>
        </p:nvGrpSpPr>
        <p:grpSpPr bwMode="auto">
          <a:xfrm>
            <a:off x="450850" y="1266826"/>
            <a:ext cx="8288338" cy="3307556"/>
            <a:chOff x="315" y="1186"/>
            <a:chExt cx="5221" cy="2778"/>
          </a:xfrm>
        </p:grpSpPr>
        <p:grpSp>
          <p:nvGrpSpPr>
            <p:cNvPr id="61453" name="Group 4"/>
            <p:cNvGrpSpPr>
              <a:grpSpLocks/>
            </p:cNvGrpSpPr>
            <p:nvPr/>
          </p:nvGrpSpPr>
          <p:grpSpPr bwMode="auto">
            <a:xfrm>
              <a:off x="1389" y="2622"/>
              <a:ext cx="826" cy="1111"/>
              <a:chOff x="1389" y="2622"/>
              <a:chExt cx="826" cy="1111"/>
            </a:xfrm>
          </p:grpSpPr>
          <p:grpSp>
            <p:nvGrpSpPr>
              <p:cNvPr id="61514" name="Group 5"/>
              <p:cNvGrpSpPr>
                <a:grpSpLocks/>
              </p:cNvGrpSpPr>
              <p:nvPr/>
            </p:nvGrpSpPr>
            <p:grpSpPr bwMode="auto">
              <a:xfrm>
                <a:off x="1389" y="2622"/>
                <a:ext cx="704" cy="394"/>
                <a:chOff x="3852" y="2120"/>
                <a:chExt cx="933" cy="614"/>
              </a:xfrm>
            </p:grpSpPr>
            <p:sp>
              <p:nvSpPr>
                <p:cNvPr id="61521" name="Freeform 6"/>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1522" name="Freeform 7"/>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1523" name="Line 8"/>
                <p:cNvSpPr>
                  <a:spLocks noChangeShapeType="1"/>
                </p:cNvSpPr>
                <p:nvPr/>
              </p:nvSpPr>
              <p:spPr bwMode="auto">
                <a:xfrm flipV="1">
                  <a:off x="4025" y="2120"/>
                  <a:ext cx="760" cy="8"/>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61515" name="Text Box 9"/>
              <p:cNvSpPr txBox="1">
                <a:spLocks noChangeArrowheads="1"/>
              </p:cNvSpPr>
              <p:nvPr/>
            </p:nvSpPr>
            <p:spPr bwMode="auto">
              <a:xfrm>
                <a:off x="1410" y="3395"/>
                <a:ext cx="77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PropNoun</a:t>
                </a:r>
              </a:p>
            </p:txBody>
          </p:sp>
          <p:sp>
            <p:nvSpPr>
              <p:cNvPr id="61516" name="Text Box 10"/>
              <p:cNvSpPr txBox="1">
                <a:spLocks noChangeArrowheads="1"/>
              </p:cNvSpPr>
              <p:nvPr/>
            </p:nvSpPr>
            <p:spPr bwMode="auto">
              <a:xfrm>
                <a:off x="1442" y="2874"/>
                <a:ext cx="41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John</a:t>
                </a:r>
              </a:p>
            </p:txBody>
          </p:sp>
          <p:sp>
            <p:nvSpPr>
              <p:cNvPr id="61517" name="Text Box 11"/>
              <p:cNvSpPr txBox="1">
                <a:spLocks noChangeArrowheads="1"/>
              </p:cNvSpPr>
              <p:nvPr/>
            </p:nvSpPr>
            <p:spPr bwMode="auto">
              <a:xfrm>
                <a:off x="1751" y="2942"/>
                <a:ext cx="46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Mary</a:t>
                </a:r>
              </a:p>
            </p:txBody>
          </p:sp>
          <p:sp>
            <p:nvSpPr>
              <p:cNvPr id="61518" name="Text Box 12"/>
              <p:cNvSpPr txBox="1">
                <a:spLocks noChangeArrowheads="1"/>
              </p:cNvSpPr>
              <p:nvPr/>
            </p:nvSpPr>
            <p:spPr bwMode="auto">
              <a:xfrm>
                <a:off x="1390" y="3050"/>
                <a:ext cx="46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Alice</a:t>
                </a:r>
              </a:p>
            </p:txBody>
          </p:sp>
          <p:sp>
            <p:nvSpPr>
              <p:cNvPr id="61519" name="Text Box 13"/>
              <p:cNvSpPr txBox="1">
                <a:spLocks noChangeArrowheads="1"/>
              </p:cNvSpPr>
              <p:nvPr/>
            </p:nvSpPr>
            <p:spPr bwMode="auto">
              <a:xfrm>
                <a:off x="1703" y="3143"/>
                <a:ext cx="437"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Jerry</a:t>
                </a:r>
              </a:p>
            </p:txBody>
          </p:sp>
          <p:sp>
            <p:nvSpPr>
              <p:cNvPr id="61520" name="Text Box 14"/>
              <p:cNvSpPr txBox="1">
                <a:spLocks noChangeArrowheads="1"/>
              </p:cNvSpPr>
              <p:nvPr/>
            </p:nvSpPr>
            <p:spPr bwMode="auto">
              <a:xfrm>
                <a:off x="1586" y="2697"/>
                <a:ext cx="40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Tom</a:t>
                </a:r>
              </a:p>
            </p:txBody>
          </p:sp>
        </p:grpSp>
        <p:grpSp>
          <p:nvGrpSpPr>
            <p:cNvPr id="61454" name="Group 15"/>
            <p:cNvGrpSpPr>
              <a:grpSpLocks/>
            </p:cNvGrpSpPr>
            <p:nvPr/>
          </p:nvGrpSpPr>
          <p:grpSpPr bwMode="auto">
            <a:xfrm>
              <a:off x="2210" y="1285"/>
              <a:ext cx="807" cy="1136"/>
              <a:chOff x="2210" y="1285"/>
              <a:chExt cx="807" cy="1136"/>
            </a:xfrm>
          </p:grpSpPr>
          <p:grpSp>
            <p:nvGrpSpPr>
              <p:cNvPr id="61503" name="Group 16"/>
              <p:cNvGrpSpPr>
                <a:grpSpLocks/>
              </p:cNvGrpSpPr>
              <p:nvPr/>
            </p:nvGrpSpPr>
            <p:grpSpPr bwMode="auto">
              <a:xfrm>
                <a:off x="2210" y="1285"/>
                <a:ext cx="704" cy="394"/>
                <a:chOff x="3852" y="2120"/>
                <a:chExt cx="933" cy="614"/>
              </a:xfrm>
            </p:grpSpPr>
            <p:sp>
              <p:nvSpPr>
                <p:cNvPr id="61511" name="Freeform 17"/>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1512" name="Freeform 18"/>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1513" name="Line 19"/>
                <p:cNvSpPr>
                  <a:spLocks noChangeShapeType="1"/>
                </p:cNvSpPr>
                <p:nvPr/>
              </p:nvSpPr>
              <p:spPr bwMode="auto">
                <a:xfrm flipV="1">
                  <a:off x="4025" y="2120"/>
                  <a:ext cx="760" cy="8"/>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61504" name="Text Box 20"/>
              <p:cNvSpPr txBox="1">
                <a:spLocks noChangeArrowheads="1"/>
              </p:cNvSpPr>
              <p:nvPr/>
            </p:nvSpPr>
            <p:spPr bwMode="auto">
              <a:xfrm>
                <a:off x="2366" y="2083"/>
                <a:ext cx="47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Noun</a:t>
                </a:r>
              </a:p>
            </p:txBody>
          </p:sp>
          <p:sp>
            <p:nvSpPr>
              <p:cNvPr id="61505" name="Text Box 21"/>
              <p:cNvSpPr txBox="1">
                <a:spLocks noChangeArrowheads="1"/>
              </p:cNvSpPr>
              <p:nvPr/>
            </p:nvSpPr>
            <p:spPr bwMode="auto">
              <a:xfrm>
                <a:off x="2453" y="1299"/>
                <a:ext cx="30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cat</a:t>
                </a:r>
              </a:p>
            </p:txBody>
          </p:sp>
          <p:sp>
            <p:nvSpPr>
              <p:cNvPr id="61506" name="Text Box 22"/>
              <p:cNvSpPr txBox="1">
                <a:spLocks noChangeArrowheads="1"/>
              </p:cNvSpPr>
              <p:nvPr/>
            </p:nvSpPr>
            <p:spPr bwMode="auto">
              <a:xfrm>
                <a:off x="2336" y="1471"/>
                <a:ext cx="357"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dog</a:t>
                </a:r>
              </a:p>
            </p:txBody>
          </p:sp>
          <p:sp>
            <p:nvSpPr>
              <p:cNvPr id="61507" name="Text Box 23"/>
              <p:cNvSpPr txBox="1">
                <a:spLocks noChangeArrowheads="1"/>
              </p:cNvSpPr>
              <p:nvPr/>
            </p:nvSpPr>
            <p:spPr bwMode="auto">
              <a:xfrm>
                <a:off x="2231" y="1619"/>
                <a:ext cx="31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car</a:t>
                </a:r>
              </a:p>
            </p:txBody>
          </p:sp>
          <p:sp>
            <p:nvSpPr>
              <p:cNvPr id="61508" name="Text Box 24"/>
              <p:cNvSpPr txBox="1">
                <a:spLocks noChangeArrowheads="1"/>
              </p:cNvSpPr>
              <p:nvPr/>
            </p:nvSpPr>
            <p:spPr bwMode="auto">
              <a:xfrm>
                <a:off x="2277" y="1769"/>
                <a:ext cx="3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pen</a:t>
                </a:r>
              </a:p>
            </p:txBody>
          </p:sp>
          <p:sp>
            <p:nvSpPr>
              <p:cNvPr id="61509" name="Text Box 25"/>
              <p:cNvSpPr txBox="1">
                <a:spLocks noChangeArrowheads="1"/>
              </p:cNvSpPr>
              <p:nvPr/>
            </p:nvSpPr>
            <p:spPr bwMode="auto">
              <a:xfrm>
                <a:off x="2600" y="1569"/>
                <a:ext cx="3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bed</a:t>
                </a:r>
              </a:p>
            </p:txBody>
          </p:sp>
          <p:sp>
            <p:nvSpPr>
              <p:cNvPr id="61510" name="Text Box 26"/>
              <p:cNvSpPr txBox="1">
                <a:spLocks noChangeArrowheads="1"/>
              </p:cNvSpPr>
              <p:nvPr/>
            </p:nvSpPr>
            <p:spPr bwMode="auto">
              <a:xfrm>
                <a:off x="2553" y="1742"/>
                <a:ext cx="46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apple</a:t>
                </a:r>
              </a:p>
            </p:txBody>
          </p:sp>
        </p:grpSp>
        <p:grpSp>
          <p:nvGrpSpPr>
            <p:cNvPr id="61455" name="Group 27"/>
            <p:cNvGrpSpPr>
              <a:grpSpLocks/>
            </p:cNvGrpSpPr>
            <p:nvPr/>
          </p:nvGrpSpPr>
          <p:grpSpPr bwMode="auto">
            <a:xfrm>
              <a:off x="608" y="1295"/>
              <a:ext cx="784" cy="1132"/>
              <a:chOff x="608" y="1295"/>
              <a:chExt cx="784" cy="1132"/>
            </a:xfrm>
          </p:grpSpPr>
          <p:grpSp>
            <p:nvGrpSpPr>
              <p:cNvPr id="61489" name="Group 28"/>
              <p:cNvGrpSpPr>
                <a:grpSpLocks/>
              </p:cNvGrpSpPr>
              <p:nvPr/>
            </p:nvGrpSpPr>
            <p:grpSpPr bwMode="auto">
              <a:xfrm>
                <a:off x="608" y="1297"/>
                <a:ext cx="704" cy="1130"/>
                <a:chOff x="608" y="1297"/>
                <a:chExt cx="704" cy="1130"/>
              </a:xfrm>
            </p:grpSpPr>
            <p:grpSp>
              <p:nvGrpSpPr>
                <p:cNvPr id="61498" name="Group 29"/>
                <p:cNvGrpSpPr>
                  <a:grpSpLocks/>
                </p:cNvGrpSpPr>
                <p:nvPr/>
              </p:nvGrpSpPr>
              <p:grpSpPr bwMode="auto">
                <a:xfrm>
                  <a:off x="608" y="1297"/>
                  <a:ext cx="704" cy="394"/>
                  <a:chOff x="3852" y="2120"/>
                  <a:chExt cx="933" cy="614"/>
                </a:xfrm>
              </p:grpSpPr>
              <p:sp>
                <p:nvSpPr>
                  <p:cNvPr id="61500" name="Freeform 30"/>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1501" name="Freeform 31"/>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1502" name="Line 32"/>
                  <p:cNvSpPr>
                    <a:spLocks noChangeShapeType="1"/>
                  </p:cNvSpPr>
                  <p:nvPr/>
                </p:nvSpPr>
                <p:spPr bwMode="auto">
                  <a:xfrm flipV="1">
                    <a:off x="4025" y="2120"/>
                    <a:ext cx="760" cy="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61499" name="Text Box 33"/>
                <p:cNvSpPr txBox="1">
                  <a:spLocks noChangeArrowheads="1"/>
                </p:cNvSpPr>
                <p:nvPr/>
              </p:nvSpPr>
              <p:spPr bwMode="auto">
                <a:xfrm>
                  <a:off x="817" y="2089"/>
                  <a:ext cx="3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Det</a:t>
                  </a:r>
                </a:p>
              </p:txBody>
            </p:sp>
          </p:grpSp>
          <p:sp>
            <p:nvSpPr>
              <p:cNvPr id="61490" name="Text Box 34"/>
              <p:cNvSpPr txBox="1">
                <a:spLocks noChangeArrowheads="1"/>
              </p:cNvSpPr>
              <p:nvPr/>
            </p:nvSpPr>
            <p:spPr bwMode="auto">
              <a:xfrm>
                <a:off x="752" y="1476"/>
                <a:ext cx="18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sp>
            <p:nvSpPr>
              <p:cNvPr id="61491" name="Text Box 35"/>
              <p:cNvSpPr txBox="1">
                <a:spLocks noChangeArrowheads="1"/>
              </p:cNvSpPr>
              <p:nvPr/>
            </p:nvSpPr>
            <p:spPr bwMode="auto">
              <a:xfrm>
                <a:off x="994" y="1503"/>
                <a:ext cx="31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61492" name="Text Box 36"/>
              <p:cNvSpPr txBox="1">
                <a:spLocks noChangeArrowheads="1"/>
              </p:cNvSpPr>
              <p:nvPr/>
            </p:nvSpPr>
            <p:spPr bwMode="auto">
              <a:xfrm>
                <a:off x="676" y="1675"/>
                <a:ext cx="30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61493" name="Text Box 37"/>
              <p:cNvSpPr txBox="1">
                <a:spLocks noChangeArrowheads="1"/>
              </p:cNvSpPr>
              <p:nvPr/>
            </p:nvSpPr>
            <p:spPr bwMode="auto">
              <a:xfrm>
                <a:off x="840" y="1295"/>
                <a:ext cx="31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61494" name="Text Box 38"/>
              <p:cNvSpPr txBox="1">
                <a:spLocks noChangeArrowheads="1"/>
              </p:cNvSpPr>
              <p:nvPr/>
            </p:nvSpPr>
            <p:spPr bwMode="auto">
              <a:xfrm>
                <a:off x="868" y="1821"/>
                <a:ext cx="35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that</a:t>
                </a:r>
              </a:p>
            </p:txBody>
          </p:sp>
          <p:sp>
            <p:nvSpPr>
              <p:cNvPr id="61495" name="Text Box 39"/>
              <p:cNvSpPr txBox="1">
                <a:spLocks noChangeArrowheads="1"/>
              </p:cNvSpPr>
              <p:nvPr/>
            </p:nvSpPr>
            <p:spPr bwMode="auto">
              <a:xfrm>
                <a:off x="848" y="1572"/>
                <a:ext cx="18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sp>
            <p:nvSpPr>
              <p:cNvPr id="61496" name="Text Box 40"/>
              <p:cNvSpPr txBox="1">
                <a:spLocks noChangeArrowheads="1"/>
              </p:cNvSpPr>
              <p:nvPr/>
            </p:nvSpPr>
            <p:spPr bwMode="auto">
              <a:xfrm>
                <a:off x="1081" y="1653"/>
                <a:ext cx="31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61497" name="Text Box 41"/>
              <p:cNvSpPr txBox="1">
                <a:spLocks noChangeArrowheads="1"/>
              </p:cNvSpPr>
              <p:nvPr/>
            </p:nvSpPr>
            <p:spPr bwMode="auto">
              <a:xfrm>
                <a:off x="944" y="1668"/>
                <a:ext cx="18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grpSp>
        <p:grpSp>
          <p:nvGrpSpPr>
            <p:cNvPr id="61456" name="Group 42"/>
            <p:cNvGrpSpPr>
              <a:grpSpLocks/>
            </p:cNvGrpSpPr>
            <p:nvPr/>
          </p:nvGrpSpPr>
          <p:grpSpPr bwMode="auto">
            <a:xfrm>
              <a:off x="3797" y="2135"/>
              <a:ext cx="704" cy="394"/>
              <a:chOff x="3852" y="2120"/>
              <a:chExt cx="933" cy="614"/>
            </a:xfrm>
          </p:grpSpPr>
          <p:sp>
            <p:nvSpPr>
              <p:cNvPr id="61486" name="Freeform 43"/>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1487" name="Freeform 44"/>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1488" name="Line 45"/>
              <p:cNvSpPr>
                <a:spLocks noChangeShapeType="1"/>
              </p:cNvSpPr>
              <p:nvPr/>
            </p:nvSpPr>
            <p:spPr bwMode="auto">
              <a:xfrm flipV="1">
                <a:off x="4025" y="2120"/>
                <a:ext cx="760" cy="8"/>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61457" name="Text Box 46"/>
            <p:cNvSpPr txBox="1">
              <a:spLocks noChangeArrowheads="1"/>
            </p:cNvSpPr>
            <p:nvPr/>
          </p:nvSpPr>
          <p:spPr bwMode="auto">
            <a:xfrm>
              <a:off x="4008" y="2935"/>
              <a:ext cx="420"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Verb</a:t>
              </a:r>
            </a:p>
          </p:txBody>
        </p:sp>
        <p:sp>
          <p:nvSpPr>
            <p:cNvPr id="61458" name="Text Box 47"/>
            <p:cNvSpPr txBox="1">
              <a:spLocks noChangeArrowheads="1"/>
            </p:cNvSpPr>
            <p:nvPr/>
          </p:nvSpPr>
          <p:spPr bwMode="auto">
            <a:xfrm>
              <a:off x="4074" y="2144"/>
              <a:ext cx="2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bit</a:t>
              </a:r>
            </a:p>
          </p:txBody>
        </p:sp>
        <p:sp>
          <p:nvSpPr>
            <p:cNvPr id="61459" name="Text Box 48"/>
            <p:cNvSpPr txBox="1">
              <a:spLocks noChangeArrowheads="1"/>
            </p:cNvSpPr>
            <p:nvPr/>
          </p:nvSpPr>
          <p:spPr bwMode="auto">
            <a:xfrm>
              <a:off x="3836" y="2413"/>
              <a:ext cx="30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ate</a:t>
              </a:r>
            </a:p>
          </p:txBody>
        </p:sp>
        <p:sp>
          <p:nvSpPr>
            <p:cNvPr id="61460" name="Text Box 49"/>
            <p:cNvSpPr txBox="1">
              <a:spLocks noChangeArrowheads="1"/>
            </p:cNvSpPr>
            <p:nvPr/>
          </p:nvSpPr>
          <p:spPr bwMode="auto">
            <a:xfrm>
              <a:off x="4081" y="2358"/>
              <a:ext cx="36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saw</a:t>
              </a:r>
            </a:p>
          </p:txBody>
        </p:sp>
        <p:sp>
          <p:nvSpPr>
            <p:cNvPr id="61461" name="Text Box 50"/>
            <p:cNvSpPr txBox="1">
              <a:spLocks noChangeArrowheads="1"/>
            </p:cNvSpPr>
            <p:nvPr/>
          </p:nvSpPr>
          <p:spPr bwMode="auto">
            <a:xfrm>
              <a:off x="4034" y="2500"/>
              <a:ext cx="545"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played</a:t>
              </a:r>
            </a:p>
          </p:txBody>
        </p:sp>
        <p:sp>
          <p:nvSpPr>
            <p:cNvPr id="61462" name="Text Box 51"/>
            <p:cNvSpPr txBox="1">
              <a:spLocks noChangeArrowheads="1"/>
            </p:cNvSpPr>
            <p:nvPr/>
          </p:nvSpPr>
          <p:spPr bwMode="auto">
            <a:xfrm>
              <a:off x="3906" y="2658"/>
              <a:ext cx="28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hit</a:t>
              </a:r>
            </a:p>
          </p:txBody>
        </p:sp>
        <p:sp>
          <p:nvSpPr>
            <p:cNvPr id="61463" name="Freeform 52"/>
            <p:cNvSpPr>
              <a:spLocks/>
            </p:cNvSpPr>
            <p:nvPr/>
          </p:nvSpPr>
          <p:spPr bwMode="auto">
            <a:xfrm>
              <a:off x="1321" y="1951"/>
              <a:ext cx="115" cy="390"/>
            </a:xfrm>
            <a:custGeom>
              <a:avLst/>
              <a:gdLst>
                <a:gd name="T0" fmla="*/ 0 w 983"/>
                <a:gd name="T1" fmla="*/ 38 h 258"/>
                <a:gd name="T2" fmla="*/ 253 w 983"/>
                <a:gd name="T3" fmla="*/ 215 h 258"/>
                <a:gd name="T4" fmla="*/ 614 w 983"/>
                <a:gd name="T5" fmla="*/ 222 h 258"/>
                <a:gd name="T6" fmla="*/ 983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1464" name="Text Box 53"/>
            <p:cNvSpPr txBox="1">
              <a:spLocks noChangeArrowheads="1"/>
            </p:cNvSpPr>
            <p:nvPr/>
          </p:nvSpPr>
          <p:spPr bwMode="auto">
            <a:xfrm>
              <a:off x="1583" y="1968"/>
              <a:ext cx="397"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0.95</a:t>
              </a:r>
            </a:p>
          </p:txBody>
        </p:sp>
        <p:sp>
          <p:nvSpPr>
            <p:cNvPr id="61465" name="Freeform 54"/>
            <p:cNvSpPr>
              <a:spLocks/>
            </p:cNvSpPr>
            <p:nvPr/>
          </p:nvSpPr>
          <p:spPr bwMode="auto">
            <a:xfrm>
              <a:off x="2949" y="1943"/>
              <a:ext cx="115" cy="390"/>
            </a:xfrm>
            <a:custGeom>
              <a:avLst/>
              <a:gdLst>
                <a:gd name="T0" fmla="*/ 0 w 929"/>
                <a:gd name="T1" fmla="*/ 0 h 507"/>
                <a:gd name="T2" fmla="*/ 207 w 929"/>
                <a:gd name="T3" fmla="*/ 238 h 507"/>
                <a:gd name="T4" fmla="*/ 499 w 929"/>
                <a:gd name="T5" fmla="*/ 422 h 507"/>
                <a:gd name="T6" fmla="*/ 929 w 929"/>
                <a:gd name="T7" fmla="*/ 507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1466" name="Text Box 57"/>
            <p:cNvSpPr txBox="1">
              <a:spLocks noChangeArrowheads="1"/>
            </p:cNvSpPr>
            <p:nvPr/>
          </p:nvSpPr>
          <p:spPr bwMode="auto">
            <a:xfrm>
              <a:off x="3279" y="2071"/>
              <a:ext cx="31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a:t>
              </a:r>
            </a:p>
          </p:txBody>
        </p:sp>
        <p:sp>
          <p:nvSpPr>
            <p:cNvPr id="61467" name="Text Box 58"/>
            <p:cNvSpPr txBox="1">
              <a:spLocks noChangeArrowheads="1"/>
            </p:cNvSpPr>
            <p:nvPr/>
          </p:nvSpPr>
          <p:spPr bwMode="auto">
            <a:xfrm>
              <a:off x="4135" y="2654"/>
              <a:ext cx="41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gave</a:t>
              </a:r>
            </a:p>
          </p:txBody>
        </p:sp>
        <p:sp>
          <p:nvSpPr>
            <p:cNvPr id="61468" name="Freeform 59"/>
            <p:cNvSpPr>
              <a:spLocks/>
            </p:cNvSpPr>
            <p:nvPr/>
          </p:nvSpPr>
          <p:spPr bwMode="auto">
            <a:xfrm>
              <a:off x="1190" y="2081"/>
              <a:ext cx="115" cy="390"/>
            </a:xfrm>
            <a:custGeom>
              <a:avLst/>
              <a:gdLst>
                <a:gd name="T0" fmla="*/ 0 w 2612"/>
                <a:gd name="T1" fmla="*/ 0 h 620"/>
                <a:gd name="T2" fmla="*/ 400 w 2612"/>
                <a:gd name="T3" fmla="*/ 354 h 620"/>
                <a:gd name="T4" fmla="*/ 1467 w 2612"/>
                <a:gd name="T5" fmla="*/ 392 h 620"/>
                <a:gd name="T6" fmla="*/ 2174 w 2612"/>
                <a:gd name="T7" fmla="*/ 584 h 620"/>
                <a:gd name="T8" fmla="*/ 2612 w 2612"/>
                <a:gd name="T9" fmla="*/ 607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1469" name="Text Box 60"/>
            <p:cNvSpPr txBox="1">
              <a:spLocks noChangeArrowheads="1"/>
            </p:cNvSpPr>
            <p:nvPr/>
          </p:nvSpPr>
          <p:spPr bwMode="auto">
            <a:xfrm>
              <a:off x="2625" y="2494"/>
              <a:ext cx="397"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0.05</a:t>
              </a:r>
            </a:p>
          </p:txBody>
        </p:sp>
        <p:sp>
          <p:nvSpPr>
            <p:cNvPr id="61470" name="Oval 61"/>
            <p:cNvSpPr>
              <a:spLocks noChangeArrowheads="1"/>
            </p:cNvSpPr>
            <p:nvPr/>
          </p:nvSpPr>
          <p:spPr bwMode="auto">
            <a:xfrm>
              <a:off x="5084" y="2195"/>
              <a:ext cx="161" cy="5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61471" name="Text Box 62"/>
            <p:cNvSpPr txBox="1">
              <a:spLocks noChangeArrowheads="1"/>
            </p:cNvSpPr>
            <p:nvPr/>
          </p:nvSpPr>
          <p:spPr bwMode="auto">
            <a:xfrm>
              <a:off x="5153" y="2313"/>
              <a:ext cx="38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stop</a:t>
              </a:r>
            </a:p>
          </p:txBody>
        </p:sp>
        <p:sp>
          <p:nvSpPr>
            <p:cNvPr id="61472" name="Freeform 63"/>
            <p:cNvSpPr>
              <a:spLocks/>
            </p:cNvSpPr>
            <p:nvPr/>
          </p:nvSpPr>
          <p:spPr bwMode="auto">
            <a:xfrm>
              <a:off x="4531" y="2146"/>
              <a:ext cx="115" cy="390"/>
            </a:xfrm>
            <a:custGeom>
              <a:avLst/>
              <a:gdLst>
                <a:gd name="T0" fmla="*/ 0 w 691"/>
                <a:gd name="T1" fmla="*/ 289 h 289"/>
                <a:gd name="T2" fmla="*/ 146 w 691"/>
                <a:gd name="T3" fmla="*/ 150 h 289"/>
                <a:gd name="T4" fmla="*/ 423 w 691"/>
                <a:gd name="T5" fmla="*/ 4 h 289"/>
                <a:gd name="T6" fmla="*/ 691 w 691"/>
                <a:gd name="T7" fmla="*/ 127 h 289"/>
                <a:gd name="T8" fmla="*/ 0 60000 65536"/>
                <a:gd name="T9" fmla="*/ 0 60000 65536"/>
                <a:gd name="T10" fmla="*/ 0 60000 65536"/>
                <a:gd name="T11" fmla="*/ 0 60000 65536"/>
                <a:gd name="T12" fmla="*/ 0 w 691"/>
                <a:gd name="T13" fmla="*/ 0 h 289"/>
                <a:gd name="T14" fmla="*/ 691 w 691"/>
                <a:gd name="T15" fmla="*/ 289 h 289"/>
              </a:gdLst>
              <a:ahLst/>
              <a:cxnLst>
                <a:cxn ang="T8">
                  <a:pos x="T0" y="T1"/>
                </a:cxn>
                <a:cxn ang="T9">
                  <a:pos x="T2" y="T3"/>
                </a:cxn>
                <a:cxn ang="T10">
                  <a:pos x="T4" y="T5"/>
                </a:cxn>
                <a:cxn ang="T11">
                  <a:pos x="T6" y="T7"/>
                </a:cxn>
              </a:cxnLst>
              <a:rect l="T12" t="T13" r="T14" b="T15"/>
              <a:pathLst>
                <a:path w="691" h="289">
                  <a:moveTo>
                    <a:pt x="0" y="289"/>
                  </a:moveTo>
                  <a:cubicBezTo>
                    <a:pt x="38" y="243"/>
                    <a:pt x="76" y="197"/>
                    <a:pt x="146" y="150"/>
                  </a:cubicBezTo>
                  <a:cubicBezTo>
                    <a:pt x="216" y="103"/>
                    <a:pt x="332" y="8"/>
                    <a:pt x="423" y="4"/>
                  </a:cubicBezTo>
                  <a:cubicBezTo>
                    <a:pt x="514" y="0"/>
                    <a:pt x="649" y="106"/>
                    <a:pt x="691" y="12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1473" name="Text Box 64"/>
            <p:cNvSpPr txBox="1">
              <a:spLocks noChangeArrowheads="1"/>
            </p:cNvSpPr>
            <p:nvPr/>
          </p:nvSpPr>
          <p:spPr bwMode="auto">
            <a:xfrm>
              <a:off x="4742" y="1883"/>
              <a:ext cx="31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61474" name="Freeform 65"/>
            <p:cNvSpPr>
              <a:spLocks/>
            </p:cNvSpPr>
            <p:nvPr/>
          </p:nvSpPr>
          <p:spPr bwMode="auto">
            <a:xfrm>
              <a:off x="2880" y="1186"/>
              <a:ext cx="115" cy="390"/>
            </a:xfrm>
            <a:custGeom>
              <a:avLst/>
              <a:gdLst>
                <a:gd name="T0" fmla="*/ 0 w 2527"/>
                <a:gd name="T1" fmla="*/ 358 h 1072"/>
                <a:gd name="T2" fmla="*/ 684 w 2527"/>
                <a:gd name="T3" fmla="*/ 104 h 1072"/>
                <a:gd name="T4" fmla="*/ 1574 w 2527"/>
                <a:gd name="T5" fmla="*/ 27 h 1072"/>
                <a:gd name="T6" fmla="*/ 2335 w 2527"/>
                <a:gd name="T7" fmla="*/ 266 h 1072"/>
                <a:gd name="T8" fmla="*/ 2527 w 2527"/>
                <a:gd name="T9" fmla="*/ 1072 h 1072"/>
                <a:gd name="T10" fmla="*/ 0 60000 65536"/>
                <a:gd name="T11" fmla="*/ 0 60000 65536"/>
                <a:gd name="T12" fmla="*/ 0 60000 65536"/>
                <a:gd name="T13" fmla="*/ 0 60000 65536"/>
                <a:gd name="T14" fmla="*/ 0 60000 65536"/>
                <a:gd name="T15" fmla="*/ 0 w 2527"/>
                <a:gd name="T16" fmla="*/ 0 h 1072"/>
                <a:gd name="T17" fmla="*/ 2527 w 2527"/>
                <a:gd name="T18" fmla="*/ 1072 h 1072"/>
              </a:gdLst>
              <a:ahLst/>
              <a:cxnLst>
                <a:cxn ang="T10">
                  <a:pos x="T0" y="T1"/>
                </a:cxn>
                <a:cxn ang="T11">
                  <a:pos x="T2" y="T3"/>
                </a:cxn>
                <a:cxn ang="T12">
                  <a:pos x="T4" y="T5"/>
                </a:cxn>
                <a:cxn ang="T13">
                  <a:pos x="T6" y="T7"/>
                </a:cxn>
                <a:cxn ang="T14">
                  <a:pos x="T8" y="T9"/>
                </a:cxn>
              </a:cxnLst>
              <a:rect l="T15" t="T16" r="T17" b="T18"/>
              <a:pathLst>
                <a:path w="2527" h="1072">
                  <a:moveTo>
                    <a:pt x="0" y="358"/>
                  </a:moveTo>
                  <a:cubicBezTo>
                    <a:pt x="211" y="258"/>
                    <a:pt x="422" y="159"/>
                    <a:pt x="684" y="104"/>
                  </a:cubicBezTo>
                  <a:cubicBezTo>
                    <a:pt x="946" y="49"/>
                    <a:pt x="1299" y="0"/>
                    <a:pt x="1574" y="27"/>
                  </a:cubicBezTo>
                  <a:cubicBezTo>
                    <a:pt x="1849" y="54"/>
                    <a:pt x="2176" y="92"/>
                    <a:pt x="2335" y="266"/>
                  </a:cubicBezTo>
                  <a:cubicBezTo>
                    <a:pt x="2494" y="440"/>
                    <a:pt x="2496" y="938"/>
                    <a:pt x="2527" y="1072"/>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1475" name="Text Box 66"/>
            <p:cNvSpPr txBox="1">
              <a:spLocks noChangeArrowheads="1"/>
            </p:cNvSpPr>
            <p:nvPr/>
          </p:nvSpPr>
          <p:spPr bwMode="auto">
            <a:xfrm>
              <a:off x="3666" y="1222"/>
              <a:ext cx="31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61476" name="Freeform 67"/>
            <p:cNvSpPr>
              <a:spLocks/>
            </p:cNvSpPr>
            <p:nvPr/>
          </p:nvSpPr>
          <p:spPr bwMode="auto">
            <a:xfrm>
              <a:off x="2204" y="2857"/>
              <a:ext cx="115" cy="390"/>
            </a:xfrm>
            <a:custGeom>
              <a:avLst/>
              <a:gdLst>
                <a:gd name="T0" fmla="*/ 0 w 1705"/>
                <a:gd name="T1" fmla="*/ 292 h 481"/>
                <a:gd name="T2" fmla="*/ 315 w 1705"/>
                <a:gd name="T3" fmla="*/ 399 h 481"/>
                <a:gd name="T4" fmla="*/ 1121 w 1705"/>
                <a:gd name="T5" fmla="*/ 415 h 481"/>
                <a:gd name="T6" fmla="*/ 1705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1477" name="Text Box 68"/>
            <p:cNvSpPr txBox="1">
              <a:spLocks noChangeArrowheads="1"/>
            </p:cNvSpPr>
            <p:nvPr/>
          </p:nvSpPr>
          <p:spPr bwMode="auto">
            <a:xfrm>
              <a:off x="2661" y="3050"/>
              <a:ext cx="31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0.8</a:t>
              </a:r>
            </a:p>
          </p:txBody>
        </p:sp>
        <p:sp>
          <p:nvSpPr>
            <p:cNvPr id="61478" name="Freeform 69"/>
            <p:cNvSpPr>
              <a:spLocks/>
            </p:cNvSpPr>
            <p:nvPr/>
          </p:nvSpPr>
          <p:spPr bwMode="auto">
            <a:xfrm>
              <a:off x="2066" y="2665"/>
              <a:ext cx="115" cy="390"/>
            </a:xfrm>
            <a:custGeom>
              <a:avLst/>
              <a:gdLst>
                <a:gd name="T0" fmla="*/ 0 w 3195"/>
                <a:gd name="T1" fmla="*/ 683 h 974"/>
                <a:gd name="T2" fmla="*/ 1060 w 3195"/>
                <a:gd name="T3" fmla="*/ 868 h 974"/>
                <a:gd name="T4" fmla="*/ 1943 w 3195"/>
                <a:gd name="T5" fmla="*/ 829 h 974"/>
                <a:gd name="T6" fmla="*/ 3195 w 3195"/>
                <a:gd name="T7" fmla="*/ 0 h 974"/>
                <a:gd name="T8" fmla="*/ 0 60000 65536"/>
                <a:gd name="T9" fmla="*/ 0 60000 65536"/>
                <a:gd name="T10" fmla="*/ 0 60000 65536"/>
                <a:gd name="T11" fmla="*/ 0 60000 65536"/>
                <a:gd name="T12" fmla="*/ 0 w 3195"/>
                <a:gd name="T13" fmla="*/ 0 h 974"/>
                <a:gd name="T14" fmla="*/ 3195 w 3195"/>
                <a:gd name="T15" fmla="*/ 974 h 974"/>
              </a:gdLst>
              <a:ahLst/>
              <a:cxnLst>
                <a:cxn ang="T8">
                  <a:pos x="T0" y="T1"/>
                </a:cxn>
                <a:cxn ang="T9">
                  <a:pos x="T2" y="T3"/>
                </a:cxn>
                <a:cxn ang="T10">
                  <a:pos x="T4" y="T5"/>
                </a:cxn>
                <a:cxn ang="T11">
                  <a:pos x="T6" y="T7"/>
                </a:cxn>
              </a:cxnLst>
              <a:rect l="T12" t="T13" r="T14" b="T15"/>
              <a:pathLst>
                <a:path w="3195" h="974">
                  <a:moveTo>
                    <a:pt x="0" y="683"/>
                  </a:moveTo>
                  <a:cubicBezTo>
                    <a:pt x="368" y="763"/>
                    <a:pt x="736" y="844"/>
                    <a:pt x="1060" y="868"/>
                  </a:cubicBezTo>
                  <a:cubicBezTo>
                    <a:pt x="1384" y="892"/>
                    <a:pt x="1587" y="974"/>
                    <a:pt x="1943" y="829"/>
                  </a:cubicBezTo>
                  <a:cubicBezTo>
                    <a:pt x="2299" y="684"/>
                    <a:pt x="2747" y="342"/>
                    <a:pt x="319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1479" name="Text Box 70"/>
            <p:cNvSpPr txBox="1">
              <a:spLocks noChangeArrowheads="1"/>
            </p:cNvSpPr>
            <p:nvPr/>
          </p:nvSpPr>
          <p:spPr bwMode="auto">
            <a:xfrm>
              <a:off x="3282" y="3350"/>
              <a:ext cx="31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61480" name="Text Box 71"/>
            <p:cNvSpPr txBox="1">
              <a:spLocks noChangeArrowheads="1"/>
            </p:cNvSpPr>
            <p:nvPr/>
          </p:nvSpPr>
          <p:spPr bwMode="auto">
            <a:xfrm>
              <a:off x="1012" y="2854"/>
              <a:ext cx="31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61481" name="Freeform 72"/>
            <p:cNvSpPr>
              <a:spLocks/>
            </p:cNvSpPr>
            <p:nvPr/>
          </p:nvSpPr>
          <p:spPr bwMode="auto">
            <a:xfrm>
              <a:off x="506" y="1905"/>
              <a:ext cx="115" cy="390"/>
            </a:xfrm>
            <a:custGeom>
              <a:avLst/>
              <a:gdLst>
                <a:gd name="T0" fmla="*/ 892 w 892"/>
                <a:gd name="T1" fmla="*/ 1282 h 1282"/>
                <a:gd name="T2" fmla="*/ 569 w 892"/>
                <a:gd name="T3" fmla="*/ 1190 h 1282"/>
                <a:gd name="T4" fmla="*/ 147 w 892"/>
                <a:gd name="T5" fmla="*/ 921 h 1282"/>
                <a:gd name="T6" fmla="*/ 1 w 892"/>
                <a:gd name="T7" fmla="*/ 583 h 1282"/>
                <a:gd name="T8" fmla="*/ 139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1482" name="Freeform 73"/>
            <p:cNvSpPr>
              <a:spLocks/>
            </p:cNvSpPr>
            <p:nvPr/>
          </p:nvSpPr>
          <p:spPr bwMode="auto">
            <a:xfrm>
              <a:off x="315" y="1743"/>
              <a:ext cx="115" cy="390"/>
            </a:xfrm>
            <a:custGeom>
              <a:avLst/>
              <a:gdLst>
                <a:gd name="T0" fmla="*/ 3702 w 3702"/>
                <a:gd name="T1" fmla="*/ 1175 h 2102"/>
                <a:gd name="T2" fmla="*/ 3364 w 3702"/>
                <a:gd name="T3" fmla="*/ 1905 h 2102"/>
                <a:gd name="T4" fmla="*/ 3164 w 3702"/>
                <a:gd name="T5" fmla="*/ 2051 h 2102"/>
                <a:gd name="T6" fmla="*/ 2895 w 3702"/>
                <a:gd name="T7" fmla="*/ 2097 h 2102"/>
                <a:gd name="T8" fmla="*/ 1290 w 3702"/>
                <a:gd name="T9" fmla="*/ 2059 h 2102"/>
                <a:gd name="T10" fmla="*/ 607 w 3702"/>
                <a:gd name="T11" fmla="*/ 1836 h 2102"/>
                <a:gd name="T12" fmla="*/ 345 w 3702"/>
                <a:gd name="T13" fmla="*/ 1498 h 2102"/>
                <a:gd name="T14" fmla="*/ 100 w 3702"/>
                <a:gd name="T15" fmla="*/ 976 h 2102"/>
                <a:gd name="T16" fmla="*/ 31 w 3702"/>
                <a:gd name="T17" fmla="*/ 300 h 2102"/>
                <a:gd name="T18" fmla="*/ 284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1483" name="Text Box 74"/>
            <p:cNvSpPr txBox="1">
              <a:spLocks noChangeArrowheads="1"/>
            </p:cNvSpPr>
            <p:nvPr/>
          </p:nvSpPr>
          <p:spPr bwMode="auto">
            <a:xfrm>
              <a:off x="2451" y="3626"/>
              <a:ext cx="397"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61484" name="Freeform 75"/>
            <p:cNvSpPr>
              <a:spLocks/>
            </p:cNvSpPr>
            <p:nvPr/>
          </p:nvSpPr>
          <p:spPr bwMode="auto">
            <a:xfrm>
              <a:off x="2028" y="2734"/>
              <a:ext cx="115" cy="390"/>
            </a:xfrm>
            <a:custGeom>
              <a:avLst/>
              <a:gdLst>
                <a:gd name="T0" fmla="*/ 1820 w 1820"/>
                <a:gd name="T1" fmla="*/ 0 h 226"/>
                <a:gd name="T2" fmla="*/ 1259 w 1820"/>
                <a:gd name="T3" fmla="*/ 192 h 226"/>
                <a:gd name="T4" fmla="*/ 744 w 1820"/>
                <a:gd name="T5" fmla="*/ 207 h 226"/>
                <a:gd name="T6" fmla="*/ 307 w 1820"/>
                <a:gd name="T7" fmla="*/ 100 h 226"/>
                <a:gd name="T8" fmla="*/ 0 w 1820"/>
                <a:gd name="T9" fmla="*/ 123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1485" name="Text Box 76"/>
            <p:cNvSpPr txBox="1">
              <a:spLocks noChangeArrowheads="1"/>
            </p:cNvSpPr>
            <p:nvPr/>
          </p:nvSpPr>
          <p:spPr bwMode="auto">
            <a:xfrm>
              <a:off x="3070" y="2723"/>
              <a:ext cx="397"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grpSp>
      <p:sp>
        <p:nvSpPr>
          <p:cNvPr id="61445" name="Oval 61"/>
          <p:cNvSpPr>
            <a:spLocks noChangeArrowheads="1"/>
          </p:cNvSpPr>
          <p:nvPr/>
        </p:nvSpPr>
        <p:spPr bwMode="auto">
          <a:xfrm>
            <a:off x="558801" y="4314930"/>
            <a:ext cx="255677" cy="652255"/>
          </a:xfrm>
          <a:prstGeom prst="ellipse">
            <a:avLst/>
          </a:prstGeom>
          <a:noFill/>
          <a:ln w="539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61446" name="TextBox 89"/>
          <p:cNvSpPr txBox="1">
            <a:spLocks noChangeArrowheads="1"/>
          </p:cNvSpPr>
          <p:nvPr/>
        </p:nvSpPr>
        <p:spPr bwMode="auto">
          <a:xfrm>
            <a:off x="577851" y="4475560"/>
            <a:ext cx="6238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solidFill>
                  <a:srgbClr val="FF0000"/>
                </a:solidFill>
              </a:rPr>
              <a:t>start</a:t>
            </a:r>
          </a:p>
        </p:txBody>
      </p:sp>
      <p:sp>
        <p:nvSpPr>
          <p:cNvPr id="61447" name="Freeform 90"/>
          <p:cNvSpPr>
            <a:spLocks noChangeArrowheads="1"/>
          </p:cNvSpPr>
          <p:nvPr/>
        </p:nvSpPr>
        <p:spPr bwMode="auto">
          <a:xfrm>
            <a:off x="1179513" y="3771901"/>
            <a:ext cx="181822" cy="463846"/>
          </a:xfrm>
          <a:custGeom>
            <a:avLst/>
            <a:gdLst>
              <a:gd name="T0" fmla="*/ 0 w 1106905"/>
              <a:gd name="T1" fmla="*/ 852405 h 854242"/>
              <a:gd name="T2" fmla="*/ 335487 w 1106905"/>
              <a:gd name="T3" fmla="*/ 288142 h 854242"/>
              <a:gd name="T4" fmla="*/ 1102315 w 1106905"/>
              <a:gd name="T5" fmla="*/ 0 h 854242"/>
              <a:gd name="T6" fmla="*/ 0 60000 65536"/>
              <a:gd name="T7" fmla="*/ 0 60000 65536"/>
              <a:gd name="T8" fmla="*/ 0 60000 65536"/>
              <a:gd name="T9" fmla="*/ 0 w 1106905"/>
              <a:gd name="T10" fmla="*/ 0 h 854242"/>
              <a:gd name="T11" fmla="*/ 1106905 w 1106905"/>
              <a:gd name="T12" fmla="*/ 854242 h 854242"/>
            </a:gdLst>
            <a:ahLst/>
            <a:cxnLst>
              <a:cxn ang="T6">
                <a:pos x="T0" y="T1"/>
              </a:cxn>
              <a:cxn ang="T7">
                <a:pos x="T2" y="T3"/>
              </a:cxn>
              <a:cxn ang="T8">
                <a:pos x="T4" y="T5"/>
              </a:cxn>
            </a:cxnLst>
            <a:rect l="T9" t="T10" r="T11" b="T12"/>
            <a:pathLst>
              <a:path w="1106905" h="854242">
                <a:moveTo>
                  <a:pt x="0" y="854242"/>
                </a:moveTo>
                <a:cubicBezTo>
                  <a:pt x="76200" y="642687"/>
                  <a:pt x="152400" y="431132"/>
                  <a:pt x="336884" y="288758"/>
                </a:cubicBezTo>
                <a:cubicBezTo>
                  <a:pt x="521368" y="146384"/>
                  <a:pt x="814136" y="73192"/>
                  <a:pt x="1106905"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cxnSp>
        <p:nvCxnSpPr>
          <p:cNvPr id="61448" name="Straight Arrow Connector 91"/>
          <p:cNvCxnSpPr>
            <a:cxnSpLocks noChangeShapeType="1"/>
            <a:stCxn id="61445" idx="0"/>
          </p:cNvCxnSpPr>
          <p:nvPr/>
        </p:nvCxnSpPr>
        <p:spPr bwMode="auto">
          <a:xfrm flipV="1">
            <a:off x="686640" y="2327672"/>
            <a:ext cx="527798" cy="1987258"/>
          </a:xfrm>
          <a:prstGeom prst="straightConnector1">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61449" name="Text Box 74"/>
          <p:cNvSpPr txBox="1">
            <a:spLocks noChangeArrowheads="1"/>
          </p:cNvSpPr>
          <p:nvPr/>
        </p:nvSpPr>
        <p:spPr bwMode="auto">
          <a:xfrm>
            <a:off x="1362515" y="4295775"/>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61450" name="Text Box 74"/>
          <p:cNvSpPr txBox="1">
            <a:spLocks noChangeArrowheads="1"/>
          </p:cNvSpPr>
          <p:nvPr/>
        </p:nvSpPr>
        <p:spPr bwMode="auto">
          <a:xfrm>
            <a:off x="516378" y="3931444"/>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61451" name="Text Box 74"/>
          <p:cNvSpPr txBox="1">
            <a:spLocks noChangeArrowheads="1"/>
          </p:cNvSpPr>
          <p:nvPr/>
        </p:nvSpPr>
        <p:spPr bwMode="auto">
          <a:xfrm>
            <a:off x="1390296" y="363974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0.4</a:t>
            </a:r>
          </a:p>
        </p:txBody>
      </p:sp>
      <p:sp>
        <p:nvSpPr>
          <p:cNvPr id="61452" name="Freeform 95"/>
          <p:cNvSpPr>
            <a:spLocks noChangeArrowheads="1"/>
          </p:cNvSpPr>
          <p:nvPr/>
        </p:nvSpPr>
        <p:spPr bwMode="auto">
          <a:xfrm>
            <a:off x="1300163" y="3330179"/>
            <a:ext cx="181822" cy="463846"/>
          </a:xfrm>
          <a:custGeom>
            <a:avLst/>
            <a:gdLst>
              <a:gd name="T0" fmla="*/ 0 w 5702968"/>
              <a:gd name="T1" fmla="*/ 1629399 h 1740568"/>
              <a:gd name="T2" fmla="*/ 4025384 w 5702968"/>
              <a:gd name="T3" fmla="*/ 1629399 h 1740568"/>
              <a:gd name="T4" fmla="*/ 5094809 w 5702968"/>
              <a:gd name="T5" fmla="*/ 1461668 h 1740568"/>
              <a:gd name="T6" fmla="*/ 5695623 w 5702968"/>
              <a:gd name="T7" fmla="*/ 0 h 1740568"/>
              <a:gd name="T8" fmla="*/ 0 60000 65536"/>
              <a:gd name="T9" fmla="*/ 0 60000 65536"/>
              <a:gd name="T10" fmla="*/ 0 60000 65536"/>
              <a:gd name="T11" fmla="*/ 0 60000 65536"/>
              <a:gd name="T12" fmla="*/ 0 w 5702968"/>
              <a:gd name="T13" fmla="*/ 0 h 1740568"/>
              <a:gd name="T14" fmla="*/ 5702968 w 5702968"/>
              <a:gd name="T15" fmla="*/ 1740568 h 1740568"/>
            </a:gdLst>
            <a:ahLst/>
            <a:cxnLst>
              <a:cxn ang="T8">
                <a:pos x="T0" y="T1"/>
              </a:cxn>
              <a:cxn ang="T9">
                <a:pos x="T2" y="T3"/>
              </a:cxn>
              <a:cxn ang="T10">
                <a:pos x="T4" y="T5"/>
              </a:cxn>
              <a:cxn ang="T11">
                <a:pos x="T6" y="T7"/>
              </a:cxn>
            </a:cxnLst>
            <a:rect l="T12" t="T13" r="T14" b="T15"/>
            <a:pathLst>
              <a:path w="5702968" h="1740568">
                <a:moveTo>
                  <a:pt x="0" y="1636294"/>
                </a:moveTo>
                <a:lnTo>
                  <a:pt x="4030578" y="1636294"/>
                </a:lnTo>
                <a:cubicBezTo>
                  <a:pt x="4880809" y="1608220"/>
                  <a:pt x="4822657" y="1740568"/>
                  <a:pt x="5101389" y="1467852"/>
                </a:cubicBezTo>
                <a:cubicBezTo>
                  <a:pt x="5380121" y="1195136"/>
                  <a:pt x="5541544" y="597568"/>
                  <a:pt x="5702968"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Tree>
    <p:extLst>
      <p:ext uri="{BB962C8B-B14F-4D97-AF65-F5344CB8AC3E}">
        <p14:creationId xmlns:p14="http://schemas.microsoft.com/office/powerpoint/2010/main" val="12777678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F00DAAF6-79EC-474E-A590-4B045AB59144}" type="slidenum">
              <a:rPr lang="en-US" altLang="en-US" sz="1200">
                <a:latin typeface="Helvetica" pitchFamily="34" charset="0"/>
              </a:rPr>
              <a:pPr/>
              <a:t>136</a:t>
            </a:fld>
            <a:endParaRPr lang="en-US" altLang="en-US" sz="1200"/>
          </a:p>
        </p:txBody>
      </p:sp>
      <p:sp>
        <p:nvSpPr>
          <p:cNvPr id="63491" name="Rectangle 2"/>
          <p:cNvSpPr>
            <a:spLocks noGrp="1" noChangeArrowheads="1"/>
          </p:cNvSpPr>
          <p:nvPr>
            <p:ph type="title"/>
          </p:nvPr>
        </p:nvSpPr>
        <p:spPr/>
        <p:txBody>
          <a:bodyPr/>
          <a:lstStyle/>
          <a:p>
            <a:pPr eaLnBrk="1" hangingPunct="1"/>
            <a:r>
              <a:rPr lang="en-US" altLang="en-US"/>
              <a:t>Sample HMM Generation</a:t>
            </a:r>
          </a:p>
        </p:txBody>
      </p:sp>
      <p:grpSp>
        <p:nvGrpSpPr>
          <p:cNvPr id="63492" name="Group 3"/>
          <p:cNvGrpSpPr>
            <a:grpSpLocks/>
          </p:cNvGrpSpPr>
          <p:nvPr/>
        </p:nvGrpSpPr>
        <p:grpSpPr bwMode="auto">
          <a:xfrm>
            <a:off x="2159001" y="2976561"/>
            <a:ext cx="1118273" cy="469116"/>
            <a:chOff x="3852" y="2120"/>
            <a:chExt cx="933" cy="614"/>
          </a:xfrm>
        </p:grpSpPr>
        <p:sp>
          <p:nvSpPr>
            <p:cNvPr id="63567" name="Freeform 4"/>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762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3568" name="Freeform 5"/>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762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3569" name="Line 6"/>
            <p:cNvSpPr>
              <a:spLocks noChangeShapeType="1"/>
            </p:cNvSpPr>
            <p:nvPr/>
          </p:nvSpPr>
          <p:spPr bwMode="auto">
            <a:xfrm flipV="1">
              <a:off x="4025" y="2120"/>
              <a:ext cx="760" cy="8"/>
            </a:xfrm>
            <a:prstGeom prst="line">
              <a:avLst/>
            </a:prstGeom>
            <a:noFill/>
            <a:ln w="7620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63493" name="Text Box 7"/>
          <p:cNvSpPr txBox="1">
            <a:spLocks noChangeArrowheads="1"/>
          </p:cNvSpPr>
          <p:nvPr/>
        </p:nvSpPr>
        <p:spPr bwMode="auto">
          <a:xfrm>
            <a:off x="2188433" y="3896917"/>
            <a:ext cx="123653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PropNoun</a:t>
            </a:r>
          </a:p>
        </p:txBody>
      </p:sp>
      <p:sp>
        <p:nvSpPr>
          <p:cNvPr id="63494" name="Text Box 8"/>
          <p:cNvSpPr txBox="1">
            <a:spLocks noChangeArrowheads="1"/>
          </p:cNvSpPr>
          <p:nvPr/>
        </p:nvSpPr>
        <p:spPr bwMode="auto">
          <a:xfrm>
            <a:off x="2240406" y="3276601"/>
            <a:ext cx="66586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John</a:t>
            </a:r>
          </a:p>
        </p:txBody>
      </p:sp>
      <p:sp>
        <p:nvSpPr>
          <p:cNvPr id="63495" name="Text Box 9"/>
          <p:cNvSpPr txBox="1">
            <a:spLocks noChangeArrowheads="1"/>
          </p:cNvSpPr>
          <p:nvPr/>
        </p:nvSpPr>
        <p:spPr bwMode="auto">
          <a:xfrm>
            <a:off x="2730602" y="3357563"/>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Mary</a:t>
            </a:r>
          </a:p>
        </p:txBody>
      </p:sp>
      <p:sp>
        <p:nvSpPr>
          <p:cNvPr id="63496" name="Text Box 10"/>
          <p:cNvSpPr txBox="1">
            <a:spLocks noChangeArrowheads="1"/>
          </p:cNvSpPr>
          <p:nvPr/>
        </p:nvSpPr>
        <p:spPr bwMode="auto">
          <a:xfrm>
            <a:off x="2157515" y="3486151"/>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Alice</a:t>
            </a:r>
          </a:p>
        </p:txBody>
      </p:sp>
      <p:sp>
        <p:nvSpPr>
          <p:cNvPr id="63497" name="Text Box 11"/>
          <p:cNvSpPr txBox="1">
            <a:spLocks noChangeArrowheads="1"/>
          </p:cNvSpPr>
          <p:nvPr/>
        </p:nvSpPr>
        <p:spPr bwMode="auto">
          <a:xfrm>
            <a:off x="2654611" y="3596879"/>
            <a:ext cx="6931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Jerry</a:t>
            </a:r>
          </a:p>
        </p:txBody>
      </p:sp>
      <p:sp>
        <p:nvSpPr>
          <p:cNvPr id="63498" name="Text Box 12"/>
          <p:cNvSpPr txBox="1">
            <a:spLocks noChangeArrowheads="1"/>
          </p:cNvSpPr>
          <p:nvPr/>
        </p:nvSpPr>
        <p:spPr bwMode="auto">
          <a:xfrm>
            <a:off x="2468425" y="3065860"/>
            <a:ext cx="64797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Tom</a:t>
            </a:r>
          </a:p>
        </p:txBody>
      </p:sp>
      <p:grpSp>
        <p:nvGrpSpPr>
          <p:cNvPr id="63499" name="Group 13"/>
          <p:cNvGrpSpPr>
            <a:grpSpLocks/>
          </p:cNvGrpSpPr>
          <p:nvPr/>
        </p:nvGrpSpPr>
        <p:grpSpPr bwMode="auto">
          <a:xfrm>
            <a:off x="3459164" y="1384697"/>
            <a:ext cx="1281112" cy="1352550"/>
            <a:chOff x="2210" y="1285"/>
            <a:chExt cx="807" cy="1136"/>
          </a:xfrm>
        </p:grpSpPr>
        <p:grpSp>
          <p:nvGrpSpPr>
            <p:cNvPr id="63556" name="Group 14"/>
            <p:cNvGrpSpPr>
              <a:grpSpLocks/>
            </p:cNvGrpSpPr>
            <p:nvPr/>
          </p:nvGrpSpPr>
          <p:grpSpPr bwMode="auto">
            <a:xfrm>
              <a:off x="2210" y="1285"/>
              <a:ext cx="704" cy="394"/>
              <a:chOff x="3852" y="2120"/>
              <a:chExt cx="933" cy="614"/>
            </a:xfrm>
          </p:grpSpPr>
          <p:sp>
            <p:nvSpPr>
              <p:cNvPr id="63564" name="Freeform 15"/>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3565" name="Freeform 16"/>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3566" name="Line 17"/>
              <p:cNvSpPr>
                <a:spLocks noChangeShapeType="1"/>
              </p:cNvSpPr>
              <p:nvPr/>
            </p:nvSpPr>
            <p:spPr bwMode="auto">
              <a:xfrm flipV="1">
                <a:off x="4025" y="2120"/>
                <a:ext cx="760" cy="8"/>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63557" name="Text Box 18"/>
            <p:cNvSpPr txBox="1">
              <a:spLocks noChangeArrowheads="1"/>
            </p:cNvSpPr>
            <p:nvPr/>
          </p:nvSpPr>
          <p:spPr bwMode="auto">
            <a:xfrm>
              <a:off x="2366" y="2083"/>
              <a:ext cx="47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Noun</a:t>
              </a:r>
            </a:p>
          </p:txBody>
        </p:sp>
        <p:sp>
          <p:nvSpPr>
            <p:cNvPr id="63558" name="Text Box 19"/>
            <p:cNvSpPr txBox="1">
              <a:spLocks noChangeArrowheads="1"/>
            </p:cNvSpPr>
            <p:nvPr/>
          </p:nvSpPr>
          <p:spPr bwMode="auto">
            <a:xfrm>
              <a:off x="2453" y="1299"/>
              <a:ext cx="30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cat</a:t>
              </a:r>
            </a:p>
          </p:txBody>
        </p:sp>
        <p:sp>
          <p:nvSpPr>
            <p:cNvPr id="63559" name="Text Box 20"/>
            <p:cNvSpPr txBox="1">
              <a:spLocks noChangeArrowheads="1"/>
            </p:cNvSpPr>
            <p:nvPr/>
          </p:nvSpPr>
          <p:spPr bwMode="auto">
            <a:xfrm>
              <a:off x="2336" y="1471"/>
              <a:ext cx="357"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dog</a:t>
              </a:r>
            </a:p>
          </p:txBody>
        </p:sp>
        <p:sp>
          <p:nvSpPr>
            <p:cNvPr id="63560" name="Text Box 21"/>
            <p:cNvSpPr txBox="1">
              <a:spLocks noChangeArrowheads="1"/>
            </p:cNvSpPr>
            <p:nvPr/>
          </p:nvSpPr>
          <p:spPr bwMode="auto">
            <a:xfrm>
              <a:off x="2231" y="1619"/>
              <a:ext cx="31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car</a:t>
              </a:r>
            </a:p>
          </p:txBody>
        </p:sp>
        <p:sp>
          <p:nvSpPr>
            <p:cNvPr id="63561" name="Text Box 22"/>
            <p:cNvSpPr txBox="1">
              <a:spLocks noChangeArrowheads="1"/>
            </p:cNvSpPr>
            <p:nvPr/>
          </p:nvSpPr>
          <p:spPr bwMode="auto">
            <a:xfrm>
              <a:off x="2277" y="1769"/>
              <a:ext cx="3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pen</a:t>
              </a:r>
            </a:p>
          </p:txBody>
        </p:sp>
        <p:sp>
          <p:nvSpPr>
            <p:cNvPr id="63562" name="Text Box 23"/>
            <p:cNvSpPr txBox="1">
              <a:spLocks noChangeArrowheads="1"/>
            </p:cNvSpPr>
            <p:nvPr/>
          </p:nvSpPr>
          <p:spPr bwMode="auto">
            <a:xfrm>
              <a:off x="2600" y="1569"/>
              <a:ext cx="3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bed</a:t>
              </a:r>
            </a:p>
          </p:txBody>
        </p:sp>
        <p:sp>
          <p:nvSpPr>
            <p:cNvPr id="63563" name="Text Box 24"/>
            <p:cNvSpPr txBox="1">
              <a:spLocks noChangeArrowheads="1"/>
            </p:cNvSpPr>
            <p:nvPr/>
          </p:nvSpPr>
          <p:spPr bwMode="auto">
            <a:xfrm>
              <a:off x="2553" y="1742"/>
              <a:ext cx="46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apple</a:t>
              </a:r>
            </a:p>
          </p:txBody>
        </p:sp>
      </p:grpSp>
      <p:grpSp>
        <p:nvGrpSpPr>
          <p:cNvPr id="63500" name="Group 25"/>
          <p:cNvGrpSpPr>
            <a:grpSpLocks/>
          </p:cNvGrpSpPr>
          <p:nvPr/>
        </p:nvGrpSpPr>
        <p:grpSpPr bwMode="auto">
          <a:xfrm>
            <a:off x="915989" y="1396603"/>
            <a:ext cx="1244599" cy="1347788"/>
            <a:chOff x="608" y="1295"/>
            <a:chExt cx="784" cy="1132"/>
          </a:xfrm>
        </p:grpSpPr>
        <p:grpSp>
          <p:nvGrpSpPr>
            <p:cNvPr id="63542" name="Group 26"/>
            <p:cNvGrpSpPr>
              <a:grpSpLocks/>
            </p:cNvGrpSpPr>
            <p:nvPr/>
          </p:nvGrpSpPr>
          <p:grpSpPr bwMode="auto">
            <a:xfrm>
              <a:off x="608" y="1297"/>
              <a:ext cx="704" cy="1130"/>
              <a:chOff x="608" y="1297"/>
              <a:chExt cx="704" cy="1130"/>
            </a:xfrm>
          </p:grpSpPr>
          <p:grpSp>
            <p:nvGrpSpPr>
              <p:cNvPr id="63551" name="Group 27"/>
              <p:cNvGrpSpPr>
                <a:grpSpLocks/>
              </p:cNvGrpSpPr>
              <p:nvPr/>
            </p:nvGrpSpPr>
            <p:grpSpPr bwMode="auto">
              <a:xfrm>
                <a:off x="608" y="1297"/>
                <a:ext cx="704" cy="394"/>
                <a:chOff x="3852" y="2120"/>
                <a:chExt cx="933" cy="614"/>
              </a:xfrm>
            </p:grpSpPr>
            <p:sp>
              <p:nvSpPr>
                <p:cNvPr id="63553" name="Freeform 28"/>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3554" name="Freeform 29"/>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3555" name="Line 30"/>
                <p:cNvSpPr>
                  <a:spLocks noChangeShapeType="1"/>
                </p:cNvSpPr>
                <p:nvPr/>
              </p:nvSpPr>
              <p:spPr bwMode="auto">
                <a:xfrm flipV="1">
                  <a:off x="4025" y="2120"/>
                  <a:ext cx="760" cy="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63552" name="Text Box 31"/>
              <p:cNvSpPr txBox="1">
                <a:spLocks noChangeArrowheads="1"/>
              </p:cNvSpPr>
              <p:nvPr/>
            </p:nvSpPr>
            <p:spPr bwMode="auto">
              <a:xfrm>
                <a:off x="817" y="2089"/>
                <a:ext cx="3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Det</a:t>
                </a:r>
              </a:p>
            </p:txBody>
          </p:sp>
        </p:grpSp>
        <p:sp>
          <p:nvSpPr>
            <p:cNvPr id="63543" name="Text Box 32"/>
            <p:cNvSpPr txBox="1">
              <a:spLocks noChangeArrowheads="1"/>
            </p:cNvSpPr>
            <p:nvPr/>
          </p:nvSpPr>
          <p:spPr bwMode="auto">
            <a:xfrm>
              <a:off x="752" y="1476"/>
              <a:ext cx="18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sp>
          <p:nvSpPr>
            <p:cNvPr id="63544" name="Text Box 33"/>
            <p:cNvSpPr txBox="1">
              <a:spLocks noChangeArrowheads="1"/>
            </p:cNvSpPr>
            <p:nvPr/>
          </p:nvSpPr>
          <p:spPr bwMode="auto">
            <a:xfrm>
              <a:off x="994" y="1503"/>
              <a:ext cx="31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63545" name="Text Box 34"/>
            <p:cNvSpPr txBox="1">
              <a:spLocks noChangeArrowheads="1"/>
            </p:cNvSpPr>
            <p:nvPr/>
          </p:nvSpPr>
          <p:spPr bwMode="auto">
            <a:xfrm>
              <a:off x="676" y="1675"/>
              <a:ext cx="30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63546" name="Text Box 35"/>
            <p:cNvSpPr txBox="1">
              <a:spLocks noChangeArrowheads="1"/>
            </p:cNvSpPr>
            <p:nvPr/>
          </p:nvSpPr>
          <p:spPr bwMode="auto">
            <a:xfrm>
              <a:off x="840" y="1295"/>
              <a:ext cx="31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63547" name="Text Box 36"/>
            <p:cNvSpPr txBox="1">
              <a:spLocks noChangeArrowheads="1"/>
            </p:cNvSpPr>
            <p:nvPr/>
          </p:nvSpPr>
          <p:spPr bwMode="auto">
            <a:xfrm>
              <a:off x="868" y="1821"/>
              <a:ext cx="35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that</a:t>
              </a:r>
            </a:p>
          </p:txBody>
        </p:sp>
        <p:sp>
          <p:nvSpPr>
            <p:cNvPr id="63548" name="Text Box 37"/>
            <p:cNvSpPr txBox="1">
              <a:spLocks noChangeArrowheads="1"/>
            </p:cNvSpPr>
            <p:nvPr/>
          </p:nvSpPr>
          <p:spPr bwMode="auto">
            <a:xfrm>
              <a:off x="848" y="1572"/>
              <a:ext cx="18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sp>
          <p:nvSpPr>
            <p:cNvPr id="63549" name="Text Box 38"/>
            <p:cNvSpPr txBox="1">
              <a:spLocks noChangeArrowheads="1"/>
            </p:cNvSpPr>
            <p:nvPr/>
          </p:nvSpPr>
          <p:spPr bwMode="auto">
            <a:xfrm>
              <a:off x="1081" y="1653"/>
              <a:ext cx="31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63550" name="Text Box 39"/>
            <p:cNvSpPr txBox="1">
              <a:spLocks noChangeArrowheads="1"/>
            </p:cNvSpPr>
            <p:nvPr/>
          </p:nvSpPr>
          <p:spPr bwMode="auto">
            <a:xfrm>
              <a:off x="944" y="1668"/>
              <a:ext cx="186"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grpSp>
      <p:grpSp>
        <p:nvGrpSpPr>
          <p:cNvPr id="63501" name="Group 40"/>
          <p:cNvGrpSpPr>
            <a:grpSpLocks/>
          </p:cNvGrpSpPr>
          <p:nvPr/>
        </p:nvGrpSpPr>
        <p:grpSpPr bwMode="auto">
          <a:xfrm>
            <a:off x="5981701" y="2396730"/>
            <a:ext cx="1118273" cy="469116"/>
            <a:chOff x="3852" y="2120"/>
            <a:chExt cx="933" cy="614"/>
          </a:xfrm>
        </p:grpSpPr>
        <p:sp>
          <p:nvSpPr>
            <p:cNvPr id="63539" name="Freeform 41"/>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3540" name="Freeform 42"/>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3541" name="Line 43"/>
            <p:cNvSpPr>
              <a:spLocks noChangeShapeType="1"/>
            </p:cNvSpPr>
            <p:nvPr/>
          </p:nvSpPr>
          <p:spPr bwMode="auto">
            <a:xfrm flipV="1">
              <a:off x="4025" y="2120"/>
              <a:ext cx="760" cy="8"/>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63502" name="Text Box 44"/>
          <p:cNvSpPr txBox="1">
            <a:spLocks noChangeArrowheads="1"/>
          </p:cNvSpPr>
          <p:nvPr/>
        </p:nvSpPr>
        <p:spPr bwMode="auto">
          <a:xfrm>
            <a:off x="6313707" y="3349229"/>
            <a:ext cx="66631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Verb</a:t>
            </a:r>
          </a:p>
        </p:txBody>
      </p:sp>
      <p:sp>
        <p:nvSpPr>
          <p:cNvPr id="63503" name="Text Box 45"/>
          <p:cNvSpPr txBox="1">
            <a:spLocks noChangeArrowheads="1"/>
          </p:cNvSpPr>
          <p:nvPr/>
        </p:nvSpPr>
        <p:spPr bwMode="auto">
          <a:xfrm>
            <a:off x="6418158" y="2407444"/>
            <a:ext cx="45106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bit</a:t>
            </a:r>
          </a:p>
        </p:txBody>
      </p:sp>
      <p:sp>
        <p:nvSpPr>
          <p:cNvPr id="63504" name="Text Box 46"/>
          <p:cNvSpPr txBox="1">
            <a:spLocks noChangeArrowheads="1"/>
          </p:cNvSpPr>
          <p:nvPr/>
        </p:nvSpPr>
        <p:spPr bwMode="auto">
          <a:xfrm>
            <a:off x="6040192" y="2727723"/>
            <a:ext cx="4799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ate</a:t>
            </a:r>
          </a:p>
        </p:txBody>
      </p:sp>
      <p:sp>
        <p:nvSpPr>
          <p:cNvPr id="63505" name="Text Box 47"/>
          <p:cNvSpPr txBox="1">
            <a:spLocks noChangeArrowheads="1"/>
          </p:cNvSpPr>
          <p:nvPr/>
        </p:nvSpPr>
        <p:spPr bwMode="auto">
          <a:xfrm>
            <a:off x="6428641" y="2662238"/>
            <a:ext cx="58090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saw</a:t>
            </a:r>
          </a:p>
        </p:txBody>
      </p:sp>
      <p:sp>
        <p:nvSpPr>
          <p:cNvPr id="63506" name="Text Box 48"/>
          <p:cNvSpPr txBox="1">
            <a:spLocks noChangeArrowheads="1"/>
          </p:cNvSpPr>
          <p:nvPr/>
        </p:nvSpPr>
        <p:spPr bwMode="auto">
          <a:xfrm>
            <a:off x="6354245" y="2831307"/>
            <a:ext cx="86463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played</a:t>
            </a:r>
          </a:p>
        </p:txBody>
      </p:sp>
      <p:sp>
        <p:nvSpPr>
          <p:cNvPr id="63507" name="Text Box 49"/>
          <p:cNvSpPr txBox="1">
            <a:spLocks noChangeArrowheads="1"/>
          </p:cNvSpPr>
          <p:nvPr/>
        </p:nvSpPr>
        <p:spPr bwMode="auto">
          <a:xfrm>
            <a:off x="6151458" y="3019426"/>
            <a:ext cx="45106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hit</a:t>
            </a:r>
          </a:p>
        </p:txBody>
      </p:sp>
      <p:sp>
        <p:nvSpPr>
          <p:cNvPr id="63508" name="Freeform 50"/>
          <p:cNvSpPr>
            <a:spLocks/>
          </p:cNvSpPr>
          <p:nvPr/>
        </p:nvSpPr>
        <p:spPr bwMode="auto">
          <a:xfrm>
            <a:off x="2047876" y="2177654"/>
            <a:ext cx="181822" cy="463846"/>
          </a:xfrm>
          <a:custGeom>
            <a:avLst/>
            <a:gdLst>
              <a:gd name="T0" fmla="*/ 0 w 983"/>
              <a:gd name="T1" fmla="*/ 2147483646 h 258"/>
              <a:gd name="T2" fmla="*/ 2147483646 w 983"/>
              <a:gd name="T3" fmla="*/ 2147483646 h 258"/>
              <a:gd name="T4" fmla="*/ 2147483646 w 983"/>
              <a:gd name="T5" fmla="*/ 2147483646 h 258"/>
              <a:gd name="T6" fmla="*/ 2147483646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3509" name="Text Box 51"/>
          <p:cNvSpPr txBox="1">
            <a:spLocks noChangeArrowheads="1"/>
          </p:cNvSpPr>
          <p:nvPr/>
        </p:nvSpPr>
        <p:spPr bwMode="auto">
          <a:xfrm>
            <a:off x="2464414" y="2197894"/>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0.95</a:t>
            </a:r>
          </a:p>
        </p:txBody>
      </p:sp>
      <p:sp>
        <p:nvSpPr>
          <p:cNvPr id="63510" name="Freeform 52"/>
          <p:cNvSpPr>
            <a:spLocks/>
          </p:cNvSpPr>
          <p:nvPr/>
        </p:nvSpPr>
        <p:spPr bwMode="auto">
          <a:xfrm>
            <a:off x="4632325" y="2168128"/>
            <a:ext cx="181822" cy="463846"/>
          </a:xfrm>
          <a:custGeom>
            <a:avLst/>
            <a:gdLst>
              <a:gd name="T0" fmla="*/ 0 w 929"/>
              <a:gd name="T1" fmla="*/ 0 h 507"/>
              <a:gd name="T2" fmla="*/ 2147483646 w 929"/>
              <a:gd name="T3" fmla="*/ 2147483646 h 507"/>
              <a:gd name="T4" fmla="*/ 2147483646 w 929"/>
              <a:gd name="T5" fmla="*/ 2147483646 h 507"/>
              <a:gd name="T6" fmla="*/ 2147483646 w 929"/>
              <a:gd name="T7" fmla="*/ 2147483646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3511" name="Text Box 55"/>
          <p:cNvSpPr txBox="1">
            <a:spLocks noChangeArrowheads="1"/>
          </p:cNvSpPr>
          <p:nvPr/>
        </p:nvSpPr>
        <p:spPr bwMode="auto">
          <a:xfrm>
            <a:off x="5155848" y="2320529"/>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a:t>
            </a:r>
          </a:p>
        </p:txBody>
      </p:sp>
      <p:sp>
        <p:nvSpPr>
          <p:cNvPr id="63512" name="Text Box 56"/>
          <p:cNvSpPr txBox="1">
            <a:spLocks noChangeArrowheads="1"/>
          </p:cNvSpPr>
          <p:nvPr/>
        </p:nvSpPr>
        <p:spPr bwMode="auto">
          <a:xfrm>
            <a:off x="6515543" y="3014663"/>
            <a:ext cx="66586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gave</a:t>
            </a:r>
          </a:p>
        </p:txBody>
      </p:sp>
      <p:sp>
        <p:nvSpPr>
          <p:cNvPr id="63513" name="Freeform 57"/>
          <p:cNvSpPr>
            <a:spLocks/>
          </p:cNvSpPr>
          <p:nvPr/>
        </p:nvSpPr>
        <p:spPr bwMode="auto">
          <a:xfrm>
            <a:off x="1839913" y="2332435"/>
            <a:ext cx="181822" cy="463846"/>
          </a:xfrm>
          <a:custGeom>
            <a:avLst/>
            <a:gdLst>
              <a:gd name="T0" fmla="*/ 0 w 2612"/>
              <a:gd name="T1" fmla="*/ 0 h 620"/>
              <a:gd name="T2" fmla="*/ 2147483646 w 2612"/>
              <a:gd name="T3" fmla="*/ 2147483646 h 620"/>
              <a:gd name="T4" fmla="*/ 2147483646 w 2612"/>
              <a:gd name="T5" fmla="*/ 2147483646 h 620"/>
              <a:gd name="T6" fmla="*/ 2147483646 w 2612"/>
              <a:gd name="T7" fmla="*/ 2147483646 h 620"/>
              <a:gd name="T8" fmla="*/ 2147483646 w 2612"/>
              <a:gd name="T9" fmla="*/ 2147483646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3514" name="Text Box 58"/>
          <p:cNvSpPr txBox="1">
            <a:spLocks noChangeArrowheads="1"/>
          </p:cNvSpPr>
          <p:nvPr/>
        </p:nvSpPr>
        <p:spPr bwMode="auto">
          <a:xfrm>
            <a:off x="4118589" y="2824163"/>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0.05</a:t>
            </a:r>
          </a:p>
        </p:txBody>
      </p:sp>
      <p:sp>
        <p:nvSpPr>
          <p:cNvPr id="63515" name="Oval 59"/>
          <p:cNvSpPr>
            <a:spLocks noChangeArrowheads="1"/>
          </p:cNvSpPr>
          <p:nvPr/>
        </p:nvSpPr>
        <p:spPr bwMode="auto">
          <a:xfrm>
            <a:off x="8021638" y="2468270"/>
            <a:ext cx="255677" cy="65225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63516" name="Text Box 60"/>
          <p:cNvSpPr txBox="1">
            <a:spLocks noChangeArrowheads="1"/>
          </p:cNvSpPr>
          <p:nvPr/>
        </p:nvSpPr>
        <p:spPr bwMode="auto">
          <a:xfrm>
            <a:off x="8131897" y="2608660"/>
            <a:ext cx="60815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stop</a:t>
            </a:r>
          </a:p>
        </p:txBody>
      </p:sp>
      <p:sp>
        <p:nvSpPr>
          <p:cNvPr id="63517" name="Freeform 61"/>
          <p:cNvSpPr>
            <a:spLocks/>
          </p:cNvSpPr>
          <p:nvPr/>
        </p:nvSpPr>
        <p:spPr bwMode="auto">
          <a:xfrm>
            <a:off x="7143750" y="2409825"/>
            <a:ext cx="181822" cy="463846"/>
          </a:xfrm>
          <a:custGeom>
            <a:avLst/>
            <a:gdLst>
              <a:gd name="T0" fmla="*/ 0 w 691"/>
              <a:gd name="T1" fmla="*/ 2147483646 h 289"/>
              <a:gd name="T2" fmla="*/ 2147483646 w 691"/>
              <a:gd name="T3" fmla="*/ 2147483646 h 289"/>
              <a:gd name="T4" fmla="*/ 2147483646 w 691"/>
              <a:gd name="T5" fmla="*/ 2147483646 h 289"/>
              <a:gd name="T6" fmla="*/ 2147483646 w 691"/>
              <a:gd name="T7" fmla="*/ 2147483646 h 289"/>
              <a:gd name="T8" fmla="*/ 0 60000 65536"/>
              <a:gd name="T9" fmla="*/ 0 60000 65536"/>
              <a:gd name="T10" fmla="*/ 0 60000 65536"/>
              <a:gd name="T11" fmla="*/ 0 60000 65536"/>
              <a:gd name="T12" fmla="*/ 0 w 691"/>
              <a:gd name="T13" fmla="*/ 0 h 289"/>
              <a:gd name="T14" fmla="*/ 691 w 691"/>
              <a:gd name="T15" fmla="*/ 289 h 289"/>
            </a:gdLst>
            <a:ahLst/>
            <a:cxnLst>
              <a:cxn ang="T8">
                <a:pos x="T0" y="T1"/>
              </a:cxn>
              <a:cxn ang="T9">
                <a:pos x="T2" y="T3"/>
              </a:cxn>
              <a:cxn ang="T10">
                <a:pos x="T4" y="T5"/>
              </a:cxn>
              <a:cxn ang="T11">
                <a:pos x="T6" y="T7"/>
              </a:cxn>
            </a:cxnLst>
            <a:rect l="T12" t="T13" r="T14" b="T15"/>
            <a:pathLst>
              <a:path w="691" h="289">
                <a:moveTo>
                  <a:pt x="0" y="289"/>
                </a:moveTo>
                <a:cubicBezTo>
                  <a:pt x="38" y="243"/>
                  <a:pt x="76" y="197"/>
                  <a:pt x="146" y="150"/>
                </a:cubicBezTo>
                <a:cubicBezTo>
                  <a:pt x="216" y="103"/>
                  <a:pt x="332" y="8"/>
                  <a:pt x="423" y="4"/>
                </a:cubicBezTo>
                <a:cubicBezTo>
                  <a:pt x="514" y="0"/>
                  <a:pt x="649" y="106"/>
                  <a:pt x="691" y="12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3518" name="Text Box 62"/>
          <p:cNvSpPr txBox="1">
            <a:spLocks noChangeArrowheads="1"/>
          </p:cNvSpPr>
          <p:nvPr/>
        </p:nvSpPr>
        <p:spPr bwMode="auto">
          <a:xfrm>
            <a:off x="7478360" y="2096692"/>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63519" name="Freeform 63"/>
          <p:cNvSpPr>
            <a:spLocks/>
          </p:cNvSpPr>
          <p:nvPr/>
        </p:nvSpPr>
        <p:spPr bwMode="auto">
          <a:xfrm>
            <a:off x="4522788" y="1266825"/>
            <a:ext cx="181822" cy="463846"/>
          </a:xfrm>
          <a:custGeom>
            <a:avLst/>
            <a:gdLst>
              <a:gd name="T0" fmla="*/ 0 w 2527"/>
              <a:gd name="T1" fmla="*/ 2147483646 h 1072"/>
              <a:gd name="T2" fmla="*/ 2147483646 w 2527"/>
              <a:gd name="T3" fmla="*/ 2147483646 h 1072"/>
              <a:gd name="T4" fmla="*/ 2147483646 w 2527"/>
              <a:gd name="T5" fmla="*/ 2147483646 h 1072"/>
              <a:gd name="T6" fmla="*/ 2147483646 w 2527"/>
              <a:gd name="T7" fmla="*/ 2147483646 h 1072"/>
              <a:gd name="T8" fmla="*/ 2147483646 w 2527"/>
              <a:gd name="T9" fmla="*/ 2147483646 h 1072"/>
              <a:gd name="T10" fmla="*/ 0 60000 65536"/>
              <a:gd name="T11" fmla="*/ 0 60000 65536"/>
              <a:gd name="T12" fmla="*/ 0 60000 65536"/>
              <a:gd name="T13" fmla="*/ 0 60000 65536"/>
              <a:gd name="T14" fmla="*/ 0 60000 65536"/>
              <a:gd name="T15" fmla="*/ 0 w 2527"/>
              <a:gd name="T16" fmla="*/ 0 h 1072"/>
              <a:gd name="T17" fmla="*/ 2527 w 2527"/>
              <a:gd name="T18" fmla="*/ 1072 h 1072"/>
            </a:gdLst>
            <a:ahLst/>
            <a:cxnLst>
              <a:cxn ang="T10">
                <a:pos x="T0" y="T1"/>
              </a:cxn>
              <a:cxn ang="T11">
                <a:pos x="T2" y="T3"/>
              </a:cxn>
              <a:cxn ang="T12">
                <a:pos x="T4" y="T5"/>
              </a:cxn>
              <a:cxn ang="T13">
                <a:pos x="T6" y="T7"/>
              </a:cxn>
              <a:cxn ang="T14">
                <a:pos x="T8" y="T9"/>
              </a:cxn>
            </a:cxnLst>
            <a:rect l="T15" t="T16" r="T17" b="T18"/>
            <a:pathLst>
              <a:path w="2527" h="1072">
                <a:moveTo>
                  <a:pt x="0" y="358"/>
                </a:moveTo>
                <a:cubicBezTo>
                  <a:pt x="211" y="258"/>
                  <a:pt x="422" y="159"/>
                  <a:pt x="684" y="104"/>
                </a:cubicBezTo>
                <a:cubicBezTo>
                  <a:pt x="946" y="49"/>
                  <a:pt x="1299" y="0"/>
                  <a:pt x="1574" y="27"/>
                </a:cubicBezTo>
                <a:cubicBezTo>
                  <a:pt x="1849" y="54"/>
                  <a:pt x="2176" y="92"/>
                  <a:pt x="2335" y="266"/>
                </a:cubicBezTo>
                <a:cubicBezTo>
                  <a:pt x="2494" y="440"/>
                  <a:pt x="2496" y="938"/>
                  <a:pt x="2527" y="1072"/>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3520" name="Text Box 64"/>
          <p:cNvSpPr txBox="1">
            <a:spLocks noChangeArrowheads="1"/>
          </p:cNvSpPr>
          <p:nvPr/>
        </p:nvSpPr>
        <p:spPr bwMode="auto">
          <a:xfrm>
            <a:off x="5770210" y="130968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63521" name="Freeform 65"/>
          <p:cNvSpPr>
            <a:spLocks/>
          </p:cNvSpPr>
          <p:nvPr/>
        </p:nvSpPr>
        <p:spPr bwMode="auto">
          <a:xfrm>
            <a:off x="3449639" y="3256360"/>
            <a:ext cx="181822" cy="463846"/>
          </a:xfrm>
          <a:custGeom>
            <a:avLst/>
            <a:gdLst>
              <a:gd name="T0" fmla="*/ 0 w 1705"/>
              <a:gd name="T1" fmla="*/ 2147483646 h 481"/>
              <a:gd name="T2" fmla="*/ 2147483646 w 1705"/>
              <a:gd name="T3" fmla="*/ 2147483646 h 481"/>
              <a:gd name="T4" fmla="*/ 2147483646 w 1705"/>
              <a:gd name="T5" fmla="*/ 2147483646 h 481"/>
              <a:gd name="T6" fmla="*/ 2147483646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3522" name="Text Box 66"/>
          <p:cNvSpPr txBox="1">
            <a:spLocks noChangeArrowheads="1"/>
          </p:cNvSpPr>
          <p:nvPr/>
        </p:nvSpPr>
        <p:spPr bwMode="auto">
          <a:xfrm>
            <a:off x="4174773" y="348615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0.8</a:t>
            </a:r>
          </a:p>
        </p:txBody>
      </p:sp>
      <p:sp>
        <p:nvSpPr>
          <p:cNvPr id="63523" name="Freeform 67"/>
          <p:cNvSpPr>
            <a:spLocks/>
          </p:cNvSpPr>
          <p:nvPr/>
        </p:nvSpPr>
        <p:spPr bwMode="auto">
          <a:xfrm>
            <a:off x="3230563" y="3027760"/>
            <a:ext cx="181822" cy="463846"/>
          </a:xfrm>
          <a:custGeom>
            <a:avLst/>
            <a:gdLst>
              <a:gd name="T0" fmla="*/ 0 w 3195"/>
              <a:gd name="T1" fmla="*/ 2147483646 h 974"/>
              <a:gd name="T2" fmla="*/ 2147483646 w 3195"/>
              <a:gd name="T3" fmla="*/ 2147483646 h 974"/>
              <a:gd name="T4" fmla="*/ 2147483646 w 3195"/>
              <a:gd name="T5" fmla="*/ 2147483646 h 974"/>
              <a:gd name="T6" fmla="*/ 2147483646 w 3195"/>
              <a:gd name="T7" fmla="*/ 0 h 974"/>
              <a:gd name="T8" fmla="*/ 0 60000 65536"/>
              <a:gd name="T9" fmla="*/ 0 60000 65536"/>
              <a:gd name="T10" fmla="*/ 0 60000 65536"/>
              <a:gd name="T11" fmla="*/ 0 60000 65536"/>
              <a:gd name="T12" fmla="*/ 0 w 3195"/>
              <a:gd name="T13" fmla="*/ 0 h 974"/>
              <a:gd name="T14" fmla="*/ 3195 w 3195"/>
              <a:gd name="T15" fmla="*/ 974 h 974"/>
            </a:gdLst>
            <a:ahLst/>
            <a:cxnLst>
              <a:cxn ang="T8">
                <a:pos x="T0" y="T1"/>
              </a:cxn>
              <a:cxn ang="T9">
                <a:pos x="T2" y="T3"/>
              </a:cxn>
              <a:cxn ang="T10">
                <a:pos x="T4" y="T5"/>
              </a:cxn>
              <a:cxn ang="T11">
                <a:pos x="T6" y="T7"/>
              </a:cxn>
            </a:cxnLst>
            <a:rect l="T12" t="T13" r="T14" b="T15"/>
            <a:pathLst>
              <a:path w="3195" h="974">
                <a:moveTo>
                  <a:pt x="0" y="683"/>
                </a:moveTo>
                <a:cubicBezTo>
                  <a:pt x="368" y="763"/>
                  <a:pt x="736" y="844"/>
                  <a:pt x="1060" y="868"/>
                </a:cubicBezTo>
                <a:cubicBezTo>
                  <a:pt x="1384" y="892"/>
                  <a:pt x="1587" y="974"/>
                  <a:pt x="1943" y="829"/>
                </a:cubicBezTo>
                <a:cubicBezTo>
                  <a:pt x="2299" y="684"/>
                  <a:pt x="2747" y="342"/>
                  <a:pt x="319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3524" name="Text Box 68"/>
          <p:cNvSpPr txBox="1">
            <a:spLocks noChangeArrowheads="1"/>
          </p:cNvSpPr>
          <p:nvPr/>
        </p:nvSpPr>
        <p:spPr bwMode="auto">
          <a:xfrm>
            <a:off x="5160610" y="384333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63525" name="Text Box 69"/>
          <p:cNvSpPr txBox="1">
            <a:spLocks noChangeArrowheads="1"/>
          </p:cNvSpPr>
          <p:nvPr/>
        </p:nvSpPr>
        <p:spPr bwMode="auto">
          <a:xfrm>
            <a:off x="1556984" y="325278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63526" name="Freeform 70"/>
          <p:cNvSpPr>
            <a:spLocks/>
          </p:cNvSpPr>
          <p:nvPr/>
        </p:nvSpPr>
        <p:spPr bwMode="auto">
          <a:xfrm>
            <a:off x="754063" y="2122885"/>
            <a:ext cx="181822" cy="463846"/>
          </a:xfrm>
          <a:custGeom>
            <a:avLst/>
            <a:gdLst>
              <a:gd name="T0" fmla="*/ 2147483646 w 892"/>
              <a:gd name="T1" fmla="*/ 2147483646 h 1282"/>
              <a:gd name="T2" fmla="*/ 2147483646 w 892"/>
              <a:gd name="T3" fmla="*/ 2147483646 h 1282"/>
              <a:gd name="T4" fmla="*/ 2147483646 w 892"/>
              <a:gd name="T5" fmla="*/ 2147483646 h 1282"/>
              <a:gd name="T6" fmla="*/ 2147483646 w 892"/>
              <a:gd name="T7" fmla="*/ 2147483646 h 1282"/>
              <a:gd name="T8" fmla="*/ 2147483646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3527" name="Freeform 71"/>
          <p:cNvSpPr>
            <a:spLocks/>
          </p:cNvSpPr>
          <p:nvPr/>
        </p:nvSpPr>
        <p:spPr bwMode="auto">
          <a:xfrm>
            <a:off x="450851" y="1930004"/>
            <a:ext cx="181822" cy="463846"/>
          </a:xfrm>
          <a:custGeom>
            <a:avLst/>
            <a:gdLst>
              <a:gd name="T0" fmla="*/ 2147483646 w 3702"/>
              <a:gd name="T1" fmla="*/ 2147483646 h 2102"/>
              <a:gd name="T2" fmla="*/ 2147483646 w 3702"/>
              <a:gd name="T3" fmla="*/ 2147483646 h 2102"/>
              <a:gd name="T4" fmla="*/ 2147483646 w 3702"/>
              <a:gd name="T5" fmla="*/ 2147483646 h 2102"/>
              <a:gd name="T6" fmla="*/ 2147483646 w 3702"/>
              <a:gd name="T7" fmla="*/ 2147483646 h 2102"/>
              <a:gd name="T8" fmla="*/ 2147483646 w 3702"/>
              <a:gd name="T9" fmla="*/ 2147483646 h 2102"/>
              <a:gd name="T10" fmla="*/ 2147483646 w 3702"/>
              <a:gd name="T11" fmla="*/ 2147483646 h 2102"/>
              <a:gd name="T12" fmla="*/ 2147483646 w 3702"/>
              <a:gd name="T13" fmla="*/ 2147483646 h 2102"/>
              <a:gd name="T14" fmla="*/ 2147483646 w 3702"/>
              <a:gd name="T15" fmla="*/ 2147483646 h 2102"/>
              <a:gd name="T16" fmla="*/ 2147483646 w 3702"/>
              <a:gd name="T17" fmla="*/ 2147483646 h 2102"/>
              <a:gd name="T18" fmla="*/ 2147483646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3528" name="Freeform 73"/>
          <p:cNvSpPr>
            <a:spLocks/>
          </p:cNvSpPr>
          <p:nvPr/>
        </p:nvSpPr>
        <p:spPr bwMode="auto">
          <a:xfrm>
            <a:off x="3170238" y="3109913"/>
            <a:ext cx="181822" cy="463846"/>
          </a:xfrm>
          <a:custGeom>
            <a:avLst/>
            <a:gdLst>
              <a:gd name="T0" fmla="*/ 2147483646 w 1820"/>
              <a:gd name="T1" fmla="*/ 0 h 226"/>
              <a:gd name="T2" fmla="*/ 2147483646 w 1820"/>
              <a:gd name="T3" fmla="*/ 2147483646 h 226"/>
              <a:gd name="T4" fmla="*/ 2147483646 w 1820"/>
              <a:gd name="T5" fmla="*/ 2147483646 h 226"/>
              <a:gd name="T6" fmla="*/ 2147483646 w 1820"/>
              <a:gd name="T7" fmla="*/ 2147483646 h 226"/>
              <a:gd name="T8" fmla="*/ 0 w 1820"/>
              <a:gd name="T9" fmla="*/ 2147483646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3529" name="Text Box 74"/>
          <p:cNvSpPr txBox="1">
            <a:spLocks noChangeArrowheads="1"/>
          </p:cNvSpPr>
          <p:nvPr/>
        </p:nvSpPr>
        <p:spPr bwMode="auto">
          <a:xfrm>
            <a:off x="4825027" y="3096817"/>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63530" name="Text Box 75"/>
          <p:cNvSpPr txBox="1">
            <a:spLocks noChangeArrowheads="1"/>
          </p:cNvSpPr>
          <p:nvPr/>
        </p:nvSpPr>
        <p:spPr bwMode="auto">
          <a:xfrm>
            <a:off x="1555328" y="4592242"/>
            <a:ext cx="18182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endParaRPr lang="en-US" altLang="en-US" sz="2000" b="0"/>
          </a:p>
        </p:txBody>
      </p:sp>
      <p:sp>
        <p:nvSpPr>
          <p:cNvPr id="63531" name="Oval 61"/>
          <p:cNvSpPr>
            <a:spLocks noChangeArrowheads="1"/>
          </p:cNvSpPr>
          <p:nvPr/>
        </p:nvSpPr>
        <p:spPr bwMode="auto">
          <a:xfrm>
            <a:off x="558801" y="4314930"/>
            <a:ext cx="255677" cy="65225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63532" name="TextBox 88"/>
          <p:cNvSpPr txBox="1">
            <a:spLocks noChangeArrowheads="1"/>
          </p:cNvSpPr>
          <p:nvPr/>
        </p:nvSpPr>
        <p:spPr bwMode="auto">
          <a:xfrm>
            <a:off x="577851" y="4475560"/>
            <a:ext cx="6238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start</a:t>
            </a:r>
          </a:p>
        </p:txBody>
      </p:sp>
      <p:sp>
        <p:nvSpPr>
          <p:cNvPr id="63533" name="Freeform 89"/>
          <p:cNvSpPr>
            <a:spLocks noChangeArrowheads="1"/>
          </p:cNvSpPr>
          <p:nvPr/>
        </p:nvSpPr>
        <p:spPr bwMode="auto">
          <a:xfrm>
            <a:off x="1179513" y="3771901"/>
            <a:ext cx="181822" cy="463846"/>
          </a:xfrm>
          <a:custGeom>
            <a:avLst/>
            <a:gdLst>
              <a:gd name="T0" fmla="*/ 0 w 1106905"/>
              <a:gd name="T1" fmla="*/ 852405 h 854242"/>
              <a:gd name="T2" fmla="*/ 335487 w 1106905"/>
              <a:gd name="T3" fmla="*/ 288142 h 854242"/>
              <a:gd name="T4" fmla="*/ 1102315 w 1106905"/>
              <a:gd name="T5" fmla="*/ 0 h 854242"/>
              <a:gd name="T6" fmla="*/ 0 60000 65536"/>
              <a:gd name="T7" fmla="*/ 0 60000 65536"/>
              <a:gd name="T8" fmla="*/ 0 60000 65536"/>
              <a:gd name="T9" fmla="*/ 0 w 1106905"/>
              <a:gd name="T10" fmla="*/ 0 h 854242"/>
              <a:gd name="T11" fmla="*/ 1106905 w 1106905"/>
              <a:gd name="T12" fmla="*/ 854242 h 854242"/>
            </a:gdLst>
            <a:ahLst/>
            <a:cxnLst>
              <a:cxn ang="T6">
                <a:pos x="T0" y="T1"/>
              </a:cxn>
              <a:cxn ang="T7">
                <a:pos x="T2" y="T3"/>
              </a:cxn>
              <a:cxn ang="T8">
                <a:pos x="T4" y="T5"/>
              </a:cxn>
            </a:cxnLst>
            <a:rect l="T9" t="T10" r="T11" b="T12"/>
            <a:pathLst>
              <a:path w="1106905" h="854242">
                <a:moveTo>
                  <a:pt x="0" y="854242"/>
                </a:moveTo>
                <a:cubicBezTo>
                  <a:pt x="76200" y="642687"/>
                  <a:pt x="152400" y="431132"/>
                  <a:pt x="336884" y="288758"/>
                </a:cubicBezTo>
                <a:cubicBezTo>
                  <a:pt x="521368" y="146384"/>
                  <a:pt x="814136" y="73192"/>
                  <a:pt x="1106905" y="0"/>
                </a:cubicBezTo>
              </a:path>
            </a:pathLst>
          </a:custGeom>
          <a:noFill/>
          <a:ln w="44450" algn="ctr">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cxnSp>
        <p:nvCxnSpPr>
          <p:cNvPr id="63534" name="Straight Arrow Connector 90"/>
          <p:cNvCxnSpPr>
            <a:cxnSpLocks noChangeShapeType="1"/>
            <a:stCxn id="63531" idx="0"/>
          </p:cNvCxnSpPr>
          <p:nvPr/>
        </p:nvCxnSpPr>
        <p:spPr bwMode="auto">
          <a:xfrm flipV="1">
            <a:off x="686640" y="2327672"/>
            <a:ext cx="527798" cy="1987258"/>
          </a:xfrm>
          <a:prstGeom prst="straightConnector1">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63535" name="Text Box 74"/>
          <p:cNvSpPr txBox="1">
            <a:spLocks noChangeArrowheads="1"/>
          </p:cNvSpPr>
          <p:nvPr/>
        </p:nvSpPr>
        <p:spPr bwMode="auto">
          <a:xfrm>
            <a:off x="1362515" y="4295775"/>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63536" name="Text Box 74"/>
          <p:cNvSpPr txBox="1">
            <a:spLocks noChangeArrowheads="1"/>
          </p:cNvSpPr>
          <p:nvPr/>
        </p:nvSpPr>
        <p:spPr bwMode="auto">
          <a:xfrm>
            <a:off x="516378" y="3931444"/>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63537" name="Text Box 74"/>
          <p:cNvSpPr txBox="1">
            <a:spLocks noChangeArrowheads="1"/>
          </p:cNvSpPr>
          <p:nvPr/>
        </p:nvSpPr>
        <p:spPr bwMode="auto">
          <a:xfrm>
            <a:off x="1390296" y="363974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0.4</a:t>
            </a:r>
          </a:p>
        </p:txBody>
      </p:sp>
      <p:sp>
        <p:nvSpPr>
          <p:cNvPr id="63538" name="Freeform 94"/>
          <p:cNvSpPr>
            <a:spLocks noChangeArrowheads="1"/>
          </p:cNvSpPr>
          <p:nvPr/>
        </p:nvSpPr>
        <p:spPr bwMode="auto">
          <a:xfrm>
            <a:off x="1300163" y="3330179"/>
            <a:ext cx="181822" cy="463846"/>
          </a:xfrm>
          <a:custGeom>
            <a:avLst/>
            <a:gdLst>
              <a:gd name="T0" fmla="*/ 0 w 5702968"/>
              <a:gd name="T1" fmla="*/ 1629399 h 1740568"/>
              <a:gd name="T2" fmla="*/ 4025384 w 5702968"/>
              <a:gd name="T3" fmla="*/ 1629399 h 1740568"/>
              <a:gd name="T4" fmla="*/ 5094809 w 5702968"/>
              <a:gd name="T5" fmla="*/ 1461668 h 1740568"/>
              <a:gd name="T6" fmla="*/ 5695623 w 5702968"/>
              <a:gd name="T7" fmla="*/ 0 h 1740568"/>
              <a:gd name="T8" fmla="*/ 0 60000 65536"/>
              <a:gd name="T9" fmla="*/ 0 60000 65536"/>
              <a:gd name="T10" fmla="*/ 0 60000 65536"/>
              <a:gd name="T11" fmla="*/ 0 60000 65536"/>
              <a:gd name="T12" fmla="*/ 0 w 5702968"/>
              <a:gd name="T13" fmla="*/ 0 h 1740568"/>
              <a:gd name="T14" fmla="*/ 5702968 w 5702968"/>
              <a:gd name="T15" fmla="*/ 1740568 h 1740568"/>
            </a:gdLst>
            <a:ahLst/>
            <a:cxnLst>
              <a:cxn ang="T8">
                <a:pos x="T0" y="T1"/>
              </a:cxn>
              <a:cxn ang="T9">
                <a:pos x="T2" y="T3"/>
              </a:cxn>
              <a:cxn ang="T10">
                <a:pos x="T4" y="T5"/>
              </a:cxn>
              <a:cxn ang="T11">
                <a:pos x="T6" y="T7"/>
              </a:cxn>
            </a:cxnLst>
            <a:rect l="T12" t="T13" r="T14" b="T15"/>
            <a:pathLst>
              <a:path w="5702968" h="1740568">
                <a:moveTo>
                  <a:pt x="0" y="1636294"/>
                </a:moveTo>
                <a:lnTo>
                  <a:pt x="4030578" y="1636294"/>
                </a:lnTo>
                <a:cubicBezTo>
                  <a:pt x="4880809" y="1608220"/>
                  <a:pt x="4822657" y="1740568"/>
                  <a:pt x="5101389" y="1467852"/>
                </a:cubicBezTo>
                <a:cubicBezTo>
                  <a:pt x="5380121" y="1195136"/>
                  <a:pt x="5541544" y="597568"/>
                  <a:pt x="5702968" y="0"/>
                </a:cubicBezTo>
              </a:path>
            </a:pathLst>
          </a:custGeom>
          <a:noFill/>
          <a:ln w="19050"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Tree>
    <p:extLst>
      <p:ext uri="{BB962C8B-B14F-4D97-AF65-F5344CB8AC3E}">
        <p14:creationId xmlns:p14="http://schemas.microsoft.com/office/powerpoint/2010/main" val="33942969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1FA229AC-278D-4A6D-836C-B30B1D51EB72}" type="slidenum">
              <a:rPr lang="en-US" altLang="en-US" sz="1200">
                <a:latin typeface="Helvetica" pitchFamily="34" charset="0"/>
              </a:rPr>
              <a:pPr/>
              <a:t>137</a:t>
            </a:fld>
            <a:endParaRPr lang="en-US" altLang="en-US" sz="1200"/>
          </a:p>
        </p:txBody>
      </p:sp>
      <p:sp>
        <p:nvSpPr>
          <p:cNvPr id="65539" name="Rectangle 2"/>
          <p:cNvSpPr>
            <a:spLocks noGrp="1" noChangeArrowheads="1"/>
          </p:cNvSpPr>
          <p:nvPr>
            <p:ph type="title"/>
          </p:nvPr>
        </p:nvSpPr>
        <p:spPr/>
        <p:txBody>
          <a:bodyPr/>
          <a:lstStyle/>
          <a:p>
            <a:pPr eaLnBrk="1" hangingPunct="1"/>
            <a:r>
              <a:rPr lang="en-US" altLang="en-US"/>
              <a:t>Sample HMM Generation</a:t>
            </a:r>
          </a:p>
        </p:txBody>
      </p:sp>
      <p:grpSp>
        <p:nvGrpSpPr>
          <p:cNvPr id="65540" name="Group 3"/>
          <p:cNvGrpSpPr>
            <a:grpSpLocks/>
          </p:cNvGrpSpPr>
          <p:nvPr/>
        </p:nvGrpSpPr>
        <p:grpSpPr bwMode="auto">
          <a:xfrm>
            <a:off x="2159001" y="2976561"/>
            <a:ext cx="1118273" cy="469116"/>
            <a:chOff x="3852" y="2120"/>
            <a:chExt cx="933" cy="614"/>
          </a:xfrm>
        </p:grpSpPr>
        <p:sp>
          <p:nvSpPr>
            <p:cNvPr id="65613" name="Freeform 4"/>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762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5614" name="Freeform 5"/>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762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5615" name="Line 6"/>
            <p:cNvSpPr>
              <a:spLocks noChangeShapeType="1"/>
            </p:cNvSpPr>
            <p:nvPr/>
          </p:nvSpPr>
          <p:spPr bwMode="auto">
            <a:xfrm flipV="1">
              <a:off x="4025" y="2120"/>
              <a:ext cx="760" cy="8"/>
            </a:xfrm>
            <a:prstGeom prst="line">
              <a:avLst/>
            </a:prstGeom>
            <a:noFill/>
            <a:ln w="7620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65541" name="Text Box 7"/>
          <p:cNvSpPr txBox="1">
            <a:spLocks noChangeArrowheads="1"/>
          </p:cNvSpPr>
          <p:nvPr/>
        </p:nvSpPr>
        <p:spPr bwMode="auto">
          <a:xfrm>
            <a:off x="2188433" y="3896917"/>
            <a:ext cx="123653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PropNoun</a:t>
            </a:r>
          </a:p>
        </p:txBody>
      </p:sp>
      <p:sp>
        <p:nvSpPr>
          <p:cNvPr id="65542" name="Text Box 8"/>
          <p:cNvSpPr txBox="1">
            <a:spLocks noChangeArrowheads="1"/>
          </p:cNvSpPr>
          <p:nvPr/>
        </p:nvSpPr>
        <p:spPr bwMode="auto">
          <a:xfrm>
            <a:off x="2240406" y="3276601"/>
            <a:ext cx="66586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John</a:t>
            </a:r>
          </a:p>
        </p:txBody>
      </p:sp>
      <p:sp>
        <p:nvSpPr>
          <p:cNvPr id="65543" name="Text Box 9"/>
          <p:cNvSpPr txBox="1">
            <a:spLocks noChangeArrowheads="1"/>
          </p:cNvSpPr>
          <p:nvPr/>
        </p:nvSpPr>
        <p:spPr bwMode="auto">
          <a:xfrm>
            <a:off x="2730602" y="3357563"/>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Mary</a:t>
            </a:r>
          </a:p>
        </p:txBody>
      </p:sp>
      <p:sp>
        <p:nvSpPr>
          <p:cNvPr id="65544" name="Text Box 10"/>
          <p:cNvSpPr txBox="1">
            <a:spLocks noChangeArrowheads="1"/>
          </p:cNvSpPr>
          <p:nvPr/>
        </p:nvSpPr>
        <p:spPr bwMode="auto">
          <a:xfrm>
            <a:off x="2157515" y="3486151"/>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Alice</a:t>
            </a:r>
          </a:p>
        </p:txBody>
      </p:sp>
      <p:sp>
        <p:nvSpPr>
          <p:cNvPr id="65545" name="Text Box 11"/>
          <p:cNvSpPr txBox="1">
            <a:spLocks noChangeArrowheads="1"/>
          </p:cNvSpPr>
          <p:nvPr/>
        </p:nvSpPr>
        <p:spPr bwMode="auto">
          <a:xfrm>
            <a:off x="2654611" y="3596879"/>
            <a:ext cx="6931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Jerry</a:t>
            </a:r>
          </a:p>
        </p:txBody>
      </p:sp>
      <p:sp>
        <p:nvSpPr>
          <p:cNvPr id="65546" name="Text Box 12"/>
          <p:cNvSpPr txBox="1">
            <a:spLocks noChangeArrowheads="1"/>
          </p:cNvSpPr>
          <p:nvPr/>
        </p:nvSpPr>
        <p:spPr bwMode="auto">
          <a:xfrm>
            <a:off x="2468425" y="3065860"/>
            <a:ext cx="64797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Tom</a:t>
            </a:r>
          </a:p>
        </p:txBody>
      </p:sp>
      <p:grpSp>
        <p:nvGrpSpPr>
          <p:cNvPr id="65547" name="Group 13"/>
          <p:cNvGrpSpPr>
            <a:grpSpLocks/>
          </p:cNvGrpSpPr>
          <p:nvPr/>
        </p:nvGrpSpPr>
        <p:grpSpPr bwMode="auto">
          <a:xfrm>
            <a:off x="3462340" y="1384699"/>
            <a:ext cx="1118272" cy="469116"/>
            <a:chOff x="3852" y="2120"/>
            <a:chExt cx="933" cy="614"/>
          </a:xfrm>
        </p:grpSpPr>
        <p:sp>
          <p:nvSpPr>
            <p:cNvPr id="65610" name="Freeform 14"/>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5611" name="Freeform 15"/>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5612" name="Line 16"/>
            <p:cNvSpPr>
              <a:spLocks noChangeShapeType="1"/>
            </p:cNvSpPr>
            <p:nvPr/>
          </p:nvSpPr>
          <p:spPr bwMode="auto">
            <a:xfrm flipV="1">
              <a:off x="4025" y="2120"/>
              <a:ext cx="760" cy="8"/>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65548" name="Text Box 17"/>
          <p:cNvSpPr txBox="1">
            <a:spLocks noChangeArrowheads="1"/>
          </p:cNvSpPr>
          <p:nvPr/>
        </p:nvSpPr>
        <p:spPr bwMode="auto">
          <a:xfrm>
            <a:off x="3706838" y="2334817"/>
            <a:ext cx="75242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Noun</a:t>
            </a:r>
          </a:p>
        </p:txBody>
      </p:sp>
      <p:sp>
        <p:nvSpPr>
          <p:cNvPr id="65549" name="Text Box 18"/>
          <p:cNvSpPr txBox="1">
            <a:spLocks noChangeArrowheads="1"/>
          </p:cNvSpPr>
          <p:nvPr/>
        </p:nvSpPr>
        <p:spPr bwMode="auto">
          <a:xfrm>
            <a:off x="3844680" y="1401366"/>
            <a:ext cx="4799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cat</a:t>
            </a:r>
          </a:p>
        </p:txBody>
      </p:sp>
      <p:sp>
        <p:nvSpPr>
          <p:cNvPr id="65550" name="Text Box 19"/>
          <p:cNvSpPr txBox="1">
            <a:spLocks noChangeArrowheads="1"/>
          </p:cNvSpPr>
          <p:nvPr/>
        </p:nvSpPr>
        <p:spPr bwMode="auto">
          <a:xfrm>
            <a:off x="3658524" y="1606154"/>
            <a:ext cx="56647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dog</a:t>
            </a:r>
          </a:p>
        </p:txBody>
      </p:sp>
      <p:sp>
        <p:nvSpPr>
          <p:cNvPr id="65551" name="Text Box 20"/>
          <p:cNvSpPr txBox="1">
            <a:spLocks noChangeArrowheads="1"/>
          </p:cNvSpPr>
          <p:nvPr/>
        </p:nvSpPr>
        <p:spPr bwMode="auto">
          <a:xfrm>
            <a:off x="3492186" y="1782367"/>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car</a:t>
            </a:r>
          </a:p>
        </p:txBody>
      </p:sp>
      <p:sp>
        <p:nvSpPr>
          <p:cNvPr id="65552" name="Text Box 21"/>
          <p:cNvSpPr txBox="1">
            <a:spLocks noChangeArrowheads="1"/>
          </p:cNvSpPr>
          <p:nvPr/>
        </p:nvSpPr>
        <p:spPr bwMode="auto">
          <a:xfrm>
            <a:off x="3564932" y="1960960"/>
            <a:ext cx="55205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pen</a:t>
            </a:r>
          </a:p>
        </p:txBody>
      </p:sp>
      <p:sp>
        <p:nvSpPr>
          <p:cNvPr id="65553" name="Text Box 22"/>
          <p:cNvSpPr txBox="1">
            <a:spLocks noChangeArrowheads="1"/>
          </p:cNvSpPr>
          <p:nvPr/>
        </p:nvSpPr>
        <p:spPr bwMode="auto">
          <a:xfrm>
            <a:off x="4077693" y="1722835"/>
            <a:ext cx="55205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bed</a:t>
            </a:r>
          </a:p>
        </p:txBody>
      </p:sp>
      <p:sp>
        <p:nvSpPr>
          <p:cNvPr id="65554" name="Text Box 23"/>
          <p:cNvSpPr txBox="1">
            <a:spLocks noChangeArrowheads="1"/>
          </p:cNvSpPr>
          <p:nvPr/>
        </p:nvSpPr>
        <p:spPr bwMode="auto">
          <a:xfrm>
            <a:off x="4003777" y="1928813"/>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apple</a:t>
            </a:r>
          </a:p>
        </p:txBody>
      </p:sp>
      <p:grpSp>
        <p:nvGrpSpPr>
          <p:cNvPr id="65555" name="Group 24"/>
          <p:cNvGrpSpPr>
            <a:grpSpLocks/>
          </p:cNvGrpSpPr>
          <p:nvPr/>
        </p:nvGrpSpPr>
        <p:grpSpPr bwMode="auto">
          <a:xfrm>
            <a:off x="915989" y="1398985"/>
            <a:ext cx="1117600" cy="1345406"/>
            <a:chOff x="608" y="1297"/>
            <a:chExt cx="704" cy="1130"/>
          </a:xfrm>
        </p:grpSpPr>
        <p:grpSp>
          <p:nvGrpSpPr>
            <p:cNvPr id="65605" name="Group 25"/>
            <p:cNvGrpSpPr>
              <a:grpSpLocks/>
            </p:cNvGrpSpPr>
            <p:nvPr/>
          </p:nvGrpSpPr>
          <p:grpSpPr bwMode="auto">
            <a:xfrm>
              <a:off x="608" y="1297"/>
              <a:ext cx="704" cy="394"/>
              <a:chOff x="3852" y="2120"/>
              <a:chExt cx="933" cy="614"/>
            </a:xfrm>
          </p:grpSpPr>
          <p:sp>
            <p:nvSpPr>
              <p:cNvPr id="65607" name="Freeform 26"/>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5608" name="Freeform 27"/>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5609" name="Line 28"/>
              <p:cNvSpPr>
                <a:spLocks noChangeShapeType="1"/>
              </p:cNvSpPr>
              <p:nvPr/>
            </p:nvSpPr>
            <p:spPr bwMode="auto">
              <a:xfrm flipV="1">
                <a:off x="4025" y="2120"/>
                <a:ext cx="760" cy="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65606" name="Text Box 29"/>
            <p:cNvSpPr txBox="1">
              <a:spLocks noChangeArrowheads="1"/>
            </p:cNvSpPr>
            <p:nvPr/>
          </p:nvSpPr>
          <p:spPr bwMode="auto">
            <a:xfrm>
              <a:off x="817" y="2089"/>
              <a:ext cx="3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Det</a:t>
              </a:r>
            </a:p>
          </p:txBody>
        </p:sp>
      </p:grpSp>
      <p:sp>
        <p:nvSpPr>
          <p:cNvPr id="65556" name="Text Box 30"/>
          <p:cNvSpPr txBox="1">
            <a:spLocks noChangeArrowheads="1"/>
          </p:cNvSpPr>
          <p:nvPr/>
        </p:nvSpPr>
        <p:spPr bwMode="auto">
          <a:xfrm>
            <a:off x="1145233" y="16121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sp>
        <p:nvSpPr>
          <p:cNvPr id="65557" name="Text Box 31"/>
          <p:cNvSpPr txBox="1">
            <a:spLocks noChangeArrowheads="1"/>
          </p:cNvSpPr>
          <p:nvPr/>
        </p:nvSpPr>
        <p:spPr bwMode="auto">
          <a:xfrm>
            <a:off x="1528447" y="1644254"/>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65558" name="Text Box 32"/>
          <p:cNvSpPr txBox="1">
            <a:spLocks noChangeArrowheads="1"/>
          </p:cNvSpPr>
          <p:nvPr/>
        </p:nvSpPr>
        <p:spPr bwMode="auto">
          <a:xfrm>
            <a:off x="1023939" y="1849042"/>
            <a:ext cx="49053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65559" name="Text Box 33"/>
          <p:cNvSpPr txBox="1">
            <a:spLocks noChangeArrowheads="1"/>
          </p:cNvSpPr>
          <p:nvPr/>
        </p:nvSpPr>
        <p:spPr bwMode="auto">
          <a:xfrm>
            <a:off x="1283972" y="1396604"/>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65560" name="Text Box 34"/>
          <p:cNvSpPr txBox="1">
            <a:spLocks noChangeArrowheads="1"/>
          </p:cNvSpPr>
          <p:nvPr/>
        </p:nvSpPr>
        <p:spPr bwMode="auto">
          <a:xfrm>
            <a:off x="1328081" y="2022873"/>
            <a:ext cx="56487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that</a:t>
            </a:r>
          </a:p>
        </p:txBody>
      </p:sp>
      <p:sp>
        <p:nvSpPr>
          <p:cNvPr id="65561" name="Text Box 35"/>
          <p:cNvSpPr txBox="1">
            <a:spLocks noChangeArrowheads="1"/>
          </p:cNvSpPr>
          <p:nvPr/>
        </p:nvSpPr>
        <p:spPr bwMode="auto">
          <a:xfrm>
            <a:off x="1297633" y="17264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sp>
        <p:nvSpPr>
          <p:cNvPr id="65562" name="Text Box 36"/>
          <p:cNvSpPr txBox="1">
            <a:spLocks noChangeArrowheads="1"/>
          </p:cNvSpPr>
          <p:nvPr/>
        </p:nvSpPr>
        <p:spPr bwMode="auto">
          <a:xfrm>
            <a:off x="1666561" y="1822848"/>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65563" name="Text Box 37"/>
          <p:cNvSpPr txBox="1">
            <a:spLocks noChangeArrowheads="1"/>
          </p:cNvSpPr>
          <p:nvPr/>
        </p:nvSpPr>
        <p:spPr bwMode="auto">
          <a:xfrm>
            <a:off x="1450033" y="18407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sp>
        <p:nvSpPr>
          <p:cNvPr id="65564" name="Freeform 38"/>
          <p:cNvSpPr>
            <a:spLocks/>
          </p:cNvSpPr>
          <p:nvPr/>
        </p:nvSpPr>
        <p:spPr bwMode="auto">
          <a:xfrm>
            <a:off x="5981701" y="2401492"/>
            <a:ext cx="181822" cy="463846"/>
          </a:xfrm>
          <a:custGeom>
            <a:avLst/>
            <a:gdLst>
              <a:gd name="T0" fmla="*/ 2147483646 w 549"/>
              <a:gd name="T1" fmla="*/ 0 h 1235"/>
              <a:gd name="T2" fmla="*/ 2147483646 w 549"/>
              <a:gd name="T3" fmla="*/ 2147483646 h 1235"/>
              <a:gd name="T4" fmla="*/ 2147483646 w 549"/>
              <a:gd name="T5" fmla="*/ 2147483646 h 1235"/>
              <a:gd name="T6" fmla="*/ 2147483646 w 549"/>
              <a:gd name="T7" fmla="*/ 2147483646 h 1235"/>
              <a:gd name="T8" fmla="*/ 2147483646 w 549"/>
              <a:gd name="T9" fmla="*/ 2147483646 h 1235"/>
              <a:gd name="T10" fmla="*/ 2147483646 w 549"/>
              <a:gd name="T11" fmla="*/ 2147483646 h 1235"/>
              <a:gd name="T12" fmla="*/ 2147483646 w 549"/>
              <a:gd name="T13" fmla="*/ 2147483646 h 1235"/>
              <a:gd name="T14" fmla="*/ 2147483646 w 549"/>
              <a:gd name="T15" fmla="*/ 2147483646 h 1235"/>
              <a:gd name="T16" fmla="*/ 2147483646 w 549"/>
              <a:gd name="T17" fmla="*/ 2147483646 h 1235"/>
              <a:gd name="T18" fmla="*/ 2147483646 w 549"/>
              <a:gd name="T19" fmla="*/ 2147483646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5565" name="Freeform 39"/>
          <p:cNvSpPr>
            <a:spLocks/>
          </p:cNvSpPr>
          <p:nvPr/>
        </p:nvSpPr>
        <p:spPr bwMode="auto">
          <a:xfrm flipH="1">
            <a:off x="6640513" y="2399110"/>
            <a:ext cx="181822" cy="463846"/>
          </a:xfrm>
          <a:custGeom>
            <a:avLst/>
            <a:gdLst>
              <a:gd name="T0" fmla="*/ 2147483646 w 549"/>
              <a:gd name="T1" fmla="*/ 0 h 1235"/>
              <a:gd name="T2" fmla="*/ 2147483646 w 549"/>
              <a:gd name="T3" fmla="*/ 2147483646 h 1235"/>
              <a:gd name="T4" fmla="*/ 2147483646 w 549"/>
              <a:gd name="T5" fmla="*/ 2147483646 h 1235"/>
              <a:gd name="T6" fmla="*/ 2147483646 w 549"/>
              <a:gd name="T7" fmla="*/ 2147483646 h 1235"/>
              <a:gd name="T8" fmla="*/ 2147483646 w 549"/>
              <a:gd name="T9" fmla="*/ 2147483646 h 1235"/>
              <a:gd name="T10" fmla="*/ 2147483646 w 549"/>
              <a:gd name="T11" fmla="*/ 2147483646 h 1235"/>
              <a:gd name="T12" fmla="*/ 2147483646 w 549"/>
              <a:gd name="T13" fmla="*/ 2147483646 h 1235"/>
              <a:gd name="T14" fmla="*/ 2147483646 w 549"/>
              <a:gd name="T15" fmla="*/ 2147483646 h 1235"/>
              <a:gd name="T16" fmla="*/ 2147483646 w 549"/>
              <a:gd name="T17" fmla="*/ 2147483646 h 1235"/>
              <a:gd name="T18" fmla="*/ 2147483646 w 549"/>
              <a:gd name="T19" fmla="*/ 2147483646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5566" name="Line 40"/>
          <p:cNvSpPr>
            <a:spLocks noChangeShapeType="1"/>
          </p:cNvSpPr>
          <p:nvPr/>
        </p:nvSpPr>
        <p:spPr bwMode="auto">
          <a:xfrm flipV="1">
            <a:off x="6189664" y="2396729"/>
            <a:ext cx="909637" cy="5953"/>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65567" name="Text Box 41"/>
          <p:cNvSpPr txBox="1">
            <a:spLocks noChangeArrowheads="1"/>
          </p:cNvSpPr>
          <p:nvPr/>
        </p:nvSpPr>
        <p:spPr bwMode="auto">
          <a:xfrm>
            <a:off x="6313707" y="3349229"/>
            <a:ext cx="66631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Verb</a:t>
            </a:r>
          </a:p>
        </p:txBody>
      </p:sp>
      <p:sp>
        <p:nvSpPr>
          <p:cNvPr id="65568" name="Text Box 42"/>
          <p:cNvSpPr txBox="1">
            <a:spLocks noChangeArrowheads="1"/>
          </p:cNvSpPr>
          <p:nvPr/>
        </p:nvSpPr>
        <p:spPr bwMode="auto">
          <a:xfrm>
            <a:off x="6418158" y="2407444"/>
            <a:ext cx="45106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bit</a:t>
            </a:r>
          </a:p>
        </p:txBody>
      </p:sp>
      <p:sp>
        <p:nvSpPr>
          <p:cNvPr id="65569" name="Text Box 43"/>
          <p:cNvSpPr txBox="1">
            <a:spLocks noChangeArrowheads="1"/>
          </p:cNvSpPr>
          <p:nvPr/>
        </p:nvSpPr>
        <p:spPr bwMode="auto">
          <a:xfrm>
            <a:off x="6040192" y="2727723"/>
            <a:ext cx="4799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ate</a:t>
            </a:r>
          </a:p>
        </p:txBody>
      </p:sp>
      <p:sp>
        <p:nvSpPr>
          <p:cNvPr id="65570" name="Text Box 44"/>
          <p:cNvSpPr txBox="1">
            <a:spLocks noChangeArrowheads="1"/>
          </p:cNvSpPr>
          <p:nvPr/>
        </p:nvSpPr>
        <p:spPr bwMode="auto">
          <a:xfrm>
            <a:off x="6428641" y="2662238"/>
            <a:ext cx="58090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saw</a:t>
            </a:r>
          </a:p>
        </p:txBody>
      </p:sp>
      <p:sp>
        <p:nvSpPr>
          <p:cNvPr id="65571" name="Text Box 45"/>
          <p:cNvSpPr txBox="1">
            <a:spLocks noChangeArrowheads="1"/>
          </p:cNvSpPr>
          <p:nvPr/>
        </p:nvSpPr>
        <p:spPr bwMode="auto">
          <a:xfrm>
            <a:off x="6354245" y="2831307"/>
            <a:ext cx="86463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played</a:t>
            </a:r>
          </a:p>
        </p:txBody>
      </p:sp>
      <p:sp>
        <p:nvSpPr>
          <p:cNvPr id="65572" name="Text Box 46"/>
          <p:cNvSpPr txBox="1">
            <a:spLocks noChangeArrowheads="1"/>
          </p:cNvSpPr>
          <p:nvPr/>
        </p:nvSpPr>
        <p:spPr bwMode="auto">
          <a:xfrm>
            <a:off x="6151458" y="3019426"/>
            <a:ext cx="45106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hit</a:t>
            </a:r>
          </a:p>
        </p:txBody>
      </p:sp>
      <p:sp>
        <p:nvSpPr>
          <p:cNvPr id="65573" name="Freeform 47"/>
          <p:cNvSpPr>
            <a:spLocks/>
          </p:cNvSpPr>
          <p:nvPr/>
        </p:nvSpPr>
        <p:spPr bwMode="auto">
          <a:xfrm>
            <a:off x="2047876" y="2177654"/>
            <a:ext cx="181822" cy="463846"/>
          </a:xfrm>
          <a:custGeom>
            <a:avLst/>
            <a:gdLst>
              <a:gd name="T0" fmla="*/ 0 w 983"/>
              <a:gd name="T1" fmla="*/ 2147483646 h 258"/>
              <a:gd name="T2" fmla="*/ 2147483646 w 983"/>
              <a:gd name="T3" fmla="*/ 2147483646 h 258"/>
              <a:gd name="T4" fmla="*/ 2147483646 w 983"/>
              <a:gd name="T5" fmla="*/ 2147483646 h 258"/>
              <a:gd name="T6" fmla="*/ 2147483646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5574" name="Text Box 48"/>
          <p:cNvSpPr txBox="1">
            <a:spLocks noChangeArrowheads="1"/>
          </p:cNvSpPr>
          <p:nvPr/>
        </p:nvSpPr>
        <p:spPr bwMode="auto">
          <a:xfrm>
            <a:off x="2464414" y="2197894"/>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0.95</a:t>
            </a:r>
          </a:p>
        </p:txBody>
      </p:sp>
      <p:sp>
        <p:nvSpPr>
          <p:cNvPr id="65575" name="Freeform 49"/>
          <p:cNvSpPr>
            <a:spLocks/>
          </p:cNvSpPr>
          <p:nvPr/>
        </p:nvSpPr>
        <p:spPr bwMode="auto">
          <a:xfrm>
            <a:off x="4632325" y="2168128"/>
            <a:ext cx="181822" cy="463846"/>
          </a:xfrm>
          <a:custGeom>
            <a:avLst/>
            <a:gdLst>
              <a:gd name="T0" fmla="*/ 0 w 929"/>
              <a:gd name="T1" fmla="*/ 0 h 507"/>
              <a:gd name="T2" fmla="*/ 2147483646 w 929"/>
              <a:gd name="T3" fmla="*/ 2147483646 h 507"/>
              <a:gd name="T4" fmla="*/ 2147483646 w 929"/>
              <a:gd name="T5" fmla="*/ 2147483646 h 507"/>
              <a:gd name="T6" fmla="*/ 2147483646 w 929"/>
              <a:gd name="T7" fmla="*/ 2147483646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5576" name="Text Box 52"/>
          <p:cNvSpPr txBox="1">
            <a:spLocks noChangeArrowheads="1"/>
          </p:cNvSpPr>
          <p:nvPr/>
        </p:nvSpPr>
        <p:spPr bwMode="auto">
          <a:xfrm>
            <a:off x="5155848" y="2320529"/>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a:t>
            </a:r>
          </a:p>
        </p:txBody>
      </p:sp>
      <p:sp>
        <p:nvSpPr>
          <p:cNvPr id="65577" name="Text Box 53"/>
          <p:cNvSpPr txBox="1">
            <a:spLocks noChangeArrowheads="1"/>
          </p:cNvSpPr>
          <p:nvPr/>
        </p:nvSpPr>
        <p:spPr bwMode="auto">
          <a:xfrm>
            <a:off x="6515543" y="3014663"/>
            <a:ext cx="66586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gave</a:t>
            </a:r>
          </a:p>
        </p:txBody>
      </p:sp>
      <p:sp>
        <p:nvSpPr>
          <p:cNvPr id="65578" name="Freeform 54"/>
          <p:cNvSpPr>
            <a:spLocks/>
          </p:cNvSpPr>
          <p:nvPr/>
        </p:nvSpPr>
        <p:spPr bwMode="auto">
          <a:xfrm>
            <a:off x="1839913" y="2332435"/>
            <a:ext cx="181822" cy="463846"/>
          </a:xfrm>
          <a:custGeom>
            <a:avLst/>
            <a:gdLst>
              <a:gd name="T0" fmla="*/ 0 w 2612"/>
              <a:gd name="T1" fmla="*/ 0 h 620"/>
              <a:gd name="T2" fmla="*/ 2147483646 w 2612"/>
              <a:gd name="T3" fmla="*/ 2147483646 h 620"/>
              <a:gd name="T4" fmla="*/ 2147483646 w 2612"/>
              <a:gd name="T5" fmla="*/ 2147483646 h 620"/>
              <a:gd name="T6" fmla="*/ 2147483646 w 2612"/>
              <a:gd name="T7" fmla="*/ 2147483646 h 620"/>
              <a:gd name="T8" fmla="*/ 2147483646 w 2612"/>
              <a:gd name="T9" fmla="*/ 2147483646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5579" name="Text Box 55"/>
          <p:cNvSpPr txBox="1">
            <a:spLocks noChangeArrowheads="1"/>
          </p:cNvSpPr>
          <p:nvPr/>
        </p:nvSpPr>
        <p:spPr bwMode="auto">
          <a:xfrm>
            <a:off x="4118589" y="2824163"/>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0.05</a:t>
            </a:r>
          </a:p>
        </p:txBody>
      </p:sp>
      <p:sp>
        <p:nvSpPr>
          <p:cNvPr id="65580" name="Oval 56"/>
          <p:cNvSpPr>
            <a:spLocks noChangeArrowheads="1"/>
          </p:cNvSpPr>
          <p:nvPr/>
        </p:nvSpPr>
        <p:spPr bwMode="auto">
          <a:xfrm>
            <a:off x="8021638" y="2468270"/>
            <a:ext cx="255677" cy="65225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65581" name="Text Box 57"/>
          <p:cNvSpPr txBox="1">
            <a:spLocks noChangeArrowheads="1"/>
          </p:cNvSpPr>
          <p:nvPr/>
        </p:nvSpPr>
        <p:spPr bwMode="auto">
          <a:xfrm>
            <a:off x="8131897" y="2608660"/>
            <a:ext cx="60815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stop</a:t>
            </a:r>
          </a:p>
        </p:txBody>
      </p:sp>
      <p:sp>
        <p:nvSpPr>
          <p:cNvPr id="65582" name="Freeform 58"/>
          <p:cNvSpPr>
            <a:spLocks/>
          </p:cNvSpPr>
          <p:nvPr/>
        </p:nvSpPr>
        <p:spPr bwMode="auto">
          <a:xfrm>
            <a:off x="7143750" y="2409825"/>
            <a:ext cx="181822" cy="463846"/>
          </a:xfrm>
          <a:custGeom>
            <a:avLst/>
            <a:gdLst>
              <a:gd name="T0" fmla="*/ 0 w 691"/>
              <a:gd name="T1" fmla="*/ 2147483646 h 289"/>
              <a:gd name="T2" fmla="*/ 2147483646 w 691"/>
              <a:gd name="T3" fmla="*/ 2147483646 h 289"/>
              <a:gd name="T4" fmla="*/ 2147483646 w 691"/>
              <a:gd name="T5" fmla="*/ 2147483646 h 289"/>
              <a:gd name="T6" fmla="*/ 2147483646 w 691"/>
              <a:gd name="T7" fmla="*/ 2147483646 h 289"/>
              <a:gd name="T8" fmla="*/ 0 60000 65536"/>
              <a:gd name="T9" fmla="*/ 0 60000 65536"/>
              <a:gd name="T10" fmla="*/ 0 60000 65536"/>
              <a:gd name="T11" fmla="*/ 0 60000 65536"/>
              <a:gd name="T12" fmla="*/ 0 w 691"/>
              <a:gd name="T13" fmla="*/ 0 h 289"/>
              <a:gd name="T14" fmla="*/ 691 w 691"/>
              <a:gd name="T15" fmla="*/ 289 h 289"/>
            </a:gdLst>
            <a:ahLst/>
            <a:cxnLst>
              <a:cxn ang="T8">
                <a:pos x="T0" y="T1"/>
              </a:cxn>
              <a:cxn ang="T9">
                <a:pos x="T2" y="T3"/>
              </a:cxn>
              <a:cxn ang="T10">
                <a:pos x="T4" y="T5"/>
              </a:cxn>
              <a:cxn ang="T11">
                <a:pos x="T6" y="T7"/>
              </a:cxn>
            </a:cxnLst>
            <a:rect l="T12" t="T13" r="T14" b="T15"/>
            <a:pathLst>
              <a:path w="691" h="289">
                <a:moveTo>
                  <a:pt x="0" y="289"/>
                </a:moveTo>
                <a:cubicBezTo>
                  <a:pt x="38" y="243"/>
                  <a:pt x="76" y="197"/>
                  <a:pt x="146" y="150"/>
                </a:cubicBezTo>
                <a:cubicBezTo>
                  <a:pt x="216" y="103"/>
                  <a:pt x="332" y="8"/>
                  <a:pt x="423" y="4"/>
                </a:cubicBezTo>
                <a:cubicBezTo>
                  <a:pt x="514" y="0"/>
                  <a:pt x="649" y="106"/>
                  <a:pt x="691" y="12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5583" name="Text Box 59"/>
          <p:cNvSpPr txBox="1">
            <a:spLocks noChangeArrowheads="1"/>
          </p:cNvSpPr>
          <p:nvPr/>
        </p:nvSpPr>
        <p:spPr bwMode="auto">
          <a:xfrm>
            <a:off x="7478360" y="2096692"/>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65584" name="Freeform 60"/>
          <p:cNvSpPr>
            <a:spLocks/>
          </p:cNvSpPr>
          <p:nvPr/>
        </p:nvSpPr>
        <p:spPr bwMode="auto">
          <a:xfrm>
            <a:off x="4522788" y="1266825"/>
            <a:ext cx="181822" cy="463846"/>
          </a:xfrm>
          <a:custGeom>
            <a:avLst/>
            <a:gdLst>
              <a:gd name="T0" fmla="*/ 0 w 2527"/>
              <a:gd name="T1" fmla="*/ 2147483646 h 1072"/>
              <a:gd name="T2" fmla="*/ 2147483646 w 2527"/>
              <a:gd name="T3" fmla="*/ 2147483646 h 1072"/>
              <a:gd name="T4" fmla="*/ 2147483646 w 2527"/>
              <a:gd name="T5" fmla="*/ 2147483646 h 1072"/>
              <a:gd name="T6" fmla="*/ 2147483646 w 2527"/>
              <a:gd name="T7" fmla="*/ 2147483646 h 1072"/>
              <a:gd name="T8" fmla="*/ 2147483646 w 2527"/>
              <a:gd name="T9" fmla="*/ 2147483646 h 1072"/>
              <a:gd name="T10" fmla="*/ 0 60000 65536"/>
              <a:gd name="T11" fmla="*/ 0 60000 65536"/>
              <a:gd name="T12" fmla="*/ 0 60000 65536"/>
              <a:gd name="T13" fmla="*/ 0 60000 65536"/>
              <a:gd name="T14" fmla="*/ 0 60000 65536"/>
              <a:gd name="T15" fmla="*/ 0 w 2527"/>
              <a:gd name="T16" fmla="*/ 0 h 1072"/>
              <a:gd name="T17" fmla="*/ 2527 w 2527"/>
              <a:gd name="T18" fmla="*/ 1072 h 1072"/>
            </a:gdLst>
            <a:ahLst/>
            <a:cxnLst>
              <a:cxn ang="T10">
                <a:pos x="T0" y="T1"/>
              </a:cxn>
              <a:cxn ang="T11">
                <a:pos x="T2" y="T3"/>
              </a:cxn>
              <a:cxn ang="T12">
                <a:pos x="T4" y="T5"/>
              </a:cxn>
              <a:cxn ang="T13">
                <a:pos x="T6" y="T7"/>
              </a:cxn>
              <a:cxn ang="T14">
                <a:pos x="T8" y="T9"/>
              </a:cxn>
            </a:cxnLst>
            <a:rect l="T15" t="T16" r="T17" b="T18"/>
            <a:pathLst>
              <a:path w="2527" h="1072">
                <a:moveTo>
                  <a:pt x="0" y="358"/>
                </a:moveTo>
                <a:cubicBezTo>
                  <a:pt x="211" y="258"/>
                  <a:pt x="422" y="159"/>
                  <a:pt x="684" y="104"/>
                </a:cubicBezTo>
                <a:cubicBezTo>
                  <a:pt x="946" y="49"/>
                  <a:pt x="1299" y="0"/>
                  <a:pt x="1574" y="27"/>
                </a:cubicBezTo>
                <a:cubicBezTo>
                  <a:pt x="1849" y="54"/>
                  <a:pt x="2176" y="92"/>
                  <a:pt x="2335" y="266"/>
                </a:cubicBezTo>
                <a:cubicBezTo>
                  <a:pt x="2494" y="440"/>
                  <a:pt x="2496" y="938"/>
                  <a:pt x="2527" y="1072"/>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5585" name="Text Box 61"/>
          <p:cNvSpPr txBox="1">
            <a:spLocks noChangeArrowheads="1"/>
          </p:cNvSpPr>
          <p:nvPr/>
        </p:nvSpPr>
        <p:spPr bwMode="auto">
          <a:xfrm>
            <a:off x="5770210" y="130968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65586" name="Freeform 62"/>
          <p:cNvSpPr>
            <a:spLocks/>
          </p:cNvSpPr>
          <p:nvPr/>
        </p:nvSpPr>
        <p:spPr bwMode="auto">
          <a:xfrm>
            <a:off x="3449639" y="3256360"/>
            <a:ext cx="181822" cy="463846"/>
          </a:xfrm>
          <a:custGeom>
            <a:avLst/>
            <a:gdLst>
              <a:gd name="T0" fmla="*/ 0 w 1705"/>
              <a:gd name="T1" fmla="*/ 2147483646 h 481"/>
              <a:gd name="T2" fmla="*/ 2147483646 w 1705"/>
              <a:gd name="T3" fmla="*/ 2147483646 h 481"/>
              <a:gd name="T4" fmla="*/ 2147483646 w 1705"/>
              <a:gd name="T5" fmla="*/ 2147483646 h 481"/>
              <a:gd name="T6" fmla="*/ 2147483646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5587" name="Text Box 63"/>
          <p:cNvSpPr txBox="1">
            <a:spLocks noChangeArrowheads="1"/>
          </p:cNvSpPr>
          <p:nvPr/>
        </p:nvSpPr>
        <p:spPr bwMode="auto">
          <a:xfrm>
            <a:off x="4174773" y="348615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0.8</a:t>
            </a:r>
          </a:p>
        </p:txBody>
      </p:sp>
      <p:sp>
        <p:nvSpPr>
          <p:cNvPr id="65588" name="Freeform 64"/>
          <p:cNvSpPr>
            <a:spLocks/>
          </p:cNvSpPr>
          <p:nvPr/>
        </p:nvSpPr>
        <p:spPr bwMode="auto">
          <a:xfrm>
            <a:off x="3230563" y="3027760"/>
            <a:ext cx="181822" cy="463846"/>
          </a:xfrm>
          <a:custGeom>
            <a:avLst/>
            <a:gdLst>
              <a:gd name="T0" fmla="*/ 0 w 3195"/>
              <a:gd name="T1" fmla="*/ 2147483646 h 974"/>
              <a:gd name="T2" fmla="*/ 2147483646 w 3195"/>
              <a:gd name="T3" fmla="*/ 2147483646 h 974"/>
              <a:gd name="T4" fmla="*/ 2147483646 w 3195"/>
              <a:gd name="T5" fmla="*/ 2147483646 h 974"/>
              <a:gd name="T6" fmla="*/ 2147483646 w 3195"/>
              <a:gd name="T7" fmla="*/ 0 h 974"/>
              <a:gd name="T8" fmla="*/ 0 60000 65536"/>
              <a:gd name="T9" fmla="*/ 0 60000 65536"/>
              <a:gd name="T10" fmla="*/ 0 60000 65536"/>
              <a:gd name="T11" fmla="*/ 0 60000 65536"/>
              <a:gd name="T12" fmla="*/ 0 w 3195"/>
              <a:gd name="T13" fmla="*/ 0 h 974"/>
              <a:gd name="T14" fmla="*/ 3195 w 3195"/>
              <a:gd name="T15" fmla="*/ 974 h 974"/>
            </a:gdLst>
            <a:ahLst/>
            <a:cxnLst>
              <a:cxn ang="T8">
                <a:pos x="T0" y="T1"/>
              </a:cxn>
              <a:cxn ang="T9">
                <a:pos x="T2" y="T3"/>
              </a:cxn>
              <a:cxn ang="T10">
                <a:pos x="T4" y="T5"/>
              </a:cxn>
              <a:cxn ang="T11">
                <a:pos x="T6" y="T7"/>
              </a:cxn>
            </a:cxnLst>
            <a:rect l="T12" t="T13" r="T14" b="T15"/>
            <a:pathLst>
              <a:path w="3195" h="974">
                <a:moveTo>
                  <a:pt x="0" y="683"/>
                </a:moveTo>
                <a:cubicBezTo>
                  <a:pt x="368" y="763"/>
                  <a:pt x="736" y="844"/>
                  <a:pt x="1060" y="868"/>
                </a:cubicBezTo>
                <a:cubicBezTo>
                  <a:pt x="1384" y="892"/>
                  <a:pt x="1587" y="974"/>
                  <a:pt x="1943" y="829"/>
                </a:cubicBezTo>
                <a:cubicBezTo>
                  <a:pt x="2299" y="684"/>
                  <a:pt x="2747" y="342"/>
                  <a:pt x="319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5589" name="Text Box 65"/>
          <p:cNvSpPr txBox="1">
            <a:spLocks noChangeArrowheads="1"/>
          </p:cNvSpPr>
          <p:nvPr/>
        </p:nvSpPr>
        <p:spPr bwMode="auto">
          <a:xfrm>
            <a:off x="5160610" y="384333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65590" name="Text Box 66"/>
          <p:cNvSpPr txBox="1">
            <a:spLocks noChangeArrowheads="1"/>
          </p:cNvSpPr>
          <p:nvPr/>
        </p:nvSpPr>
        <p:spPr bwMode="auto">
          <a:xfrm>
            <a:off x="1556984" y="325278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65591" name="Freeform 67"/>
          <p:cNvSpPr>
            <a:spLocks/>
          </p:cNvSpPr>
          <p:nvPr/>
        </p:nvSpPr>
        <p:spPr bwMode="auto">
          <a:xfrm>
            <a:off x="754063" y="2122885"/>
            <a:ext cx="181822" cy="463846"/>
          </a:xfrm>
          <a:custGeom>
            <a:avLst/>
            <a:gdLst>
              <a:gd name="T0" fmla="*/ 2147483646 w 892"/>
              <a:gd name="T1" fmla="*/ 2147483646 h 1282"/>
              <a:gd name="T2" fmla="*/ 2147483646 w 892"/>
              <a:gd name="T3" fmla="*/ 2147483646 h 1282"/>
              <a:gd name="T4" fmla="*/ 2147483646 w 892"/>
              <a:gd name="T5" fmla="*/ 2147483646 h 1282"/>
              <a:gd name="T6" fmla="*/ 2147483646 w 892"/>
              <a:gd name="T7" fmla="*/ 2147483646 h 1282"/>
              <a:gd name="T8" fmla="*/ 2147483646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5592" name="Freeform 68"/>
          <p:cNvSpPr>
            <a:spLocks/>
          </p:cNvSpPr>
          <p:nvPr/>
        </p:nvSpPr>
        <p:spPr bwMode="auto">
          <a:xfrm>
            <a:off x="450851" y="1930004"/>
            <a:ext cx="181822" cy="463846"/>
          </a:xfrm>
          <a:custGeom>
            <a:avLst/>
            <a:gdLst>
              <a:gd name="T0" fmla="*/ 2147483646 w 3702"/>
              <a:gd name="T1" fmla="*/ 2147483646 h 2102"/>
              <a:gd name="T2" fmla="*/ 2147483646 w 3702"/>
              <a:gd name="T3" fmla="*/ 2147483646 h 2102"/>
              <a:gd name="T4" fmla="*/ 2147483646 w 3702"/>
              <a:gd name="T5" fmla="*/ 2147483646 h 2102"/>
              <a:gd name="T6" fmla="*/ 2147483646 w 3702"/>
              <a:gd name="T7" fmla="*/ 2147483646 h 2102"/>
              <a:gd name="T8" fmla="*/ 2147483646 w 3702"/>
              <a:gd name="T9" fmla="*/ 2147483646 h 2102"/>
              <a:gd name="T10" fmla="*/ 2147483646 w 3702"/>
              <a:gd name="T11" fmla="*/ 2147483646 h 2102"/>
              <a:gd name="T12" fmla="*/ 2147483646 w 3702"/>
              <a:gd name="T13" fmla="*/ 2147483646 h 2102"/>
              <a:gd name="T14" fmla="*/ 2147483646 w 3702"/>
              <a:gd name="T15" fmla="*/ 2147483646 h 2102"/>
              <a:gd name="T16" fmla="*/ 2147483646 w 3702"/>
              <a:gd name="T17" fmla="*/ 2147483646 h 2102"/>
              <a:gd name="T18" fmla="*/ 2147483646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5593" name="Text Box 69"/>
          <p:cNvSpPr txBox="1">
            <a:spLocks noChangeArrowheads="1"/>
          </p:cNvSpPr>
          <p:nvPr/>
        </p:nvSpPr>
        <p:spPr bwMode="auto">
          <a:xfrm>
            <a:off x="3842364" y="4171951"/>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65594" name="Freeform 70"/>
          <p:cNvSpPr>
            <a:spLocks/>
          </p:cNvSpPr>
          <p:nvPr/>
        </p:nvSpPr>
        <p:spPr bwMode="auto">
          <a:xfrm>
            <a:off x="3170238" y="3109913"/>
            <a:ext cx="181822" cy="463846"/>
          </a:xfrm>
          <a:custGeom>
            <a:avLst/>
            <a:gdLst>
              <a:gd name="T0" fmla="*/ 2147483646 w 1820"/>
              <a:gd name="T1" fmla="*/ 0 h 226"/>
              <a:gd name="T2" fmla="*/ 2147483646 w 1820"/>
              <a:gd name="T3" fmla="*/ 2147483646 h 226"/>
              <a:gd name="T4" fmla="*/ 2147483646 w 1820"/>
              <a:gd name="T5" fmla="*/ 2147483646 h 226"/>
              <a:gd name="T6" fmla="*/ 2147483646 w 1820"/>
              <a:gd name="T7" fmla="*/ 2147483646 h 226"/>
              <a:gd name="T8" fmla="*/ 0 w 1820"/>
              <a:gd name="T9" fmla="*/ 2147483646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5595" name="Text Box 71"/>
          <p:cNvSpPr txBox="1">
            <a:spLocks noChangeArrowheads="1"/>
          </p:cNvSpPr>
          <p:nvPr/>
        </p:nvSpPr>
        <p:spPr bwMode="auto">
          <a:xfrm>
            <a:off x="4825027" y="3096817"/>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65596" name="Text Box 72"/>
          <p:cNvSpPr txBox="1">
            <a:spLocks noChangeArrowheads="1"/>
          </p:cNvSpPr>
          <p:nvPr/>
        </p:nvSpPr>
        <p:spPr bwMode="auto">
          <a:xfrm>
            <a:off x="1449389" y="4510088"/>
            <a:ext cx="840593"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400" b="0">
                <a:solidFill>
                  <a:srgbClr val="FF0000"/>
                </a:solidFill>
              </a:rPr>
              <a:t>John</a:t>
            </a:r>
            <a:r>
              <a:rPr lang="en-US" altLang="en-US" sz="2400" b="0"/>
              <a:t> </a:t>
            </a:r>
          </a:p>
        </p:txBody>
      </p:sp>
      <p:sp>
        <p:nvSpPr>
          <p:cNvPr id="65597" name="Oval 61"/>
          <p:cNvSpPr>
            <a:spLocks noChangeArrowheads="1"/>
          </p:cNvSpPr>
          <p:nvPr/>
        </p:nvSpPr>
        <p:spPr bwMode="auto">
          <a:xfrm>
            <a:off x="558801" y="4314930"/>
            <a:ext cx="255677" cy="65225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65598" name="TextBox 85"/>
          <p:cNvSpPr txBox="1">
            <a:spLocks noChangeArrowheads="1"/>
          </p:cNvSpPr>
          <p:nvPr/>
        </p:nvSpPr>
        <p:spPr bwMode="auto">
          <a:xfrm>
            <a:off x="577851" y="4475560"/>
            <a:ext cx="6238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start</a:t>
            </a:r>
          </a:p>
        </p:txBody>
      </p:sp>
      <p:sp>
        <p:nvSpPr>
          <p:cNvPr id="65599" name="Freeform 86"/>
          <p:cNvSpPr>
            <a:spLocks noChangeArrowheads="1"/>
          </p:cNvSpPr>
          <p:nvPr/>
        </p:nvSpPr>
        <p:spPr bwMode="auto">
          <a:xfrm>
            <a:off x="1179513" y="3771901"/>
            <a:ext cx="181822" cy="463846"/>
          </a:xfrm>
          <a:custGeom>
            <a:avLst/>
            <a:gdLst>
              <a:gd name="T0" fmla="*/ 0 w 1106905"/>
              <a:gd name="T1" fmla="*/ 852405 h 854242"/>
              <a:gd name="T2" fmla="*/ 335487 w 1106905"/>
              <a:gd name="T3" fmla="*/ 288142 h 854242"/>
              <a:gd name="T4" fmla="*/ 1102315 w 1106905"/>
              <a:gd name="T5" fmla="*/ 0 h 854242"/>
              <a:gd name="T6" fmla="*/ 0 60000 65536"/>
              <a:gd name="T7" fmla="*/ 0 60000 65536"/>
              <a:gd name="T8" fmla="*/ 0 60000 65536"/>
              <a:gd name="T9" fmla="*/ 0 w 1106905"/>
              <a:gd name="T10" fmla="*/ 0 h 854242"/>
              <a:gd name="T11" fmla="*/ 1106905 w 1106905"/>
              <a:gd name="T12" fmla="*/ 854242 h 854242"/>
            </a:gdLst>
            <a:ahLst/>
            <a:cxnLst>
              <a:cxn ang="T6">
                <a:pos x="T0" y="T1"/>
              </a:cxn>
              <a:cxn ang="T7">
                <a:pos x="T2" y="T3"/>
              </a:cxn>
              <a:cxn ang="T8">
                <a:pos x="T4" y="T5"/>
              </a:cxn>
            </a:cxnLst>
            <a:rect l="T9" t="T10" r="T11" b="T12"/>
            <a:pathLst>
              <a:path w="1106905" h="854242">
                <a:moveTo>
                  <a:pt x="0" y="854242"/>
                </a:moveTo>
                <a:cubicBezTo>
                  <a:pt x="76200" y="642687"/>
                  <a:pt x="152400" y="431132"/>
                  <a:pt x="336884" y="288758"/>
                </a:cubicBezTo>
                <a:cubicBezTo>
                  <a:pt x="521368" y="146384"/>
                  <a:pt x="814136" y="73192"/>
                  <a:pt x="1106905"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cxnSp>
        <p:nvCxnSpPr>
          <p:cNvPr id="65600" name="Straight Arrow Connector 87"/>
          <p:cNvCxnSpPr>
            <a:cxnSpLocks noChangeShapeType="1"/>
            <a:stCxn id="65597" idx="0"/>
          </p:cNvCxnSpPr>
          <p:nvPr/>
        </p:nvCxnSpPr>
        <p:spPr bwMode="auto">
          <a:xfrm flipV="1">
            <a:off x="686640" y="2327672"/>
            <a:ext cx="527798" cy="1987258"/>
          </a:xfrm>
          <a:prstGeom prst="straightConnector1">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65601" name="Text Box 74"/>
          <p:cNvSpPr txBox="1">
            <a:spLocks noChangeArrowheads="1"/>
          </p:cNvSpPr>
          <p:nvPr/>
        </p:nvSpPr>
        <p:spPr bwMode="auto">
          <a:xfrm>
            <a:off x="1362515" y="4295775"/>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65602" name="Text Box 74"/>
          <p:cNvSpPr txBox="1">
            <a:spLocks noChangeArrowheads="1"/>
          </p:cNvSpPr>
          <p:nvPr/>
        </p:nvSpPr>
        <p:spPr bwMode="auto">
          <a:xfrm>
            <a:off x="516378" y="3931444"/>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65603" name="Text Box 74"/>
          <p:cNvSpPr txBox="1">
            <a:spLocks noChangeArrowheads="1"/>
          </p:cNvSpPr>
          <p:nvPr/>
        </p:nvSpPr>
        <p:spPr bwMode="auto">
          <a:xfrm>
            <a:off x="1390296" y="363974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0.4</a:t>
            </a:r>
          </a:p>
        </p:txBody>
      </p:sp>
      <p:sp>
        <p:nvSpPr>
          <p:cNvPr id="65604" name="Freeform 91"/>
          <p:cNvSpPr>
            <a:spLocks noChangeArrowheads="1"/>
          </p:cNvSpPr>
          <p:nvPr/>
        </p:nvSpPr>
        <p:spPr bwMode="auto">
          <a:xfrm>
            <a:off x="1300163" y="3330179"/>
            <a:ext cx="181822" cy="463846"/>
          </a:xfrm>
          <a:custGeom>
            <a:avLst/>
            <a:gdLst>
              <a:gd name="T0" fmla="*/ 0 w 5702968"/>
              <a:gd name="T1" fmla="*/ 1629399 h 1740568"/>
              <a:gd name="T2" fmla="*/ 4025384 w 5702968"/>
              <a:gd name="T3" fmla="*/ 1629399 h 1740568"/>
              <a:gd name="T4" fmla="*/ 5094809 w 5702968"/>
              <a:gd name="T5" fmla="*/ 1461668 h 1740568"/>
              <a:gd name="T6" fmla="*/ 5695623 w 5702968"/>
              <a:gd name="T7" fmla="*/ 0 h 1740568"/>
              <a:gd name="T8" fmla="*/ 0 60000 65536"/>
              <a:gd name="T9" fmla="*/ 0 60000 65536"/>
              <a:gd name="T10" fmla="*/ 0 60000 65536"/>
              <a:gd name="T11" fmla="*/ 0 60000 65536"/>
              <a:gd name="T12" fmla="*/ 0 w 5702968"/>
              <a:gd name="T13" fmla="*/ 0 h 1740568"/>
              <a:gd name="T14" fmla="*/ 5702968 w 5702968"/>
              <a:gd name="T15" fmla="*/ 1740568 h 1740568"/>
            </a:gdLst>
            <a:ahLst/>
            <a:cxnLst>
              <a:cxn ang="T8">
                <a:pos x="T0" y="T1"/>
              </a:cxn>
              <a:cxn ang="T9">
                <a:pos x="T2" y="T3"/>
              </a:cxn>
              <a:cxn ang="T10">
                <a:pos x="T4" y="T5"/>
              </a:cxn>
              <a:cxn ang="T11">
                <a:pos x="T6" y="T7"/>
              </a:cxn>
            </a:cxnLst>
            <a:rect l="T12" t="T13" r="T14" b="T15"/>
            <a:pathLst>
              <a:path w="5702968" h="1740568">
                <a:moveTo>
                  <a:pt x="0" y="1636294"/>
                </a:moveTo>
                <a:lnTo>
                  <a:pt x="4030578" y="1636294"/>
                </a:lnTo>
                <a:cubicBezTo>
                  <a:pt x="4880809" y="1608220"/>
                  <a:pt x="4822657" y="1740568"/>
                  <a:pt x="5101389" y="1467852"/>
                </a:cubicBezTo>
                <a:cubicBezTo>
                  <a:pt x="5380121" y="1195136"/>
                  <a:pt x="5541544" y="597568"/>
                  <a:pt x="5702968"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Tree>
    <p:extLst>
      <p:ext uri="{BB962C8B-B14F-4D97-AF65-F5344CB8AC3E}">
        <p14:creationId xmlns:p14="http://schemas.microsoft.com/office/powerpoint/2010/main" val="27246488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CB3FF8A0-C90D-4DB0-AD40-C8D56332C20A}" type="slidenum">
              <a:rPr lang="en-US" altLang="en-US" sz="1200">
                <a:latin typeface="Helvetica" pitchFamily="34" charset="0"/>
              </a:rPr>
              <a:pPr/>
              <a:t>138</a:t>
            </a:fld>
            <a:endParaRPr lang="en-US" altLang="en-US" sz="1200"/>
          </a:p>
        </p:txBody>
      </p:sp>
      <p:sp>
        <p:nvSpPr>
          <p:cNvPr id="67587" name="Rectangle 2"/>
          <p:cNvSpPr>
            <a:spLocks noGrp="1" noChangeArrowheads="1"/>
          </p:cNvSpPr>
          <p:nvPr>
            <p:ph type="title"/>
          </p:nvPr>
        </p:nvSpPr>
        <p:spPr/>
        <p:txBody>
          <a:bodyPr/>
          <a:lstStyle/>
          <a:p>
            <a:pPr eaLnBrk="1" hangingPunct="1"/>
            <a:r>
              <a:rPr lang="en-US" altLang="en-US"/>
              <a:t>Sample HMM Generation</a:t>
            </a:r>
          </a:p>
        </p:txBody>
      </p:sp>
      <p:grpSp>
        <p:nvGrpSpPr>
          <p:cNvPr id="67588" name="Group 3"/>
          <p:cNvGrpSpPr>
            <a:grpSpLocks/>
          </p:cNvGrpSpPr>
          <p:nvPr/>
        </p:nvGrpSpPr>
        <p:grpSpPr bwMode="auto">
          <a:xfrm>
            <a:off x="2159001" y="2976561"/>
            <a:ext cx="1118273" cy="469116"/>
            <a:chOff x="3852" y="2120"/>
            <a:chExt cx="933" cy="614"/>
          </a:xfrm>
        </p:grpSpPr>
        <p:sp>
          <p:nvSpPr>
            <p:cNvPr id="67662" name="Freeform 4"/>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7663" name="Freeform 5"/>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7664" name="Line 6"/>
            <p:cNvSpPr>
              <a:spLocks noChangeShapeType="1"/>
            </p:cNvSpPr>
            <p:nvPr/>
          </p:nvSpPr>
          <p:spPr bwMode="auto">
            <a:xfrm flipV="1">
              <a:off x="4025" y="2120"/>
              <a:ext cx="760" cy="8"/>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67589" name="Text Box 7"/>
          <p:cNvSpPr txBox="1">
            <a:spLocks noChangeArrowheads="1"/>
          </p:cNvSpPr>
          <p:nvPr/>
        </p:nvSpPr>
        <p:spPr bwMode="auto">
          <a:xfrm>
            <a:off x="2188433" y="3896917"/>
            <a:ext cx="123653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PropNoun</a:t>
            </a:r>
          </a:p>
        </p:txBody>
      </p:sp>
      <p:sp>
        <p:nvSpPr>
          <p:cNvPr id="67590" name="Text Box 8"/>
          <p:cNvSpPr txBox="1">
            <a:spLocks noChangeArrowheads="1"/>
          </p:cNvSpPr>
          <p:nvPr/>
        </p:nvSpPr>
        <p:spPr bwMode="auto">
          <a:xfrm>
            <a:off x="2240406" y="3276601"/>
            <a:ext cx="66586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John</a:t>
            </a:r>
          </a:p>
        </p:txBody>
      </p:sp>
      <p:sp>
        <p:nvSpPr>
          <p:cNvPr id="67591" name="Text Box 9"/>
          <p:cNvSpPr txBox="1">
            <a:spLocks noChangeArrowheads="1"/>
          </p:cNvSpPr>
          <p:nvPr/>
        </p:nvSpPr>
        <p:spPr bwMode="auto">
          <a:xfrm>
            <a:off x="2730602" y="3357563"/>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Mary</a:t>
            </a:r>
          </a:p>
        </p:txBody>
      </p:sp>
      <p:sp>
        <p:nvSpPr>
          <p:cNvPr id="67592" name="Text Box 10"/>
          <p:cNvSpPr txBox="1">
            <a:spLocks noChangeArrowheads="1"/>
          </p:cNvSpPr>
          <p:nvPr/>
        </p:nvSpPr>
        <p:spPr bwMode="auto">
          <a:xfrm>
            <a:off x="2157515" y="3486151"/>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Alice</a:t>
            </a:r>
          </a:p>
        </p:txBody>
      </p:sp>
      <p:sp>
        <p:nvSpPr>
          <p:cNvPr id="67593" name="Text Box 11"/>
          <p:cNvSpPr txBox="1">
            <a:spLocks noChangeArrowheads="1"/>
          </p:cNvSpPr>
          <p:nvPr/>
        </p:nvSpPr>
        <p:spPr bwMode="auto">
          <a:xfrm>
            <a:off x="2654611" y="3596879"/>
            <a:ext cx="6931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Jerry</a:t>
            </a:r>
          </a:p>
        </p:txBody>
      </p:sp>
      <p:sp>
        <p:nvSpPr>
          <p:cNvPr id="67594" name="Text Box 12"/>
          <p:cNvSpPr txBox="1">
            <a:spLocks noChangeArrowheads="1"/>
          </p:cNvSpPr>
          <p:nvPr/>
        </p:nvSpPr>
        <p:spPr bwMode="auto">
          <a:xfrm>
            <a:off x="2468425" y="3065860"/>
            <a:ext cx="64797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Tom</a:t>
            </a:r>
          </a:p>
        </p:txBody>
      </p:sp>
      <p:grpSp>
        <p:nvGrpSpPr>
          <p:cNvPr id="67595" name="Group 13"/>
          <p:cNvGrpSpPr>
            <a:grpSpLocks/>
          </p:cNvGrpSpPr>
          <p:nvPr/>
        </p:nvGrpSpPr>
        <p:grpSpPr bwMode="auto">
          <a:xfrm>
            <a:off x="3462340" y="1384699"/>
            <a:ext cx="1118272" cy="469116"/>
            <a:chOff x="3852" y="2120"/>
            <a:chExt cx="933" cy="614"/>
          </a:xfrm>
        </p:grpSpPr>
        <p:sp>
          <p:nvSpPr>
            <p:cNvPr id="67659" name="Freeform 14"/>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7660" name="Freeform 15"/>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7661" name="Line 16"/>
            <p:cNvSpPr>
              <a:spLocks noChangeShapeType="1"/>
            </p:cNvSpPr>
            <p:nvPr/>
          </p:nvSpPr>
          <p:spPr bwMode="auto">
            <a:xfrm flipV="1">
              <a:off x="4025" y="2120"/>
              <a:ext cx="760" cy="8"/>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67596" name="Text Box 17"/>
          <p:cNvSpPr txBox="1">
            <a:spLocks noChangeArrowheads="1"/>
          </p:cNvSpPr>
          <p:nvPr/>
        </p:nvSpPr>
        <p:spPr bwMode="auto">
          <a:xfrm>
            <a:off x="3706838" y="2334817"/>
            <a:ext cx="75242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Noun</a:t>
            </a:r>
          </a:p>
        </p:txBody>
      </p:sp>
      <p:sp>
        <p:nvSpPr>
          <p:cNvPr id="67597" name="Text Box 18"/>
          <p:cNvSpPr txBox="1">
            <a:spLocks noChangeArrowheads="1"/>
          </p:cNvSpPr>
          <p:nvPr/>
        </p:nvSpPr>
        <p:spPr bwMode="auto">
          <a:xfrm>
            <a:off x="3844680" y="1401366"/>
            <a:ext cx="4799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cat</a:t>
            </a:r>
          </a:p>
        </p:txBody>
      </p:sp>
      <p:sp>
        <p:nvSpPr>
          <p:cNvPr id="67598" name="Text Box 19"/>
          <p:cNvSpPr txBox="1">
            <a:spLocks noChangeArrowheads="1"/>
          </p:cNvSpPr>
          <p:nvPr/>
        </p:nvSpPr>
        <p:spPr bwMode="auto">
          <a:xfrm>
            <a:off x="3658524" y="1606154"/>
            <a:ext cx="56647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dog</a:t>
            </a:r>
          </a:p>
        </p:txBody>
      </p:sp>
      <p:sp>
        <p:nvSpPr>
          <p:cNvPr id="67599" name="Text Box 20"/>
          <p:cNvSpPr txBox="1">
            <a:spLocks noChangeArrowheads="1"/>
          </p:cNvSpPr>
          <p:nvPr/>
        </p:nvSpPr>
        <p:spPr bwMode="auto">
          <a:xfrm>
            <a:off x="3492186" y="1782367"/>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car</a:t>
            </a:r>
          </a:p>
        </p:txBody>
      </p:sp>
      <p:sp>
        <p:nvSpPr>
          <p:cNvPr id="67600" name="Text Box 21"/>
          <p:cNvSpPr txBox="1">
            <a:spLocks noChangeArrowheads="1"/>
          </p:cNvSpPr>
          <p:nvPr/>
        </p:nvSpPr>
        <p:spPr bwMode="auto">
          <a:xfrm>
            <a:off x="3564932" y="1960960"/>
            <a:ext cx="55205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pen</a:t>
            </a:r>
          </a:p>
        </p:txBody>
      </p:sp>
      <p:sp>
        <p:nvSpPr>
          <p:cNvPr id="67601" name="Text Box 22"/>
          <p:cNvSpPr txBox="1">
            <a:spLocks noChangeArrowheads="1"/>
          </p:cNvSpPr>
          <p:nvPr/>
        </p:nvSpPr>
        <p:spPr bwMode="auto">
          <a:xfrm>
            <a:off x="4077693" y="1722835"/>
            <a:ext cx="55205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bed</a:t>
            </a:r>
          </a:p>
        </p:txBody>
      </p:sp>
      <p:sp>
        <p:nvSpPr>
          <p:cNvPr id="67602" name="Text Box 23"/>
          <p:cNvSpPr txBox="1">
            <a:spLocks noChangeArrowheads="1"/>
          </p:cNvSpPr>
          <p:nvPr/>
        </p:nvSpPr>
        <p:spPr bwMode="auto">
          <a:xfrm>
            <a:off x="4003777" y="1928813"/>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apple</a:t>
            </a:r>
          </a:p>
        </p:txBody>
      </p:sp>
      <p:grpSp>
        <p:nvGrpSpPr>
          <p:cNvPr id="67603" name="Group 24"/>
          <p:cNvGrpSpPr>
            <a:grpSpLocks/>
          </p:cNvGrpSpPr>
          <p:nvPr/>
        </p:nvGrpSpPr>
        <p:grpSpPr bwMode="auto">
          <a:xfrm>
            <a:off x="915989" y="1398985"/>
            <a:ext cx="1117600" cy="1345406"/>
            <a:chOff x="608" y="1297"/>
            <a:chExt cx="704" cy="1130"/>
          </a:xfrm>
        </p:grpSpPr>
        <p:grpSp>
          <p:nvGrpSpPr>
            <p:cNvPr id="67654" name="Group 25"/>
            <p:cNvGrpSpPr>
              <a:grpSpLocks/>
            </p:cNvGrpSpPr>
            <p:nvPr/>
          </p:nvGrpSpPr>
          <p:grpSpPr bwMode="auto">
            <a:xfrm>
              <a:off x="608" y="1297"/>
              <a:ext cx="704" cy="394"/>
              <a:chOff x="3852" y="2120"/>
              <a:chExt cx="933" cy="614"/>
            </a:xfrm>
          </p:grpSpPr>
          <p:sp>
            <p:nvSpPr>
              <p:cNvPr id="67656" name="Freeform 26"/>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7657" name="Freeform 27"/>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7658" name="Line 28"/>
              <p:cNvSpPr>
                <a:spLocks noChangeShapeType="1"/>
              </p:cNvSpPr>
              <p:nvPr/>
            </p:nvSpPr>
            <p:spPr bwMode="auto">
              <a:xfrm flipV="1">
                <a:off x="4025" y="2120"/>
                <a:ext cx="760" cy="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67655" name="Text Box 29"/>
            <p:cNvSpPr txBox="1">
              <a:spLocks noChangeArrowheads="1"/>
            </p:cNvSpPr>
            <p:nvPr/>
          </p:nvSpPr>
          <p:spPr bwMode="auto">
            <a:xfrm>
              <a:off x="817" y="2089"/>
              <a:ext cx="3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Det</a:t>
              </a:r>
            </a:p>
          </p:txBody>
        </p:sp>
      </p:grpSp>
      <p:sp>
        <p:nvSpPr>
          <p:cNvPr id="67604" name="Text Box 30"/>
          <p:cNvSpPr txBox="1">
            <a:spLocks noChangeArrowheads="1"/>
          </p:cNvSpPr>
          <p:nvPr/>
        </p:nvSpPr>
        <p:spPr bwMode="auto">
          <a:xfrm>
            <a:off x="1145233" y="16121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sp>
        <p:nvSpPr>
          <p:cNvPr id="67605" name="Text Box 31"/>
          <p:cNvSpPr txBox="1">
            <a:spLocks noChangeArrowheads="1"/>
          </p:cNvSpPr>
          <p:nvPr/>
        </p:nvSpPr>
        <p:spPr bwMode="auto">
          <a:xfrm>
            <a:off x="1528447" y="1644254"/>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67606" name="Text Box 32"/>
          <p:cNvSpPr txBox="1">
            <a:spLocks noChangeArrowheads="1"/>
          </p:cNvSpPr>
          <p:nvPr/>
        </p:nvSpPr>
        <p:spPr bwMode="auto">
          <a:xfrm>
            <a:off x="1023939" y="1849042"/>
            <a:ext cx="49053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67607" name="Text Box 33"/>
          <p:cNvSpPr txBox="1">
            <a:spLocks noChangeArrowheads="1"/>
          </p:cNvSpPr>
          <p:nvPr/>
        </p:nvSpPr>
        <p:spPr bwMode="auto">
          <a:xfrm>
            <a:off x="1283972" y="1396604"/>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67608" name="Text Box 34"/>
          <p:cNvSpPr txBox="1">
            <a:spLocks noChangeArrowheads="1"/>
          </p:cNvSpPr>
          <p:nvPr/>
        </p:nvSpPr>
        <p:spPr bwMode="auto">
          <a:xfrm>
            <a:off x="1328081" y="2022873"/>
            <a:ext cx="56487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that</a:t>
            </a:r>
          </a:p>
        </p:txBody>
      </p:sp>
      <p:sp>
        <p:nvSpPr>
          <p:cNvPr id="67609" name="Text Box 35"/>
          <p:cNvSpPr txBox="1">
            <a:spLocks noChangeArrowheads="1"/>
          </p:cNvSpPr>
          <p:nvPr/>
        </p:nvSpPr>
        <p:spPr bwMode="auto">
          <a:xfrm>
            <a:off x="1297633" y="17264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sp>
        <p:nvSpPr>
          <p:cNvPr id="67610" name="Text Box 36"/>
          <p:cNvSpPr txBox="1">
            <a:spLocks noChangeArrowheads="1"/>
          </p:cNvSpPr>
          <p:nvPr/>
        </p:nvSpPr>
        <p:spPr bwMode="auto">
          <a:xfrm>
            <a:off x="1666561" y="1822848"/>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67611" name="Text Box 37"/>
          <p:cNvSpPr txBox="1">
            <a:spLocks noChangeArrowheads="1"/>
          </p:cNvSpPr>
          <p:nvPr/>
        </p:nvSpPr>
        <p:spPr bwMode="auto">
          <a:xfrm>
            <a:off x="1450033" y="18407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grpSp>
        <p:nvGrpSpPr>
          <p:cNvPr id="67612" name="Group 38"/>
          <p:cNvGrpSpPr>
            <a:grpSpLocks/>
          </p:cNvGrpSpPr>
          <p:nvPr/>
        </p:nvGrpSpPr>
        <p:grpSpPr bwMode="auto">
          <a:xfrm>
            <a:off x="5981698" y="2396728"/>
            <a:ext cx="1117600" cy="469106"/>
            <a:chOff x="3768" y="2013"/>
            <a:chExt cx="704" cy="394"/>
          </a:xfrm>
        </p:grpSpPr>
        <p:sp>
          <p:nvSpPr>
            <p:cNvPr id="67651" name="Freeform 39"/>
            <p:cNvSpPr>
              <a:spLocks/>
            </p:cNvSpPr>
            <p:nvPr/>
          </p:nvSpPr>
          <p:spPr bwMode="auto">
            <a:xfrm>
              <a:off x="3768" y="2017"/>
              <a:ext cx="115" cy="39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762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7652" name="Freeform 40"/>
            <p:cNvSpPr>
              <a:spLocks/>
            </p:cNvSpPr>
            <p:nvPr/>
          </p:nvSpPr>
          <p:spPr bwMode="auto">
            <a:xfrm flipH="1">
              <a:off x="4183" y="2015"/>
              <a:ext cx="115" cy="39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762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7653" name="Line 41"/>
            <p:cNvSpPr>
              <a:spLocks noChangeShapeType="1"/>
            </p:cNvSpPr>
            <p:nvPr/>
          </p:nvSpPr>
          <p:spPr bwMode="auto">
            <a:xfrm flipV="1">
              <a:off x="3899" y="2013"/>
              <a:ext cx="573" cy="5"/>
            </a:xfrm>
            <a:prstGeom prst="line">
              <a:avLst/>
            </a:prstGeom>
            <a:noFill/>
            <a:ln w="76200">
              <a:solidFill>
                <a:srgbClr val="CC00CC"/>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67613" name="Text Box 42"/>
          <p:cNvSpPr txBox="1">
            <a:spLocks noChangeArrowheads="1"/>
          </p:cNvSpPr>
          <p:nvPr/>
        </p:nvSpPr>
        <p:spPr bwMode="auto">
          <a:xfrm>
            <a:off x="6313707" y="3349229"/>
            <a:ext cx="66631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Verb</a:t>
            </a:r>
          </a:p>
        </p:txBody>
      </p:sp>
      <p:sp>
        <p:nvSpPr>
          <p:cNvPr id="67614" name="Text Box 43"/>
          <p:cNvSpPr txBox="1">
            <a:spLocks noChangeArrowheads="1"/>
          </p:cNvSpPr>
          <p:nvPr/>
        </p:nvSpPr>
        <p:spPr bwMode="auto">
          <a:xfrm>
            <a:off x="6418158" y="2407444"/>
            <a:ext cx="45106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bit</a:t>
            </a:r>
          </a:p>
        </p:txBody>
      </p:sp>
      <p:sp>
        <p:nvSpPr>
          <p:cNvPr id="67615" name="Text Box 44"/>
          <p:cNvSpPr txBox="1">
            <a:spLocks noChangeArrowheads="1"/>
          </p:cNvSpPr>
          <p:nvPr/>
        </p:nvSpPr>
        <p:spPr bwMode="auto">
          <a:xfrm>
            <a:off x="6040192" y="2727723"/>
            <a:ext cx="4799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ate</a:t>
            </a:r>
          </a:p>
        </p:txBody>
      </p:sp>
      <p:sp>
        <p:nvSpPr>
          <p:cNvPr id="67616" name="Text Box 45"/>
          <p:cNvSpPr txBox="1">
            <a:spLocks noChangeArrowheads="1"/>
          </p:cNvSpPr>
          <p:nvPr/>
        </p:nvSpPr>
        <p:spPr bwMode="auto">
          <a:xfrm>
            <a:off x="6428641" y="2662238"/>
            <a:ext cx="58090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saw</a:t>
            </a:r>
          </a:p>
        </p:txBody>
      </p:sp>
      <p:sp>
        <p:nvSpPr>
          <p:cNvPr id="67617" name="Text Box 46"/>
          <p:cNvSpPr txBox="1">
            <a:spLocks noChangeArrowheads="1"/>
          </p:cNvSpPr>
          <p:nvPr/>
        </p:nvSpPr>
        <p:spPr bwMode="auto">
          <a:xfrm>
            <a:off x="6354245" y="2831307"/>
            <a:ext cx="86463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played</a:t>
            </a:r>
          </a:p>
        </p:txBody>
      </p:sp>
      <p:sp>
        <p:nvSpPr>
          <p:cNvPr id="67618" name="Text Box 47"/>
          <p:cNvSpPr txBox="1">
            <a:spLocks noChangeArrowheads="1"/>
          </p:cNvSpPr>
          <p:nvPr/>
        </p:nvSpPr>
        <p:spPr bwMode="auto">
          <a:xfrm>
            <a:off x="6151458" y="3019426"/>
            <a:ext cx="45106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hit</a:t>
            </a:r>
          </a:p>
        </p:txBody>
      </p:sp>
      <p:sp>
        <p:nvSpPr>
          <p:cNvPr id="67619" name="Freeform 48"/>
          <p:cNvSpPr>
            <a:spLocks/>
          </p:cNvSpPr>
          <p:nvPr/>
        </p:nvSpPr>
        <p:spPr bwMode="auto">
          <a:xfrm>
            <a:off x="2047876" y="2177654"/>
            <a:ext cx="181822" cy="463846"/>
          </a:xfrm>
          <a:custGeom>
            <a:avLst/>
            <a:gdLst>
              <a:gd name="T0" fmla="*/ 0 w 983"/>
              <a:gd name="T1" fmla="*/ 2147483646 h 258"/>
              <a:gd name="T2" fmla="*/ 2147483646 w 983"/>
              <a:gd name="T3" fmla="*/ 2147483646 h 258"/>
              <a:gd name="T4" fmla="*/ 2147483646 w 983"/>
              <a:gd name="T5" fmla="*/ 2147483646 h 258"/>
              <a:gd name="T6" fmla="*/ 2147483646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7620" name="Text Box 49"/>
          <p:cNvSpPr txBox="1">
            <a:spLocks noChangeArrowheads="1"/>
          </p:cNvSpPr>
          <p:nvPr/>
        </p:nvSpPr>
        <p:spPr bwMode="auto">
          <a:xfrm>
            <a:off x="2464414" y="2197894"/>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0.95</a:t>
            </a:r>
          </a:p>
        </p:txBody>
      </p:sp>
      <p:sp>
        <p:nvSpPr>
          <p:cNvPr id="67621" name="Freeform 50"/>
          <p:cNvSpPr>
            <a:spLocks/>
          </p:cNvSpPr>
          <p:nvPr/>
        </p:nvSpPr>
        <p:spPr bwMode="auto">
          <a:xfrm>
            <a:off x="4632325" y="2168128"/>
            <a:ext cx="181822" cy="463846"/>
          </a:xfrm>
          <a:custGeom>
            <a:avLst/>
            <a:gdLst>
              <a:gd name="T0" fmla="*/ 0 w 929"/>
              <a:gd name="T1" fmla="*/ 0 h 507"/>
              <a:gd name="T2" fmla="*/ 2147483646 w 929"/>
              <a:gd name="T3" fmla="*/ 2147483646 h 507"/>
              <a:gd name="T4" fmla="*/ 2147483646 w 929"/>
              <a:gd name="T5" fmla="*/ 2147483646 h 507"/>
              <a:gd name="T6" fmla="*/ 2147483646 w 929"/>
              <a:gd name="T7" fmla="*/ 2147483646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7622" name="Text Box 53"/>
          <p:cNvSpPr txBox="1">
            <a:spLocks noChangeArrowheads="1"/>
          </p:cNvSpPr>
          <p:nvPr/>
        </p:nvSpPr>
        <p:spPr bwMode="auto">
          <a:xfrm>
            <a:off x="5155848" y="2320529"/>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a:t>
            </a:r>
          </a:p>
        </p:txBody>
      </p:sp>
      <p:sp>
        <p:nvSpPr>
          <p:cNvPr id="67623" name="Text Box 54"/>
          <p:cNvSpPr txBox="1">
            <a:spLocks noChangeArrowheads="1"/>
          </p:cNvSpPr>
          <p:nvPr/>
        </p:nvSpPr>
        <p:spPr bwMode="auto">
          <a:xfrm>
            <a:off x="6515543" y="3014663"/>
            <a:ext cx="66586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gave</a:t>
            </a:r>
          </a:p>
        </p:txBody>
      </p:sp>
      <p:sp>
        <p:nvSpPr>
          <p:cNvPr id="67624" name="Freeform 55"/>
          <p:cNvSpPr>
            <a:spLocks/>
          </p:cNvSpPr>
          <p:nvPr/>
        </p:nvSpPr>
        <p:spPr bwMode="auto">
          <a:xfrm>
            <a:off x="1839913" y="2332435"/>
            <a:ext cx="181822" cy="463846"/>
          </a:xfrm>
          <a:custGeom>
            <a:avLst/>
            <a:gdLst>
              <a:gd name="T0" fmla="*/ 0 w 2612"/>
              <a:gd name="T1" fmla="*/ 0 h 620"/>
              <a:gd name="T2" fmla="*/ 2147483646 w 2612"/>
              <a:gd name="T3" fmla="*/ 2147483646 h 620"/>
              <a:gd name="T4" fmla="*/ 2147483646 w 2612"/>
              <a:gd name="T5" fmla="*/ 2147483646 h 620"/>
              <a:gd name="T6" fmla="*/ 2147483646 w 2612"/>
              <a:gd name="T7" fmla="*/ 2147483646 h 620"/>
              <a:gd name="T8" fmla="*/ 2147483646 w 2612"/>
              <a:gd name="T9" fmla="*/ 2147483646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7625" name="Text Box 56"/>
          <p:cNvSpPr txBox="1">
            <a:spLocks noChangeArrowheads="1"/>
          </p:cNvSpPr>
          <p:nvPr/>
        </p:nvSpPr>
        <p:spPr bwMode="auto">
          <a:xfrm>
            <a:off x="4118589" y="2824163"/>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0.05</a:t>
            </a:r>
          </a:p>
        </p:txBody>
      </p:sp>
      <p:sp>
        <p:nvSpPr>
          <p:cNvPr id="67626" name="Oval 57"/>
          <p:cNvSpPr>
            <a:spLocks noChangeArrowheads="1"/>
          </p:cNvSpPr>
          <p:nvPr/>
        </p:nvSpPr>
        <p:spPr bwMode="auto">
          <a:xfrm>
            <a:off x="8021638" y="2468270"/>
            <a:ext cx="255677" cy="65225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67627" name="Text Box 58"/>
          <p:cNvSpPr txBox="1">
            <a:spLocks noChangeArrowheads="1"/>
          </p:cNvSpPr>
          <p:nvPr/>
        </p:nvSpPr>
        <p:spPr bwMode="auto">
          <a:xfrm>
            <a:off x="8131897" y="2608660"/>
            <a:ext cx="60815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stop</a:t>
            </a:r>
          </a:p>
        </p:txBody>
      </p:sp>
      <p:sp>
        <p:nvSpPr>
          <p:cNvPr id="67628" name="Freeform 59"/>
          <p:cNvSpPr>
            <a:spLocks/>
          </p:cNvSpPr>
          <p:nvPr/>
        </p:nvSpPr>
        <p:spPr bwMode="auto">
          <a:xfrm>
            <a:off x="7143750" y="2409825"/>
            <a:ext cx="181822" cy="463846"/>
          </a:xfrm>
          <a:custGeom>
            <a:avLst/>
            <a:gdLst>
              <a:gd name="T0" fmla="*/ 0 w 691"/>
              <a:gd name="T1" fmla="*/ 2147483646 h 289"/>
              <a:gd name="T2" fmla="*/ 2147483646 w 691"/>
              <a:gd name="T3" fmla="*/ 2147483646 h 289"/>
              <a:gd name="T4" fmla="*/ 2147483646 w 691"/>
              <a:gd name="T5" fmla="*/ 2147483646 h 289"/>
              <a:gd name="T6" fmla="*/ 2147483646 w 691"/>
              <a:gd name="T7" fmla="*/ 2147483646 h 289"/>
              <a:gd name="T8" fmla="*/ 0 60000 65536"/>
              <a:gd name="T9" fmla="*/ 0 60000 65536"/>
              <a:gd name="T10" fmla="*/ 0 60000 65536"/>
              <a:gd name="T11" fmla="*/ 0 60000 65536"/>
              <a:gd name="T12" fmla="*/ 0 w 691"/>
              <a:gd name="T13" fmla="*/ 0 h 289"/>
              <a:gd name="T14" fmla="*/ 691 w 691"/>
              <a:gd name="T15" fmla="*/ 289 h 289"/>
            </a:gdLst>
            <a:ahLst/>
            <a:cxnLst>
              <a:cxn ang="T8">
                <a:pos x="T0" y="T1"/>
              </a:cxn>
              <a:cxn ang="T9">
                <a:pos x="T2" y="T3"/>
              </a:cxn>
              <a:cxn ang="T10">
                <a:pos x="T4" y="T5"/>
              </a:cxn>
              <a:cxn ang="T11">
                <a:pos x="T6" y="T7"/>
              </a:cxn>
            </a:cxnLst>
            <a:rect l="T12" t="T13" r="T14" b="T15"/>
            <a:pathLst>
              <a:path w="691" h="289">
                <a:moveTo>
                  <a:pt x="0" y="289"/>
                </a:moveTo>
                <a:cubicBezTo>
                  <a:pt x="38" y="243"/>
                  <a:pt x="76" y="197"/>
                  <a:pt x="146" y="150"/>
                </a:cubicBezTo>
                <a:cubicBezTo>
                  <a:pt x="216" y="103"/>
                  <a:pt x="332" y="8"/>
                  <a:pt x="423" y="4"/>
                </a:cubicBezTo>
                <a:cubicBezTo>
                  <a:pt x="514" y="0"/>
                  <a:pt x="649" y="106"/>
                  <a:pt x="691" y="12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7629" name="Text Box 60"/>
          <p:cNvSpPr txBox="1">
            <a:spLocks noChangeArrowheads="1"/>
          </p:cNvSpPr>
          <p:nvPr/>
        </p:nvSpPr>
        <p:spPr bwMode="auto">
          <a:xfrm>
            <a:off x="7478360" y="2096692"/>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67630" name="Freeform 61"/>
          <p:cNvSpPr>
            <a:spLocks/>
          </p:cNvSpPr>
          <p:nvPr/>
        </p:nvSpPr>
        <p:spPr bwMode="auto">
          <a:xfrm>
            <a:off x="4522788" y="1266825"/>
            <a:ext cx="181822" cy="463846"/>
          </a:xfrm>
          <a:custGeom>
            <a:avLst/>
            <a:gdLst>
              <a:gd name="T0" fmla="*/ 0 w 2527"/>
              <a:gd name="T1" fmla="*/ 2147483646 h 1072"/>
              <a:gd name="T2" fmla="*/ 2147483646 w 2527"/>
              <a:gd name="T3" fmla="*/ 2147483646 h 1072"/>
              <a:gd name="T4" fmla="*/ 2147483646 w 2527"/>
              <a:gd name="T5" fmla="*/ 2147483646 h 1072"/>
              <a:gd name="T6" fmla="*/ 2147483646 w 2527"/>
              <a:gd name="T7" fmla="*/ 2147483646 h 1072"/>
              <a:gd name="T8" fmla="*/ 2147483646 w 2527"/>
              <a:gd name="T9" fmla="*/ 2147483646 h 1072"/>
              <a:gd name="T10" fmla="*/ 0 60000 65536"/>
              <a:gd name="T11" fmla="*/ 0 60000 65536"/>
              <a:gd name="T12" fmla="*/ 0 60000 65536"/>
              <a:gd name="T13" fmla="*/ 0 60000 65536"/>
              <a:gd name="T14" fmla="*/ 0 60000 65536"/>
              <a:gd name="T15" fmla="*/ 0 w 2527"/>
              <a:gd name="T16" fmla="*/ 0 h 1072"/>
              <a:gd name="T17" fmla="*/ 2527 w 2527"/>
              <a:gd name="T18" fmla="*/ 1072 h 1072"/>
            </a:gdLst>
            <a:ahLst/>
            <a:cxnLst>
              <a:cxn ang="T10">
                <a:pos x="T0" y="T1"/>
              </a:cxn>
              <a:cxn ang="T11">
                <a:pos x="T2" y="T3"/>
              </a:cxn>
              <a:cxn ang="T12">
                <a:pos x="T4" y="T5"/>
              </a:cxn>
              <a:cxn ang="T13">
                <a:pos x="T6" y="T7"/>
              </a:cxn>
              <a:cxn ang="T14">
                <a:pos x="T8" y="T9"/>
              </a:cxn>
            </a:cxnLst>
            <a:rect l="T15" t="T16" r="T17" b="T18"/>
            <a:pathLst>
              <a:path w="2527" h="1072">
                <a:moveTo>
                  <a:pt x="0" y="358"/>
                </a:moveTo>
                <a:cubicBezTo>
                  <a:pt x="211" y="258"/>
                  <a:pt x="422" y="159"/>
                  <a:pt x="684" y="104"/>
                </a:cubicBezTo>
                <a:cubicBezTo>
                  <a:pt x="946" y="49"/>
                  <a:pt x="1299" y="0"/>
                  <a:pt x="1574" y="27"/>
                </a:cubicBezTo>
                <a:cubicBezTo>
                  <a:pt x="1849" y="54"/>
                  <a:pt x="2176" y="92"/>
                  <a:pt x="2335" y="266"/>
                </a:cubicBezTo>
                <a:cubicBezTo>
                  <a:pt x="2494" y="440"/>
                  <a:pt x="2496" y="938"/>
                  <a:pt x="2527" y="1072"/>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7631" name="Text Box 62"/>
          <p:cNvSpPr txBox="1">
            <a:spLocks noChangeArrowheads="1"/>
          </p:cNvSpPr>
          <p:nvPr/>
        </p:nvSpPr>
        <p:spPr bwMode="auto">
          <a:xfrm>
            <a:off x="5770210" y="130968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67632" name="Freeform 63"/>
          <p:cNvSpPr>
            <a:spLocks/>
          </p:cNvSpPr>
          <p:nvPr/>
        </p:nvSpPr>
        <p:spPr bwMode="auto">
          <a:xfrm>
            <a:off x="3449639" y="3256360"/>
            <a:ext cx="181822" cy="463846"/>
          </a:xfrm>
          <a:custGeom>
            <a:avLst/>
            <a:gdLst>
              <a:gd name="T0" fmla="*/ 0 w 1705"/>
              <a:gd name="T1" fmla="*/ 2147483646 h 481"/>
              <a:gd name="T2" fmla="*/ 2147483646 w 1705"/>
              <a:gd name="T3" fmla="*/ 2147483646 h 481"/>
              <a:gd name="T4" fmla="*/ 2147483646 w 1705"/>
              <a:gd name="T5" fmla="*/ 2147483646 h 481"/>
              <a:gd name="T6" fmla="*/ 2147483646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5715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7633" name="Text Box 64"/>
          <p:cNvSpPr txBox="1">
            <a:spLocks noChangeArrowheads="1"/>
          </p:cNvSpPr>
          <p:nvPr/>
        </p:nvSpPr>
        <p:spPr bwMode="auto">
          <a:xfrm>
            <a:off x="4174773" y="348615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0.8</a:t>
            </a:r>
          </a:p>
        </p:txBody>
      </p:sp>
      <p:sp>
        <p:nvSpPr>
          <p:cNvPr id="67634" name="Freeform 65"/>
          <p:cNvSpPr>
            <a:spLocks/>
          </p:cNvSpPr>
          <p:nvPr/>
        </p:nvSpPr>
        <p:spPr bwMode="auto">
          <a:xfrm>
            <a:off x="3230563" y="3027760"/>
            <a:ext cx="181822" cy="463846"/>
          </a:xfrm>
          <a:custGeom>
            <a:avLst/>
            <a:gdLst>
              <a:gd name="T0" fmla="*/ 0 w 3195"/>
              <a:gd name="T1" fmla="*/ 2147483646 h 974"/>
              <a:gd name="T2" fmla="*/ 2147483646 w 3195"/>
              <a:gd name="T3" fmla="*/ 2147483646 h 974"/>
              <a:gd name="T4" fmla="*/ 2147483646 w 3195"/>
              <a:gd name="T5" fmla="*/ 2147483646 h 974"/>
              <a:gd name="T6" fmla="*/ 2147483646 w 3195"/>
              <a:gd name="T7" fmla="*/ 0 h 974"/>
              <a:gd name="T8" fmla="*/ 0 60000 65536"/>
              <a:gd name="T9" fmla="*/ 0 60000 65536"/>
              <a:gd name="T10" fmla="*/ 0 60000 65536"/>
              <a:gd name="T11" fmla="*/ 0 60000 65536"/>
              <a:gd name="T12" fmla="*/ 0 w 3195"/>
              <a:gd name="T13" fmla="*/ 0 h 974"/>
              <a:gd name="T14" fmla="*/ 3195 w 3195"/>
              <a:gd name="T15" fmla="*/ 974 h 974"/>
            </a:gdLst>
            <a:ahLst/>
            <a:cxnLst>
              <a:cxn ang="T8">
                <a:pos x="T0" y="T1"/>
              </a:cxn>
              <a:cxn ang="T9">
                <a:pos x="T2" y="T3"/>
              </a:cxn>
              <a:cxn ang="T10">
                <a:pos x="T4" y="T5"/>
              </a:cxn>
              <a:cxn ang="T11">
                <a:pos x="T6" y="T7"/>
              </a:cxn>
            </a:cxnLst>
            <a:rect l="T12" t="T13" r="T14" b="T15"/>
            <a:pathLst>
              <a:path w="3195" h="974">
                <a:moveTo>
                  <a:pt x="0" y="683"/>
                </a:moveTo>
                <a:cubicBezTo>
                  <a:pt x="368" y="763"/>
                  <a:pt x="736" y="844"/>
                  <a:pt x="1060" y="868"/>
                </a:cubicBezTo>
                <a:cubicBezTo>
                  <a:pt x="1384" y="892"/>
                  <a:pt x="1587" y="974"/>
                  <a:pt x="1943" y="829"/>
                </a:cubicBezTo>
                <a:cubicBezTo>
                  <a:pt x="2299" y="684"/>
                  <a:pt x="2747" y="342"/>
                  <a:pt x="319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7635" name="Text Box 66"/>
          <p:cNvSpPr txBox="1">
            <a:spLocks noChangeArrowheads="1"/>
          </p:cNvSpPr>
          <p:nvPr/>
        </p:nvSpPr>
        <p:spPr bwMode="auto">
          <a:xfrm>
            <a:off x="5160610" y="384333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67636" name="Text Box 67"/>
          <p:cNvSpPr txBox="1">
            <a:spLocks noChangeArrowheads="1"/>
          </p:cNvSpPr>
          <p:nvPr/>
        </p:nvSpPr>
        <p:spPr bwMode="auto">
          <a:xfrm>
            <a:off x="1556984" y="325278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67637" name="Freeform 68"/>
          <p:cNvSpPr>
            <a:spLocks/>
          </p:cNvSpPr>
          <p:nvPr/>
        </p:nvSpPr>
        <p:spPr bwMode="auto">
          <a:xfrm>
            <a:off x="754063" y="2122885"/>
            <a:ext cx="181822" cy="463846"/>
          </a:xfrm>
          <a:custGeom>
            <a:avLst/>
            <a:gdLst>
              <a:gd name="T0" fmla="*/ 2147483646 w 892"/>
              <a:gd name="T1" fmla="*/ 2147483646 h 1282"/>
              <a:gd name="T2" fmla="*/ 2147483646 w 892"/>
              <a:gd name="T3" fmla="*/ 2147483646 h 1282"/>
              <a:gd name="T4" fmla="*/ 2147483646 w 892"/>
              <a:gd name="T5" fmla="*/ 2147483646 h 1282"/>
              <a:gd name="T6" fmla="*/ 2147483646 w 892"/>
              <a:gd name="T7" fmla="*/ 2147483646 h 1282"/>
              <a:gd name="T8" fmla="*/ 2147483646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7638" name="Freeform 69"/>
          <p:cNvSpPr>
            <a:spLocks/>
          </p:cNvSpPr>
          <p:nvPr/>
        </p:nvSpPr>
        <p:spPr bwMode="auto">
          <a:xfrm>
            <a:off x="450851" y="1930004"/>
            <a:ext cx="181822" cy="463846"/>
          </a:xfrm>
          <a:custGeom>
            <a:avLst/>
            <a:gdLst>
              <a:gd name="T0" fmla="*/ 2147483646 w 3702"/>
              <a:gd name="T1" fmla="*/ 2147483646 h 2102"/>
              <a:gd name="T2" fmla="*/ 2147483646 w 3702"/>
              <a:gd name="T3" fmla="*/ 2147483646 h 2102"/>
              <a:gd name="T4" fmla="*/ 2147483646 w 3702"/>
              <a:gd name="T5" fmla="*/ 2147483646 h 2102"/>
              <a:gd name="T6" fmla="*/ 2147483646 w 3702"/>
              <a:gd name="T7" fmla="*/ 2147483646 h 2102"/>
              <a:gd name="T8" fmla="*/ 2147483646 w 3702"/>
              <a:gd name="T9" fmla="*/ 2147483646 h 2102"/>
              <a:gd name="T10" fmla="*/ 2147483646 w 3702"/>
              <a:gd name="T11" fmla="*/ 2147483646 h 2102"/>
              <a:gd name="T12" fmla="*/ 2147483646 w 3702"/>
              <a:gd name="T13" fmla="*/ 2147483646 h 2102"/>
              <a:gd name="T14" fmla="*/ 2147483646 w 3702"/>
              <a:gd name="T15" fmla="*/ 2147483646 h 2102"/>
              <a:gd name="T16" fmla="*/ 2147483646 w 3702"/>
              <a:gd name="T17" fmla="*/ 2147483646 h 2102"/>
              <a:gd name="T18" fmla="*/ 2147483646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7639" name="Text Box 70"/>
          <p:cNvSpPr txBox="1">
            <a:spLocks noChangeArrowheads="1"/>
          </p:cNvSpPr>
          <p:nvPr/>
        </p:nvSpPr>
        <p:spPr bwMode="auto">
          <a:xfrm>
            <a:off x="3842364" y="4171951"/>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67640" name="Freeform 71"/>
          <p:cNvSpPr>
            <a:spLocks/>
          </p:cNvSpPr>
          <p:nvPr/>
        </p:nvSpPr>
        <p:spPr bwMode="auto">
          <a:xfrm>
            <a:off x="3170238" y="3109913"/>
            <a:ext cx="181822" cy="463846"/>
          </a:xfrm>
          <a:custGeom>
            <a:avLst/>
            <a:gdLst>
              <a:gd name="T0" fmla="*/ 2147483646 w 1820"/>
              <a:gd name="T1" fmla="*/ 0 h 226"/>
              <a:gd name="T2" fmla="*/ 2147483646 w 1820"/>
              <a:gd name="T3" fmla="*/ 2147483646 h 226"/>
              <a:gd name="T4" fmla="*/ 2147483646 w 1820"/>
              <a:gd name="T5" fmla="*/ 2147483646 h 226"/>
              <a:gd name="T6" fmla="*/ 2147483646 w 1820"/>
              <a:gd name="T7" fmla="*/ 2147483646 h 226"/>
              <a:gd name="T8" fmla="*/ 0 w 1820"/>
              <a:gd name="T9" fmla="*/ 2147483646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7641" name="Text Box 72"/>
          <p:cNvSpPr txBox="1">
            <a:spLocks noChangeArrowheads="1"/>
          </p:cNvSpPr>
          <p:nvPr/>
        </p:nvSpPr>
        <p:spPr bwMode="auto">
          <a:xfrm>
            <a:off x="4825027" y="3096817"/>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67642" name="Text Box 73"/>
          <p:cNvSpPr txBox="1">
            <a:spLocks noChangeArrowheads="1"/>
          </p:cNvSpPr>
          <p:nvPr/>
        </p:nvSpPr>
        <p:spPr bwMode="auto">
          <a:xfrm>
            <a:off x="1449389" y="4510088"/>
            <a:ext cx="840593"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400" b="0">
                <a:solidFill>
                  <a:srgbClr val="FF0000"/>
                </a:solidFill>
              </a:rPr>
              <a:t>John</a:t>
            </a:r>
            <a:r>
              <a:rPr lang="en-US" altLang="en-US" sz="2400" b="0"/>
              <a:t> </a:t>
            </a:r>
          </a:p>
        </p:txBody>
      </p:sp>
      <p:sp>
        <p:nvSpPr>
          <p:cNvPr id="67643" name="Oval 61"/>
          <p:cNvSpPr>
            <a:spLocks noChangeArrowheads="1"/>
          </p:cNvSpPr>
          <p:nvPr/>
        </p:nvSpPr>
        <p:spPr bwMode="auto">
          <a:xfrm>
            <a:off x="558801" y="4314930"/>
            <a:ext cx="255677" cy="65225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67644" name="TextBox 86"/>
          <p:cNvSpPr txBox="1">
            <a:spLocks noChangeArrowheads="1"/>
          </p:cNvSpPr>
          <p:nvPr/>
        </p:nvSpPr>
        <p:spPr bwMode="auto">
          <a:xfrm>
            <a:off x="577851" y="4475560"/>
            <a:ext cx="6238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start</a:t>
            </a:r>
          </a:p>
        </p:txBody>
      </p:sp>
      <p:sp>
        <p:nvSpPr>
          <p:cNvPr id="67645" name="Freeform 87"/>
          <p:cNvSpPr>
            <a:spLocks noChangeArrowheads="1"/>
          </p:cNvSpPr>
          <p:nvPr/>
        </p:nvSpPr>
        <p:spPr bwMode="auto">
          <a:xfrm>
            <a:off x="1179513" y="3771901"/>
            <a:ext cx="181822" cy="463846"/>
          </a:xfrm>
          <a:custGeom>
            <a:avLst/>
            <a:gdLst>
              <a:gd name="T0" fmla="*/ 0 w 1106905"/>
              <a:gd name="T1" fmla="*/ 852405 h 854242"/>
              <a:gd name="T2" fmla="*/ 335487 w 1106905"/>
              <a:gd name="T3" fmla="*/ 288142 h 854242"/>
              <a:gd name="T4" fmla="*/ 1102315 w 1106905"/>
              <a:gd name="T5" fmla="*/ 0 h 854242"/>
              <a:gd name="T6" fmla="*/ 0 60000 65536"/>
              <a:gd name="T7" fmla="*/ 0 60000 65536"/>
              <a:gd name="T8" fmla="*/ 0 60000 65536"/>
              <a:gd name="T9" fmla="*/ 0 w 1106905"/>
              <a:gd name="T10" fmla="*/ 0 h 854242"/>
              <a:gd name="T11" fmla="*/ 1106905 w 1106905"/>
              <a:gd name="T12" fmla="*/ 854242 h 854242"/>
            </a:gdLst>
            <a:ahLst/>
            <a:cxnLst>
              <a:cxn ang="T6">
                <a:pos x="T0" y="T1"/>
              </a:cxn>
              <a:cxn ang="T7">
                <a:pos x="T2" y="T3"/>
              </a:cxn>
              <a:cxn ang="T8">
                <a:pos x="T4" y="T5"/>
              </a:cxn>
            </a:cxnLst>
            <a:rect l="T9" t="T10" r="T11" b="T12"/>
            <a:pathLst>
              <a:path w="1106905" h="854242">
                <a:moveTo>
                  <a:pt x="0" y="854242"/>
                </a:moveTo>
                <a:cubicBezTo>
                  <a:pt x="76200" y="642687"/>
                  <a:pt x="152400" y="431132"/>
                  <a:pt x="336884" y="288758"/>
                </a:cubicBezTo>
                <a:cubicBezTo>
                  <a:pt x="521368" y="146384"/>
                  <a:pt x="814136" y="73192"/>
                  <a:pt x="1106905"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cxnSp>
        <p:nvCxnSpPr>
          <p:cNvPr id="67646" name="Straight Arrow Connector 88"/>
          <p:cNvCxnSpPr>
            <a:cxnSpLocks noChangeShapeType="1"/>
            <a:stCxn id="67643" idx="0"/>
          </p:cNvCxnSpPr>
          <p:nvPr/>
        </p:nvCxnSpPr>
        <p:spPr bwMode="auto">
          <a:xfrm flipV="1">
            <a:off x="686640" y="2327672"/>
            <a:ext cx="527798" cy="1987258"/>
          </a:xfrm>
          <a:prstGeom prst="straightConnector1">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67647" name="Text Box 74"/>
          <p:cNvSpPr txBox="1">
            <a:spLocks noChangeArrowheads="1"/>
          </p:cNvSpPr>
          <p:nvPr/>
        </p:nvSpPr>
        <p:spPr bwMode="auto">
          <a:xfrm>
            <a:off x="1362515" y="4295775"/>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67648" name="Text Box 74"/>
          <p:cNvSpPr txBox="1">
            <a:spLocks noChangeArrowheads="1"/>
          </p:cNvSpPr>
          <p:nvPr/>
        </p:nvSpPr>
        <p:spPr bwMode="auto">
          <a:xfrm>
            <a:off x="516378" y="3931444"/>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67649" name="Text Box 74"/>
          <p:cNvSpPr txBox="1">
            <a:spLocks noChangeArrowheads="1"/>
          </p:cNvSpPr>
          <p:nvPr/>
        </p:nvSpPr>
        <p:spPr bwMode="auto">
          <a:xfrm>
            <a:off x="1390296" y="363974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0.4</a:t>
            </a:r>
          </a:p>
        </p:txBody>
      </p:sp>
      <p:sp>
        <p:nvSpPr>
          <p:cNvPr id="67650" name="Freeform 92"/>
          <p:cNvSpPr>
            <a:spLocks noChangeArrowheads="1"/>
          </p:cNvSpPr>
          <p:nvPr/>
        </p:nvSpPr>
        <p:spPr bwMode="auto">
          <a:xfrm>
            <a:off x="1300163" y="3330179"/>
            <a:ext cx="181822" cy="463846"/>
          </a:xfrm>
          <a:custGeom>
            <a:avLst/>
            <a:gdLst>
              <a:gd name="T0" fmla="*/ 0 w 5702968"/>
              <a:gd name="T1" fmla="*/ 1629399 h 1740568"/>
              <a:gd name="T2" fmla="*/ 4025384 w 5702968"/>
              <a:gd name="T3" fmla="*/ 1629399 h 1740568"/>
              <a:gd name="T4" fmla="*/ 5094809 w 5702968"/>
              <a:gd name="T5" fmla="*/ 1461668 h 1740568"/>
              <a:gd name="T6" fmla="*/ 5695623 w 5702968"/>
              <a:gd name="T7" fmla="*/ 0 h 1740568"/>
              <a:gd name="T8" fmla="*/ 0 60000 65536"/>
              <a:gd name="T9" fmla="*/ 0 60000 65536"/>
              <a:gd name="T10" fmla="*/ 0 60000 65536"/>
              <a:gd name="T11" fmla="*/ 0 60000 65536"/>
              <a:gd name="T12" fmla="*/ 0 w 5702968"/>
              <a:gd name="T13" fmla="*/ 0 h 1740568"/>
              <a:gd name="T14" fmla="*/ 5702968 w 5702968"/>
              <a:gd name="T15" fmla="*/ 1740568 h 1740568"/>
            </a:gdLst>
            <a:ahLst/>
            <a:cxnLst>
              <a:cxn ang="T8">
                <a:pos x="T0" y="T1"/>
              </a:cxn>
              <a:cxn ang="T9">
                <a:pos x="T2" y="T3"/>
              </a:cxn>
              <a:cxn ang="T10">
                <a:pos x="T4" y="T5"/>
              </a:cxn>
              <a:cxn ang="T11">
                <a:pos x="T6" y="T7"/>
              </a:cxn>
            </a:cxnLst>
            <a:rect l="T12" t="T13" r="T14" b="T15"/>
            <a:pathLst>
              <a:path w="5702968" h="1740568">
                <a:moveTo>
                  <a:pt x="0" y="1636294"/>
                </a:moveTo>
                <a:lnTo>
                  <a:pt x="4030578" y="1636294"/>
                </a:lnTo>
                <a:cubicBezTo>
                  <a:pt x="4880809" y="1608220"/>
                  <a:pt x="4822657" y="1740568"/>
                  <a:pt x="5101389" y="1467852"/>
                </a:cubicBezTo>
                <a:cubicBezTo>
                  <a:pt x="5380121" y="1195136"/>
                  <a:pt x="5541544" y="597568"/>
                  <a:pt x="5702968"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Tree>
    <p:extLst>
      <p:ext uri="{BB962C8B-B14F-4D97-AF65-F5344CB8AC3E}">
        <p14:creationId xmlns:p14="http://schemas.microsoft.com/office/powerpoint/2010/main" val="30417613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C5DA932E-3A09-4EAD-A7CD-74DB09F14A63}" type="slidenum">
              <a:rPr lang="en-US" altLang="en-US" sz="1200">
                <a:latin typeface="Helvetica" pitchFamily="34" charset="0"/>
              </a:rPr>
              <a:pPr/>
              <a:t>139</a:t>
            </a:fld>
            <a:endParaRPr lang="en-US" altLang="en-US" sz="1200"/>
          </a:p>
        </p:txBody>
      </p:sp>
      <p:sp>
        <p:nvSpPr>
          <p:cNvPr id="69635" name="Rectangle 2"/>
          <p:cNvSpPr>
            <a:spLocks noGrp="1" noChangeArrowheads="1"/>
          </p:cNvSpPr>
          <p:nvPr>
            <p:ph type="title"/>
          </p:nvPr>
        </p:nvSpPr>
        <p:spPr/>
        <p:txBody>
          <a:bodyPr/>
          <a:lstStyle/>
          <a:p>
            <a:pPr eaLnBrk="1" hangingPunct="1"/>
            <a:r>
              <a:rPr lang="en-US" altLang="en-US"/>
              <a:t>Sample HMM Generation</a:t>
            </a:r>
          </a:p>
        </p:txBody>
      </p:sp>
      <p:grpSp>
        <p:nvGrpSpPr>
          <p:cNvPr id="69636" name="Group 3"/>
          <p:cNvGrpSpPr>
            <a:grpSpLocks/>
          </p:cNvGrpSpPr>
          <p:nvPr/>
        </p:nvGrpSpPr>
        <p:grpSpPr bwMode="auto">
          <a:xfrm>
            <a:off x="2159001" y="2976561"/>
            <a:ext cx="1118273" cy="469116"/>
            <a:chOff x="3852" y="2120"/>
            <a:chExt cx="933" cy="614"/>
          </a:xfrm>
        </p:grpSpPr>
        <p:sp>
          <p:nvSpPr>
            <p:cNvPr id="69710" name="Freeform 4"/>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9711" name="Freeform 5"/>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9712" name="Line 6"/>
            <p:cNvSpPr>
              <a:spLocks noChangeShapeType="1"/>
            </p:cNvSpPr>
            <p:nvPr/>
          </p:nvSpPr>
          <p:spPr bwMode="auto">
            <a:xfrm flipV="1">
              <a:off x="4025" y="2120"/>
              <a:ext cx="760" cy="8"/>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69637" name="Text Box 7"/>
          <p:cNvSpPr txBox="1">
            <a:spLocks noChangeArrowheads="1"/>
          </p:cNvSpPr>
          <p:nvPr/>
        </p:nvSpPr>
        <p:spPr bwMode="auto">
          <a:xfrm>
            <a:off x="2188433" y="3896917"/>
            <a:ext cx="123653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PropNoun</a:t>
            </a:r>
          </a:p>
        </p:txBody>
      </p:sp>
      <p:sp>
        <p:nvSpPr>
          <p:cNvPr id="69638" name="Text Box 8"/>
          <p:cNvSpPr txBox="1">
            <a:spLocks noChangeArrowheads="1"/>
          </p:cNvSpPr>
          <p:nvPr/>
        </p:nvSpPr>
        <p:spPr bwMode="auto">
          <a:xfrm>
            <a:off x="2240406" y="3276601"/>
            <a:ext cx="66586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John</a:t>
            </a:r>
          </a:p>
        </p:txBody>
      </p:sp>
      <p:sp>
        <p:nvSpPr>
          <p:cNvPr id="69639" name="Text Box 9"/>
          <p:cNvSpPr txBox="1">
            <a:spLocks noChangeArrowheads="1"/>
          </p:cNvSpPr>
          <p:nvPr/>
        </p:nvSpPr>
        <p:spPr bwMode="auto">
          <a:xfrm>
            <a:off x="2730602" y="3357563"/>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Mary</a:t>
            </a:r>
          </a:p>
        </p:txBody>
      </p:sp>
      <p:sp>
        <p:nvSpPr>
          <p:cNvPr id="69640" name="Text Box 10"/>
          <p:cNvSpPr txBox="1">
            <a:spLocks noChangeArrowheads="1"/>
          </p:cNvSpPr>
          <p:nvPr/>
        </p:nvSpPr>
        <p:spPr bwMode="auto">
          <a:xfrm>
            <a:off x="2157515" y="3486151"/>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Alice</a:t>
            </a:r>
          </a:p>
        </p:txBody>
      </p:sp>
      <p:sp>
        <p:nvSpPr>
          <p:cNvPr id="69641" name="Text Box 11"/>
          <p:cNvSpPr txBox="1">
            <a:spLocks noChangeArrowheads="1"/>
          </p:cNvSpPr>
          <p:nvPr/>
        </p:nvSpPr>
        <p:spPr bwMode="auto">
          <a:xfrm>
            <a:off x="2654611" y="3596879"/>
            <a:ext cx="6931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Jerry</a:t>
            </a:r>
          </a:p>
        </p:txBody>
      </p:sp>
      <p:sp>
        <p:nvSpPr>
          <p:cNvPr id="69642" name="Text Box 12"/>
          <p:cNvSpPr txBox="1">
            <a:spLocks noChangeArrowheads="1"/>
          </p:cNvSpPr>
          <p:nvPr/>
        </p:nvSpPr>
        <p:spPr bwMode="auto">
          <a:xfrm>
            <a:off x="2468425" y="3065860"/>
            <a:ext cx="64797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Tom</a:t>
            </a:r>
          </a:p>
        </p:txBody>
      </p:sp>
      <p:grpSp>
        <p:nvGrpSpPr>
          <p:cNvPr id="69643" name="Group 13"/>
          <p:cNvGrpSpPr>
            <a:grpSpLocks/>
          </p:cNvGrpSpPr>
          <p:nvPr/>
        </p:nvGrpSpPr>
        <p:grpSpPr bwMode="auto">
          <a:xfrm>
            <a:off x="3462340" y="1384699"/>
            <a:ext cx="1118272" cy="469116"/>
            <a:chOff x="3852" y="2120"/>
            <a:chExt cx="933" cy="614"/>
          </a:xfrm>
        </p:grpSpPr>
        <p:sp>
          <p:nvSpPr>
            <p:cNvPr id="69707" name="Freeform 14"/>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9708" name="Freeform 15"/>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9709" name="Line 16"/>
            <p:cNvSpPr>
              <a:spLocks noChangeShapeType="1"/>
            </p:cNvSpPr>
            <p:nvPr/>
          </p:nvSpPr>
          <p:spPr bwMode="auto">
            <a:xfrm flipV="1">
              <a:off x="4025" y="2120"/>
              <a:ext cx="760" cy="8"/>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69644" name="Text Box 17"/>
          <p:cNvSpPr txBox="1">
            <a:spLocks noChangeArrowheads="1"/>
          </p:cNvSpPr>
          <p:nvPr/>
        </p:nvSpPr>
        <p:spPr bwMode="auto">
          <a:xfrm>
            <a:off x="3706838" y="2334817"/>
            <a:ext cx="75242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Noun</a:t>
            </a:r>
          </a:p>
        </p:txBody>
      </p:sp>
      <p:sp>
        <p:nvSpPr>
          <p:cNvPr id="69645" name="Text Box 18"/>
          <p:cNvSpPr txBox="1">
            <a:spLocks noChangeArrowheads="1"/>
          </p:cNvSpPr>
          <p:nvPr/>
        </p:nvSpPr>
        <p:spPr bwMode="auto">
          <a:xfrm>
            <a:off x="3844680" y="1401366"/>
            <a:ext cx="4799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cat</a:t>
            </a:r>
          </a:p>
        </p:txBody>
      </p:sp>
      <p:sp>
        <p:nvSpPr>
          <p:cNvPr id="69646" name="Text Box 19"/>
          <p:cNvSpPr txBox="1">
            <a:spLocks noChangeArrowheads="1"/>
          </p:cNvSpPr>
          <p:nvPr/>
        </p:nvSpPr>
        <p:spPr bwMode="auto">
          <a:xfrm>
            <a:off x="3658524" y="1606154"/>
            <a:ext cx="56647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dog</a:t>
            </a:r>
          </a:p>
        </p:txBody>
      </p:sp>
      <p:sp>
        <p:nvSpPr>
          <p:cNvPr id="69647" name="Text Box 20"/>
          <p:cNvSpPr txBox="1">
            <a:spLocks noChangeArrowheads="1"/>
          </p:cNvSpPr>
          <p:nvPr/>
        </p:nvSpPr>
        <p:spPr bwMode="auto">
          <a:xfrm>
            <a:off x="3492186" y="1782367"/>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car</a:t>
            </a:r>
          </a:p>
        </p:txBody>
      </p:sp>
      <p:sp>
        <p:nvSpPr>
          <p:cNvPr id="69648" name="Text Box 21"/>
          <p:cNvSpPr txBox="1">
            <a:spLocks noChangeArrowheads="1"/>
          </p:cNvSpPr>
          <p:nvPr/>
        </p:nvSpPr>
        <p:spPr bwMode="auto">
          <a:xfrm>
            <a:off x="3564932" y="1960960"/>
            <a:ext cx="55205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pen</a:t>
            </a:r>
          </a:p>
        </p:txBody>
      </p:sp>
      <p:sp>
        <p:nvSpPr>
          <p:cNvPr id="69649" name="Text Box 22"/>
          <p:cNvSpPr txBox="1">
            <a:spLocks noChangeArrowheads="1"/>
          </p:cNvSpPr>
          <p:nvPr/>
        </p:nvSpPr>
        <p:spPr bwMode="auto">
          <a:xfrm>
            <a:off x="4077693" y="1722835"/>
            <a:ext cx="55205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bed</a:t>
            </a:r>
          </a:p>
        </p:txBody>
      </p:sp>
      <p:sp>
        <p:nvSpPr>
          <p:cNvPr id="69650" name="Text Box 23"/>
          <p:cNvSpPr txBox="1">
            <a:spLocks noChangeArrowheads="1"/>
          </p:cNvSpPr>
          <p:nvPr/>
        </p:nvSpPr>
        <p:spPr bwMode="auto">
          <a:xfrm>
            <a:off x="4003777" y="1928813"/>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apple</a:t>
            </a:r>
          </a:p>
        </p:txBody>
      </p:sp>
      <p:grpSp>
        <p:nvGrpSpPr>
          <p:cNvPr id="69651" name="Group 24"/>
          <p:cNvGrpSpPr>
            <a:grpSpLocks/>
          </p:cNvGrpSpPr>
          <p:nvPr/>
        </p:nvGrpSpPr>
        <p:grpSpPr bwMode="auto">
          <a:xfrm>
            <a:off x="915989" y="1398985"/>
            <a:ext cx="1117600" cy="1345406"/>
            <a:chOff x="608" y="1297"/>
            <a:chExt cx="704" cy="1130"/>
          </a:xfrm>
        </p:grpSpPr>
        <p:grpSp>
          <p:nvGrpSpPr>
            <p:cNvPr id="69702" name="Group 25"/>
            <p:cNvGrpSpPr>
              <a:grpSpLocks/>
            </p:cNvGrpSpPr>
            <p:nvPr/>
          </p:nvGrpSpPr>
          <p:grpSpPr bwMode="auto">
            <a:xfrm>
              <a:off x="608" y="1297"/>
              <a:ext cx="704" cy="394"/>
              <a:chOff x="3852" y="2120"/>
              <a:chExt cx="933" cy="614"/>
            </a:xfrm>
          </p:grpSpPr>
          <p:sp>
            <p:nvSpPr>
              <p:cNvPr id="69704" name="Freeform 26"/>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9705" name="Freeform 27"/>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9706" name="Line 28"/>
              <p:cNvSpPr>
                <a:spLocks noChangeShapeType="1"/>
              </p:cNvSpPr>
              <p:nvPr/>
            </p:nvSpPr>
            <p:spPr bwMode="auto">
              <a:xfrm flipV="1">
                <a:off x="4025" y="2120"/>
                <a:ext cx="760" cy="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69703" name="Text Box 29"/>
            <p:cNvSpPr txBox="1">
              <a:spLocks noChangeArrowheads="1"/>
            </p:cNvSpPr>
            <p:nvPr/>
          </p:nvSpPr>
          <p:spPr bwMode="auto">
            <a:xfrm>
              <a:off x="817" y="2089"/>
              <a:ext cx="3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Det</a:t>
              </a:r>
            </a:p>
          </p:txBody>
        </p:sp>
      </p:grpSp>
      <p:sp>
        <p:nvSpPr>
          <p:cNvPr id="69652" name="Text Box 30"/>
          <p:cNvSpPr txBox="1">
            <a:spLocks noChangeArrowheads="1"/>
          </p:cNvSpPr>
          <p:nvPr/>
        </p:nvSpPr>
        <p:spPr bwMode="auto">
          <a:xfrm>
            <a:off x="1145233" y="16121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sp>
        <p:nvSpPr>
          <p:cNvPr id="69653" name="Text Box 31"/>
          <p:cNvSpPr txBox="1">
            <a:spLocks noChangeArrowheads="1"/>
          </p:cNvSpPr>
          <p:nvPr/>
        </p:nvSpPr>
        <p:spPr bwMode="auto">
          <a:xfrm>
            <a:off x="1528447" y="1644254"/>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69654" name="Text Box 32"/>
          <p:cNvSpPr txBox="1">
            <a:spLocks noChangeArrowheads="1"/>
          </p:cNvSpPr>
          <p:nvPr/>
        </p:nvSpPr>
        <p:spPr bwMode="auto">
          <a:xfrm>
            <a:off x="1023939" y="1849042"/>
            <a:ext cx="49053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69655" name="Text Box 33"/>
          <p:cNvSpPr txBox="1">
            <a:spLocks noChangeArrowheads="1"/>
          </p:cNvSpPr>
          <p:nvPr/>
        </p:nvSpPr>
        <p:spPr bwMode="auto">
          <a:xfrm>
            <a:off x="1283972" y="1396604"/>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69656" name="Text Box 34"/>
          <p:cNvSpPr txBox="1">
            <a:spLocks noChangeArrowheads="1"/>
          </p:cNvSpPr>
          <p:nvPr/>
        </p:nvSpPr>
        <p:spPr bwMode="auto">
          <a:xfrm>
            <a:off x="1328081" y="2022873"/>
            <a:ext cx="56487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that</a:t>
            </a:r>
          </a:p>
        </p:txBody>
      </p:sp>
      <p:sp>
        <p:nvSpPr>
          <p:cNvPr id="69657" name="Text Box 35"/>
          <p:cNvSpPr txBox="1">
            <a:spLocks noChangeArrowheads="1"/>
          </p:cNvSpPr>
          <p:nvPr/>
        </p:nvSpPr>
        <p:spPr bwMode="auto">
          <a:xfrm>
            <a:off x="1297633" y="17264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sp>
        <p:nvSpPr>
          <p:cNvPr id="69658" name="Text Box 36"/>
          <p:cNvSpPr txBox="1">
            <a:spLocks noChangeArrowheads="1"/>
          </p:cNvSpPr>
          <p:nvPr/>
        </p:nvSpPr>
        <p:spPr bwMode="auto">
          <a:xfrm>
            <a:off x="1666561" y="1822848"/>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69659" name="Text Box 37"/>
          <p:cNvSpPr txBox="1">
            <a:spLocks noChangeArrowheads="1"/>
          </p:cNvSpPr>
          <p:nvPr/>
        </p:nvSpPr>
        <p:spPr bwMode="auto">
          <a:xfrm>
            <a:off x="1450033" y="18407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grpSp>
        <p:nvGrpSpPr>
          <p:cNvPr id="69660" name="Group 38"/>
          <p:cNvGrpSpPr>
            <a:grpSpLocks/>
          </p:cNvGrpSpPr>
          <p:nvPr/>
        </p:nvGrpSpPr>
        <p:grpSpPr bwMode="auto">
          <a:xfrm>
            <a:off x="5981698" y="2396728"/>
            <a:ext cx="1117600" cy="469106"/>
            <a:chOff x="3768" y="2013"/>
            <a:chExt cx="704" cy="394"/>
          </a:xfrm>
        </p:grpSpPr>
        <p:sp>
          <p:nvSpPr>
            <p:cNvPr id="69699" name="Freeform 39"/>
            <p:cNvSpPr>
              <a:spLocks/>
            </p:cNvSpPr>
            <p:nvPr/>
          </p:nvSpPr>
          <p:spPr bwMode="auto">
            <a:xfrm>
              <a:off x="3768" y="2017"/>
              <a:ext cx="115" cy="39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762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9700" name="Freeform 40"/>
            <p:cNvSpPr>
              <a:spLocks/>
            </p:cNvSpPr>
            <p:nvPr/>
          </p:nvSpPr>
          <p:spPr bwMode="auto">
            <a:xfrm flipH="1">
              <a:off x="4183" y="2015"/>
              <a:ext cx="115" cy="39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762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9701" name="Line 41"/>
            <p:cNvSpPr>
              <a:spLocks noChangeShapeType="1"/>
            </p:cNvSpPr>
            <p:nvPr/>
          </p:nvSpPr>
          <p:spPr bwMode="auto">
            <a:xfrm flipV="1">
              <a:off x="3899" y="2013"/>
              <a:ext cx="573" cy="5"/>
            </a:xfrm>
            <a:prstGeom prst="line">
              <a:avLst/>
            </a:prstGeom>
            <a:noFill/>
            <a:ln w="76200">
              <a:solidFill>
                <a:srgbClr val="CC00CC"/>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69661" name="Text Box 42"/>
          <p:cNvSpPr txBox="1">
            <a:spLocks noChangeArrowheads="1"/>
          </p:cNvSpPr>
          <p:nvPr/>
        </p:nvSpPr>
        <p:spPr bwMode="auto">
          <a:xfrm>
            <a:off x="6313707" y="3349229"/>
            <a:ext cx="66631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Verb</a:t>
            </a:r>
          </a:p>
        </p:txBody>
      </p:sp>
      <p:sp>
        <p:nvSpPr>
          <p:cNvPr id="69662" name="Text Box 43"/>
          <p:cNvSpPr txBox="1">
            <a:spLocks noChangeArrowheads="1"/>
          </p:cNvSpPr>
          <p:nvPr/>
        </p:nvSpPr>
        <p:spPr bwMode="auto">
          <a:xfrm>
            <a:off x="6418158" y="2407444"/>
            <a:ext cx="45106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bit</a:t>
            </a:r>
          </a:p>
        </p:txBody>
      </p:sp>
      <p:sp>
        <p:nvSpPr>
          <p:cNvPr id="69663" name="Text Box 44"/>
          <p:cNvSpPr txBox="1">
            <a:spLocks noChangeArrowheads="1"/>
          </p:cNvSpPr>
          <p:nvPr/>
        </p:nvSpPr>
        <p:spPr bwMode="auto">
          <a:xfrm>
            <a:off x="6040192" y="2727723"/>
            <a:ext cx="4799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ate</a:t>
            </a:r>
          </a:p>
        </p:txBody>
      </p:sp>
      <p:sp>
        <p:nvSpPr>
          <p:cNvPr id="69664" name="Text Box 45"/>
          <p:cNvSpPr txBox="1">
            <a:spLocks noChangeArrowheads="1"/>
          </p:cNvSpPr>
          <p:nvPr/>
        </p:nvSpPr>
        <p:spPr bwMode="auto">
          <a:xfrm>
            <a:off x="6428641" y="2662238"/>
            <a:ext cx="58090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saw</a:t>
            </a:r>
          </a:p>
        </p:txBody>
      </p:sp>
      <p:sp>
        <p:nvSpPr>
          <p:cNvPr id="69665" name="Text Box 46"/>
          <p:cNvSpPr txBox="1">
            <a:spLocks noChangeArrowheads="1"/>
          </p:cNvSpPr>
          <p:nvPr/>
        </p:nvSpPr>
        <p:spPr bwMode="auto">
          <a:xfrm>
            <a:off x="6354245" y="2831307"/>
            <a:ext cx="86463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played</a:t>
            </a:r>
          </a:p>
        </p:txBody>
      </p:sp>
      <p:sp>
        <p:nvSpPr>
          <p:cNvPr id="69666" name="Text Box 47"/>
          <p:cNvSpPr txBox="1">
            <a:spLocks noChangeArrowheads="1"/>
          </p:cNvSpPr>
          <p:nvPr/>
        </p:nvSpPr>
        <p:spPr bwMode="auto">
          <a:xfrm>
            <a:off x="6151458" y="3019426"/>
            <a:ext cx="45106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hit</a:t>
            </a:r>
          </a:p>
        </p:txBody>
      </p:sp>
      <p:sp>
        <p:nvSpPr>
          <p:cNvPr id="69667" name="Freeform 48"/>
          <p:cNvSpPr>
            <a:spLocks/>
          </p:cNvSpPr>
          <p:nvPr/>
        </p:nvSpPr>
        <p:spPr bwMode="auto">
          <a:xfrm>
            <a:off x="2047876" y="2177654"/>
            <a:ext cx="181822" cy="463846"/>
          </a:xfrm>
          <a:custGeom>
            <a:avLst/>
            <a:gdLst>
              <a:gd name="T0" fmla="*/ 0 w 983"/>
              <a:gd name="T1" fmla="*/ 2147483646 h 258"/>
              <a:gd name="T2" fmla="*/ 2147483646 w 983"/>
              <a:gd name="T3" fmla="*/ 2147483646 h 258"/>
              <a:gd name="T4" fmla="*/ 2147483646 w 983"/>
              <a:gd name="T5" fmla="*/ 2147483646 h 258"/>
              <a:gd name="T6" fmla="*/ 2147483646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9668" name="Text Box 49"/>
          <p:cNvSpPr txBox="1">
            <a:spLocks noChangeArrowheads="1"/>
          </p:cNvSpPr>
          <p:nvPr/>
        </p:nvSpPr>
        <p:spPr bwMode="auto">
          <a:xfrm>
            <a:off x="2464414" y="2197894"/>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0.95</a:t>
            </a:r>
          </a:p>
        </p:txBody>
      </p:sp>
      <p:sp>
        <p:nvSpPr>
          <p:cNvPr id="69669" name="Freeform 50"/>
          <p:cNvSpPr>
            <a:spLocks/>
          </p:cNvSpPr>
          <p:nvPr/>
        </p:nvSpPr>
        <p:spPr bwMode="auto">
          <a:xfrm>
            <a:off x="4632325" y="2168128"/>
            <a:ext cx="181822" cy="463846"/>
          </a:xfrm>
          <a:custGeom>
            <a:avLst/>
            <a:gdLst>
              <a:gd name="T0" fmla="*/ 0 w 929"/>
              <a:gd name="T1" fmla="*/ 0 h 507"/>
              <a:gd name="T2" fmla="*/ 2147483646 w 929"/>
              <a:gd name="T3" fmla="*/ 2147483646 h 507"/>
              <a:gd name="T4" fmla="*/ 2147483646 w 929"/>
              <a:gd name="T5" fmla="*/ 2147483646 h 507"/>
              <a:gd name="T6" fmla="*/ 2147483646 w 929"/>
              <a:gd name="T7" fmla="*/ 2147483646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9670" name="Text Box 53"/>
          <p:cNvSpPr txBox="1">
            <a:spLocks noChangeArrowheads="1"/>
          </p:cNvSpPr>
          <p:nvPr/>
        </p:nvSpPr>
        <p:spPr bwMode="auto">
          <a:xfrm>
            <a:off x="5155848" y="2320529"/>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a:t>
            </a:r>
          </a:p>
        </p:txBody>
      </p:sp>
      <p:sp>
        <p:nvSpPr>
          <p:cNvPr id="69671" name="Text Box 54"/>
          <p:cNvSpPr txBox="1">
            <a:spLocks noChangeArrowheads="1"/>
          </p:cNvSpPr>
          <p:nvPr/>
        </p:nvSpPr>
        <p:spPr bwMode="auto">
          <a:xfrm>
            <a:off x="6515543" y="3014663"/>
            <a:ext cx="66586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gave</a:t>
            </a:r>
          </a:p>
        </p:txBody>
      </p:sp>
      <p:sp>
        <p:nvSpPr>
          <p:cNvPr id="69672" name="Freeform 55"/>
          <p:cNvSpPr>
            <a:spLocks/>
          </p:cNvSpPr>
          <p:nvPr/>
        </p:nvSpPr>
        <p:spPr bwMode="auto">
          <a:xfrm>
            <a:off x="1839913" y="2332435"/>
            <a:ext cx="181822" cy="463846"/>
          </a:xfrm>
          <a:custGeom>
            <a:avLst/>
            <a:gdLst>
              <a:gd name="T0" fmla="*/ 0 w 2612"/>
              <a:gd name="T1" fmla="*/ 0 h 620"/>
              <a:gd name="T2" fmla="*/ 2147483646 w 2612"/>
              <a:gd name="T3" fmla="*/ 2147483646 h 620"/>
              <a:gd name="T4" fmla="*/ 2147483646 w 2612"/>
              <a:gd name="T5" fmla="*/ 2147483646 h 620"/>
              <a:gd name="T6" fmla="*/ 2147483646 w 2612"/>
              <a:gd name="T7" fmla="*/ 2147483646 h 620"/>
              <a:gd name="T8" fmla="*/ 2147483646 w 2612"/>
              <a:gd name="T9" fmla="*/ 2147483646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9673" name="Text Box 56"/>
          <p:cNvSpPr txBox="1">
            <a:spLocks noChangeArrowheads="1"/>
          </p:cNvSpPr>
          <p:nvPr/>
        </p:nvSpPr>
        <p:spPr bwMode="auto">
          <a:xfrm>
            <a:off x="4118589" y="2824163"/>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0.05</a:t>
            </a:r>
          </a:p>
        </p:txBody>
      </p:sp>
      <p:sp>
        <p:nvSpPr>
          <p:cNvPr id="69674" name="Oval 57"/>
          <p:cNvSpPr>
            <a:spLocks noChangeArrowheads="1"/>
          </p:cNvSpPr>
          <p:nvPr/>
        </p:nvSpPr>
        <p:spPr bwMode="auto">
          <a:xfrm>
            <a:off x="8021638" y="2468270"/>
            <a:ext cx="255677" cy="65225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69675" name="Text Box 58"/>
          <p:cNvSpPr txBox="1">
            <a:spLocks noChangeArrowheads="1"/>
          </p:cNvSpPr>
          <p:nvPr/>
        </p:nvSpPr>
        <p:spPr bwMode="auto">
          <a:xfrm>
            <a:off x="8131897" y="2608660"/>
            <a:ext cx="60815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stop</a:t>
            </a:r>
          </a:p>
        </p:txBody>
      </p:sp>
      <p:sp>
        <p:nvSpPr>
          <p:cNvPr id="69676" name="Freeform 59"/>
          <p:cNvSpPr>
            <a:spLocks/>
          </p:cNvSpPr>
          <p:nvPr/>
        </p:nvSpPr>
        <p:spPr bwMode="auto">
          <a:xfrm>
            <a:off x="7143750" y="2409825"/>
            <a:ext cx="181822" cy="463846"/>
          </a:xfrm>
          <a:custGeom>
            <a:avLst/>
            <a:gdLst>
              <a:gd name="T0" fmla="*/ 0 w 691"/>
              <a:gd name="T1" fmla="*/ 2147483646 h 289"/>
              <a:gd name="T2" fmla="*/ 2147483646 w 691"/>
              <a:gd name="T3" fmla="*/ 2147483646 h 289"/>
              <a:gd name="T4" fmla="*/ 2147483646 w 691"/>
              <a:gd name="T5" fmla="*/ 2147483646 h 289"/>
              <a:gd name="T6" fmla="*/ 2147483646 w 691"/>
              <a:gd name="T7" fmla="*/ 2147483646 h 289"/>
              <a:gd name="T8" fmla="*/ 0 60000 65536"/>
              <a:gd name="T9" fmla="*/ 0 60000 65536"/>
              <a:gd name="T10" fmla="*/ 0 60000 65536"/>
              <a:gd name="T11" fmla="*/ 0 60000 65536"/>
              <a:gd name="T12" fmla="*/ 0 w 691"/>
              <a:gd name="T13" fmla="*/ 0 h 289"/>
              <a:gd name="T14" fmla="*/ 691 w 691"/>
              <a:gd name="T15" fmla="*/ 289 h 289"/>
            </a:gdLst>
            <a:ahLst/>
            <a:cxnLst>
              <a:cxn ang="T8">
                <a:pos x="T0" y="T1"/>
              </a:cxn>
              <a:cxn ang="T9">
                <a:pos x="T2" y="T3"/>
              </a:cxn>
              <a:cxn ang="T10">
                <a:pos x="T4" y="T5"/>
              </a:cxn>
              <a:cxn ang="T11">
                <a:pos x="T6" y="T7"/>
              </a:cxn>
            </a:cxnLst>
            <a:rect l="T12" t="T13" r="T14" b="T15"/>
            <a:pathLst>
              <a:path w="691" h="289">
                <a:moveTo>
                  <a:pt x="0" y="289"/>
                </a:moveTo>
                <a:cubicBezTo>
                  <a:pt x="38" y="243"/>
                  <a:pt x="76" y="197"/>
                  <a:pt x="146" y="150"/>
                </a:cubicBezTo>
                <a:cubicBezTo>
                  <a:pt x="216" y="103"/>
                  <a:pt x="332" y="8"/>
                  <a:pt x="423" y="4"/>
                </a:cubicBezTo>
                <a:cubicBezTo>
                  <a:pt x="514" y="0"/>
                  <a:pt x="649" y="106"/>
                  <a:pt x="691" y="12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9677" name="Text Box 60"/>
          <p:cNvSpPr txBox="1">
            <a:spLocks noChangeArrowheads="1"/>
          </p:cNvSpPr>
          <p:nvPr/>
        </p:nvSpPr>
        <p:spPr bwMode="auto">
          <a:xfrm>
            <a:off x="7478360" y="2096692"/>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69678" name="Freeform 61"/>
          <p:cNvSpPr>
            <a:spLocks/>
          </p:cNvSpPr>
          <p:nvPr/>
        </p:nvSpPr>
        <p:spPr bwMode="auto">
          <a:xfrm>
            <a:off x="4522788" y="1266825"/>
            <a:ext cx="181822" cy="463846"/>
          </a:xfrm>
          <a:custGeom>
            <a:avLst/>
            <a:gdLst>
              <a:gd name="T0" fmla="*/ 0 w 2527"/>
              <a:gd name="T1" fmla="*/ 2147483646 h 1072"/>
              <a:gd name="T2" fmla="*/ 2147483646 w 2527"/>
              <a:gd name="T3" fmla="*/ 2147483646 h 1072"/>
              <a:gd name="T4" fmla="*/ 2147483646 w 2527"/>
              <a:gd name="T5" fmla="*/ 2147483646 h 1072"/>
              <a:gd name="T6" fmla="*/ 2147483646 w 2527"/>
              <a:gd name="T7" fmla="*/ 2147483646 h 1072"/>
              <a:gd name="T8" fmla="*/ 2147483646 w 2527"/>
              <a:gd name="T9" fmla="*/ 2147483646 h 1072"/>
              <a:gd name="T10" fmla="*/ 0 60000 65536"/>
              <a:gd name="T11" fmla="*/ 0 60000 65536"/>
              <a:gd name="T12" fmla="*/ 0 60000 65536"/>
              <a:gd name="T13" fmla="*/ 0 60000 65536"/>
              <a:gd name="T14" fmla="*/ 0 60000 65536"/>
              <a:gd name="T15" fmla="*/ 0 w 2527"/>
              <a:gd name="T16" fmla="*/ 0 h 1072"/>
              <a:gd name="T17" fmla="*/ 2527 w 2527"/>
              <a:gd name="T18" fmla="*/ 1072 h 1072"/>
            </a:gdLst>
            <a:ahLst/>
            <a:cxnLst>
              <a:cxn ang="T10">
                <a:pos x="T0" y="T1"/>
              </a:cxn>
              <a:cxn ang="T11">
                <a:pos x="T2" y="T3"/>
              </a:cxn>
              <a:cxn ang="T12">
                <a:pos x="T4" y="T5"/>
              </a:cxn>
              <a:cxn ang="T13">
                <a:pos x="T6" y="T7"/>
              </a:cxn>
              <a:cxn ang="T14">
                <a:pos x="T8" y="T9"/>
              </a:cxn>
            </a:cxnLst>
            <a:rect l="T15" t="T16" r="T17" b="T18"/>
            <a:pathLst>
              <a:path w="2527" h="1072">
                <a:moveTo>
                  <a:pt x="0" y="358"/>
                </a:moveTo>
                <a:cubicBezTo>
                  <a:pt x="211" y="258"/>
                  <a:pt x="422" y="159"/>
                  <a:pt x="684" y="104"/>
                </a:cubicBezTo>
                <a:cubicBezTo>
                  <a:pt x="946" y="49"/>
                  <a:pt x="1299" y="0"/>
                  <a:pt x="1574" y="27"/>
                </a:cubicBezTo>
                <a:cubicBezTo>
                  <a:pt x="1849" y="54"/>
                  <a:pt x="2176" y="92"/>
                  <a:pt x="2335" y="266"/>
                </a:cubicBezTo>
                <a:cubicBezTo>
                  <a:pt x="2494" y="440"/>
                  <a:pt x="2496" y="938"/>
                  <a:pt x="2527" y="1072"/>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9679" name="Text Box 62"/>
          <p:cNvSpPr txBox="1">
            <a:spLocks noChangeArrowheads="1"/>
          </p:cNvSpPr>
          <p:nvPr/>
        </p:nvSpPr>
        <p:spPr bwMode="auto">
          <a:xfrm>
            <a:off x="5770210" y="130968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69680" name="Freeform 63"/>
          <p:cNvSpPr>
            <a:spLocks/>
          </p:cNvSpPr>
          <p:nvPr/>
        </p:nvSpPr>
        <p:spPr bwMode="auto">
          <a:xfrm>
            <a:off x="3449639" y="3256360"/>
            <a:ext cx="181822" cy="463846"/>
          </a:xfrm>
          <a:custGeom>
            <a:avLst/>
            <a:gdLst>
              <a:gd name="T0" fmla="*/ 0 w 1705"/>
              <a:gd name="T1" fmla="*/ 2147483646 h 481"/>
              <a:gd name="T2" fmla="*/ 2147483646 w 1705"/>
              <a:gd name="T3" fmla="*/ 2147483646 h 481"/>
              <a:gd name="T4" fmla="*/ 2147483646 w 1705"/>
              <a:gd name="T5" fmla="*/ 2147483646 h 481"/>
              <a:gd name="T6" fmla="*/ 2147483646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5715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9681" name="Text Box 64"/>
          <p:cNvSpPr txBox="1">
            <a:spLocks noChangeArrowheads="1"/>
          </p:cNvSpPr>
          <p:nvPr/>
        </p:nvSpPr>
        <p:spPr bwMode="auto">
          <a:xfrm>
            <a:off x="4174773" y="348615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0.8</a:t>
            </a:r>
          </a:p>
        </p:txBody>
      </p:sp>
      <p:sp>
        <p:nvSpPr>
          <p:cNvPr id="69682" name="Freeform 65"/>
          <p:cNvSpPr>
            <a:spLocks/>
          </p:cNvSpPr>
          <p:nvPr/>
        </p:nvSpPr>
        <p:spPr bwMode="auto">
          <a:xfrm>
            <a:off x="3230563" y="3027760"/>
            <a:ext cx="181822" cy="463846"/>
          </a:xfrm>
          <a:custGeom>
            <a:avLst/>
            <a:gdLst>
              <a:gd name="T0" fmla="*/ 0 w 3195"/>
              <a:gd name="T1" fmla="*/ 2147483646 h 974"/>
              <a:gd name="T2" fmla="*/ 2147483646 w 3195"/>
              <a:gd name="T3" fmla="*/ 2147483646 h 974"/>
              <a:gd name="T4" fmla="*/ 2147483646 w 3195"/>
              <a:gd name="T5" fmla="*/ 2147483646 h 974"/>
              <a:gd name="T6" fmla="*/ 2147483646 w 3195"/>
              <a:gd name="T7" fmla="*/ 0 h 974"/>
              <a:gd name="T8" fmla="*/ 0 60000 65536"/>
              <a:gd name="T9" fmla="*/ 0 60000 65536"/>
              <a:gd name="T10" fmla="*/ 0 60000 65536"/>
              <a:gd name="T11" fmla="*/ 0 60000 65536"/>
              <a:gd name="T12" fmla="*/ 0 w 3195"/>
              <a:gd name="T13" fmla="*/ 0 h 974"/>
              <a:gd name="T14" fmla="*/ 3195 w 3195"/>
              <a:gd name="T15" fmla="*/ 974 h 974"/>
            </a:gdLst>
            <a:ahLst/>
            <a:cxnLst>
              <a:cxn ang="T8">
                <a:pos x="T0" y="T1"/>
              </a:cxn>
              <a:cxn ang="T9">
                <a:pos x="T2" y="T3"/>
              </a:cxn>
              <a:cxn ang="T10">
                <a:pos x="T4" y="T5"/>
              </a:cxn>
              <a:cxn ang="T11">
                <a:pos x="T6" y="T7"/>
              </a:cxn>
            </a:cxnLst>
            <a:rect l="T12" t="T13" r="T14" b="T15"/>
            <a:pathLst>
              <a:path w="3195" h="974">
                <a:moveTo>
                  <a:pt x="0" y="683"/>
                </a:moveTo>
                <a:cubicBezTo>
                  <a:pt x="368" y="763"/>
                  <a:pt x="736" y="844"/>
                  <a:pt x="1060" y="868"/>
                </a:cubicBezTo>
                <a:cubicBezTo>
                  <a:pt x="1384" y="892"/>
                  <a:pt x="1587" y="974"/>
                  <a:pt x="1943" y="829"/>
                </a:cubicBezTo>
                <a:cubicBezTo>
                  <a:pt x="2299" y="684"/>
                  <a:pt x="2747" y="342"/>
                  <a:pt x="319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9683" name="Text Box 66"/>
          <p:cNvSpPr txBox="1">
            <a:spLocks noChangeArrowheads="1"/>
          </p:cNvSpPr>
          <p:nvPr/>
        </p:nvSpPr>
        <p:spPr bwMode="auto">
          <a:xfrm>
            <a:off x="5160610" y="384333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69684" name="Text Box 67"/>
          <p:cNvSpPr txBox="1">
            <a:spLocks noChangeArrowheads="1"/>
          </p:cNvSpPr>
          <p:nvPr/>
        </p:nvSpPr>
        <p:spPr bwMode="auto">
          <a:xfrm>
            <a:off x="1556984" y="325278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69685" name="Freeform 68"/>
          <p:cNvSpPr>
            <a:spLocks/>
          </p:cNvSpPr>
          <p:nvPr/>
        </p:nvSpPr>
        <p:spPr bwMode="auto">
          <a:xfrm>
            <a:off x="754063" y="2122885"/>
            <a:ext cx="181822" cy="463846"/>
          </a:xfrm>
          <a:custGeom>
            <a:avLst/>
            <a:gdLst>
              <a:gd name="T0" fmla="*/ 2147483646 w 892"/>
              <a:gd name="T1" fmla="*/ 2147483646 h 1282"/>
              <a:gd name="T2" fmla="*/ 2147483646 w 892"/>
              <a:gd name="T3" fmla="*/ 2147483646 h 1282"/>
              <a:gd name="T4" fmla="*/ 2147483646 w 892"/>
              <a:gd name="T5" fmla="*/ 2147483646 h 1282"/>
              <a:gd name="T6" fmla="*/ 2147483646 w 892"/>
              <a:gd name="T7" fmla="*/ 2147483646 h 1282"/>
              <a:gd name="T8" fmla="*/ 2147483646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9686" name="Freeform 69"/>
          <p:cNvSpPr>
            <a:spLocks/>
          </p:cNvSpPr>
          <p:nvPr/>
        </p:nvSpPr>
        <p:spPr bwMode="auto">
          <a:xfrm>
            <a:off x="450851" y="1930004"/>
            <a:ext cx="181822" cy="463846"/>
          </a:xfrm>
          <a:custGeom>
            <a:avLst/>
            <a:gdLst>
              <a:gd name="T0" fmla="*/ 2147483646 w 3702"/>
              <a:gd name="T1" fmla="*/ 2147483646 h 2102"/>
              <a:gd name="T2" fmla="*/ 2147483646 w 3702"/>
              <a:gd name="T3" fmla="*/ 2147483646 h 2102"/>
              <a:gd name="T4" fmla="*/ 2147483646 w 3702"/>
              <a:gd name="T5" fmla="*/ 2147483646 h 2102"/>
              <a:gd name="T6" fmla="*/ 2147483646 w 3702"/>
              <a:gd name="T7" fmla="*/ 2147483646 h 2102"/>
              <a:gd name="T8" fmla="*/ 2147483646 w 3702"/>
              <a:gd name="T9" fmla="*/ 2147483646 h 2102"/>
              <a:gd name="T10" fmla="*/ 2147483646 w 3702"/>
              <a:gd name="T11" fmla="*/ 2147483646 h 2102"/>
              <a:gd name="T12" fmla="*/ 2147483646 w 3702"/>
              <a:gd name="T13" fmla="*/ 2147483646 h 2102"/>
              <a:gd name="T14" fmla="*/ 2147483646 w 3702"/>
              <a:gd name="T15" fmla="*/ 2147483646 h 2102"/>
              <a:gd name="T16" fmla="*/ 2147483646 w 3702"/>
              <a:gd name="T17" fmla="*/ 2147483646 h 2102"/>
              <a:gd name="T18" fmla="*/ 2147483646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9687" name="Text Box 70"/>
          <p:cNvSpPr txBox="1">
            <a:spLocks noChangeArrowheads="1"/>
          </p:cNvSpPr>
          <p:nvPr/>
        </p:nvSpPr>
        <p:spPr bwMode="auto">
          <a:xfrm>
            <a:off x="3842364" y="4171951"/>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69688" name="Freeform 71"/>
          <p:cNvSpPr>
            <a:spLocks/>
          </p:cNvSpPr>
          <p:nvPr/>
        </p:nvSpPr>
        <p:spPr bwMode="auto">
          <a:xfrm>
            <a:off x="3170238" y="3109913"/>
            <a:ext cx="181822" cy="463846"/>
          </a:xfrm>
          <a:custGeom>
            <a:avLst/>
            <a:gdLst>
              <a:gd name="T0" fmla="*/ 2147483646 w 1820"/>
              <a:gd name="T1" fmla="*/ 0 h 226"/>
              <a:gd name="T2" fmla="*/ 2147483646 w 1820"/>
              <a:gd name="T3" fmla="*/ 2147483646 h 226"/>
              <a:gd name="T4" fmla="*/ 2147483646 w 1820"/>
              <a:gd name="T5" fmla="*/ 2147483646 h 226"/>
              <a:gd name="T6" fmla="*/ 2147483646 w 1820"/>
              <a:gd name="T7" fmla="*/ 2147483646 h 226"/>
              <a:gd name="T8" fmla="*/ 0 w 1820"/>
              <a:gd name="T9" fmla="*/ 2147483646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69689" name="Text Box 72"/>
          <p:cNvSpPr txBox="1">
            <a:spLocks noChangeArrowheads="1"/>
          </p:cNvSpPr>
          <p:nvPr/>
        </p:nvSpPr>
        <p:spPr bwMode="auto">
          <a:xfrm>
            <a:off x="4825027" y="3096817"/>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69690" name="Text Box 73"/>
          <p:cNvSpPr txBox="1">
            <a:spLocks noChangeArrowheads="1"/>
          </p:cNvSpPr>
          <p:nvPr/>
        </p:nvSpPr>
        <p:spPr bwMode="auto">
          <a:xfrm>
            <a:off x="1449388" y="4510088"/>
            <a:ext cx="1241343"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400" b="0">
                <a:solidFill>
                  <a:srgbClr val="FF0000"/>
                </a:solidFill>
              </a:rPr>
              <a:t>John bit</a:t>
            </a:r>
            <a:r>
              <a:rPr lang="en-US" altLang="en-US" sz="2400" b="0"/>
              <a:t> </a:t>
            </a:r>
          </a:p>
        </p:txBody>
      </p:sp>
      <p:sp>
        <p:nvSpPr>
          <p:cNvPr id="69691" name="Oval 61"/>
          <p:cNvSpPr>
            <a:spLocks noChangeArrowheads="1"/>
          </p:cNvSpPr>
          <p:nvPr/>
        </p:nvSpPr>
        <p:spPr bwMode="auto">
          <a:xfrm>
            <a:off x="558801" y="4314930"/>
            <a:ext cx="255677" cy="65225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69692" name="TextBox 86"/>
          <p:cNvSpPr txBox="1">
            <a:spLocks noChangeArrowheads="1"/>
          </p:cNvSpPr>
          <p:nvPr/>
        </p:nvSpPr>
        <p:spPr bwMode="auto">
          <a:xfrm>
            <a:off x="577851" y="4475560"/>
            <a:ext cx="6238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start</a:t>
            </a:r>
          </a:p>
        </p:txBody>
      </p:sp>
      <p:sp>
        <p:nvSpPr>
          <p:cNvPr id="69693" name="Freeform 87"/>
          <p:cNvSpPr>
            <a:spLocks noChangeArrowheads="1"/>
          </p:cNvSpPr>
          <p:nvPr/>
        </p:nvSpPr>
        <p:spPr bwMode="auto">
          <a:xfrm>
            <a:off x="1179513" y="3771901"/>
            <a:ext cx="181822" cy="463846"/>
          </a:xfrm>
          <a:custGeom>
            <a:avLst/>
            <a:gdLst>
              <a:gd name="T0" fmla="*/ 0 w 1106905"/>
              <a:gd name="T1" fmla="*/ 852405 h 854242"/>
              <a:gd name="T2" fmla="*/ 335487 w 1106905"/>
              <a:gd name="T3" fmla="*/ 288142 h 854242"/>
              <a:gd name="T4" fmla="*/ 1102315 w 1106905"/>
              <a:gd name="T5" fmla="*/ 0 h 854242"/>
              <a:gd name="T6" fmla="*/ 0 60000 65536"/>
              <a:gd name="T7" fmla="*/ 0 60000 65536"/>
              <a:gd name="T8" fmla="*/ 0 60000 65536"/>
              <a:gd name="T9" fmla="*/ 0 w 1106905"/>
              <a:gd name="T10" fmla="*/ 0 h 854242"/>
              <a:gd name="T11" fmla="*/ 1106905 w 1106905"/>
              <a:gd name="T12" fmla="*/ 854242 h 854242"/>
            </a:gdLst>
            <a:ahLst/>
            <a:cxnLst>
              <a:cxn ang="T6">
                <a:pos x="T0" y="T1"/>
              </a:cxn>
              <a:cxn ang="T7">
                <a:pos x="T2" y="T3"/>
              </a:cxn>
              <a:cxn ang="T8">
                <a:pos x="T4" y="T5"/>
              </a:cxn>
            </a:cxnLst>
            <a:rect l="T9" t="T10" r="T11" b="T12"/>
            <a:pathLst>
              <a:path w="1106905" h="854242">
                <a:moveTo>
                  <a:pt x="0" y="854242"/>
                </a:moveTo>
                <a:cubicBezTo>
                  <a:pt x="76200" y="642687"/>
                  <a:pt x="152400" y="431132"/>
                  <a:pt x="336884" y="288758"/>
                </a:cubicBezTo>
                <a:cubicBezTo>
                  <a:pt x="521368" y="146384"/>
                  <a:pt x="814136" y="73192"/>
                  <a:pt x="1106905"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cxnSp>
        <p:nvCxnSpPr>
          <p:cNvPr id="69694" name="Straight Arrow Connector 88"/>
          <p:cNvCxnSpPr>
            <a:cxnSpLocks noChangeShapeType="1"/>
            <a:stCxn id="69691" idx="0"/>
          </p:cNvCxnSpPr>
          <p:nvPr/>
        </p:nvCxnSpPr>
        <p:spPr bwMode="auto">
          <a:xfrm flipV="1">
            <a:off x="686640" y="2327672"/>
            <a:ext cx="527798" cy="1987258"/>
          </a:xfrm>
          <a:prstGeom prst="straightConnector1">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69695" name="Text Box 74"/>
          <p:cNvSpPr txBox="1">
            <a:spLocks noChangeArrowheads="1"/>
          </p:cNvSpPr>
          <p:nvPr/>
        </p:nvSpPr>
        <p:spPr bwMode="auto">
          <a:xfrm>
            <a:off x="1362515" y="4295775"/>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69696" name="Text Box 74"/>
          <p:cNvSpPr txBox="1">
            <a:spLocks noChangeArrowheads="1"/>
          </p:cNvSpPr>
          <p:nvPr/>
        </p:nvSpPr>
        <p:spPr bwMode="auto">
          <a:xfrm>
            <a:off x="516378" y="3931444"/>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69697" name="Text Box 74"/>
          <p:cNvSpPr txBox="1">
            <a:spLocks noChangeArrowheads="1"/>
          </p:cNvSpPr>
          <p:nvPr/>
        </p:nvSpPr>
        <p:spPr bwMode="auto">
          <a:xfrm>
            <a:off x="1390296" y="363974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0.4</a:t>
            </a:r>
          </a:p>
        </p:txBody>
      </p:sp>
      <p:sp>
        <p:nvSpPr>
          <p:cNvPr id="69698" name="Freeform 92"/>
          <p:cNvSpPr>
            <a:spLocks noChangeArrowheads="1"/>
          </p:cNvSpPr>
          <p:nvPr/>
        </p:nvSpPr>
        <p:spPr bwMode="auto">
          <a:xfrm>
            <a:off x="1300163" y="3330179"/>
            <a:ext cx="181822" cy="463846"/>
          </a:xfrm>
          <a:custGeom>
            <a:avLst/>
            <a:gdLst>
              <a:gd name="T0" fmla="*/ 0 w 5702968"/>
              <a:gd name="T1" fmla="*/ 1629399 h 1740568"/>
              <a:gd name="T2" fmla="*/ 4025384 w 5702968"/>
              <a:gd name="T3" fmla="*/ 1629399 h 1740568"/>
              <a:gd name="T4" fmla="*/ 5094809 w 5702968"/>
              <a:gd name="T5" fmla="*/ 1461668 h 1740568"/>
              <a:gd name="T6" fmla="*/ 5695623 w 5702968"/>
              <a:gd name="T7" fmla="*/ 0 h 1740568"/>
              <a:gd name="T8" fmla="*/ 0 60000 65536"/>
              <a:gd name="T9" fmla="*/ 0 60000 65536"/>
              <a:gd name="T10" fmla="*/ 0 60000 65536"/>
              <a:gd name="T11" fmla="*/ 0 60000 65536"/>
              <a:gd name="T12" fmla="*/ 0 w 5702968"/>
              <a:gd name="T13" fmla="*/ 0 h 1740568"/>
              <a:gd name="T14" fmla="*/ 5702968 w 5702968"/>
              <a:gd name="T15" fmla="*/ 1740568 h 1740568"/>
            </a:gdLst>
            <a:ahLst/>
            <a:cxnLst>
              <a:cxn ang="T8">
                <a:pos x="T0" y="T1"/>
              </a:cxn>
              <a:cxn ang="T9">
                <a:pos x="T2" y="T3"/>
              </a:cxn>
              <a:cxn ang="T10">
                <a:pos x="T4" y="T5"/>
              </a:cxn>
              <a:cxn ang="T11">
                <a:pos x="T6" y="T7"/>
              </a:cxn>
            </a:cxnLst>
            <a:rect l="T12" t="T13" r="T14" b="T15"/>
            <a:pathLst>
              <a:path w="5702968" h="1740568">
                <a:moveTo>
                  <a:pt x="0" y="1636294"/>
                </a:moveTo>
                <a:lnTo>
                  <a:pt x="4030578" y="1636294"/>
                </a:lnTo>
                <a:cubicBezTo>
                  <a:pt x="4880809" y="1608220"/>
                  <a:pt x="4822657" y="1740568"/>
                  <a:pt x="5101389" y="1467852"/>
                </a:cubicBezTo>
                <a:cubicBezTo>
                  <a:pt x="5380121" y="1195136"/>
                  <a:pt x="5541544" y="597568"/>
                  <a:pt x="5702968"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Tree>
    <p:extLst>
      <p:ext uri="{BB962C8B-B14F-4D97-AF65-F5344CB8AC3E}">
        <p14:creationId xmlns:p14="http://schemas.microsoft.com/office/powerpoint/2010/main" val="3733260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b="1" dirty="0">
                <a:solidFill>
                  <a:srgbClr val="0166FF"/>
                </a:solidFill>
              </a:rPr>
              <a:t>Bigram Markov Assumption</a:t>
            </a:r>
          </a:p>
        </p:txBody>
      </p:sp>
      <p:sp>
        <p:nvSpPr>
          <p:cNvPr id="75779" name="Rectangle 3"/>
          <p:cNvSpPr>
            <a:spLocks noGrp="1" noChangeArrowheads="1"/>
          </p:cNvSpPr>
          <p:nvPr>
            <p:ph idx="1"/>
          </p:nvPr>
        </p:nvSpPr>
        <p:spPr>
          <a:xfrm>
            <a:off x="822960" y="908050"/>
            <a:ext cx="7940040" cy="3721100"/>
          </a:xfrm>
        </p:spPr>
        <p:txBody>
          <a:bodyPr>
            <a:normAutofit/>
          </a:bodyPr>
          <a:lstStyle/>
          <a:p>
            <a:endParaRPr lang="en-US" sz="3600" dirty="0"/>
          </a:p>
          <a:p>
            <a:endParaRPr lang="en-US" sz="3200" dirty="0"/>
          </a:p>
          <a:p>
            <a:endParaRPr lang="en-US" sz="3200" dirty="0"/>
          </a:p>
          <a:p>
            <a:r>
              <a:rPr lang="en-US" sz="3200" dirty="0"/>
              <a:t>Instead of:</a:t>
            </a:r>
          </a:p>
          <a:p>
            <a:pPr marL="0" indent="0">
              <a:buNone/>
            </a:pPr>
            <a:r>
              <a:rPr lang="en-US" sz="3200" dirty="0"/>
              <a:t>More generally, we approximate each component in the product</a:t>
            </a:r>
            <a:endParaRPr lang="en-US" sz="3200" dirty="0">
              <a:latin typeface="Calibri" charset="0"/>
            </a:endParaRPr>
          </a:p>
          <a:p>
            <a:pPr eaLnBrk="1" hangingPunct="1"/>
            <a:endParaRPr lang="en-US" sz="3600" dirty="0">
              <a:latin typeface="Calibri" charset="0"/>
            </a:endParaRPr>
          </a:p>
          <a:p>
            <a:pPr lvl="1" eaLnBrk="1" hangingPunct="1"/>
            <a:endParaRPr lang="en-US" sz="3600" dirty="0">
              <a:solidFill>
                <a:srgbClr val="A50021"/>
              </a:solidFill>
              <a:latin typeface="Calibri" charset="0"/>
            </a:endParaRPr>
          </a:p>
          <a:p>
            <a:pPr eaLnBrk="1" hangingPunct="1"/>
            <a:endParaRPr lang="en-US" dirty="0">
              <a:latin typeface="Calibri" charset="0"/>
            </a:endParaRPr>
          </a:p>
          <a:p>
            <a:pPr eaLnBrk="1" hangingPunct="1">
              <a:buFont typeface="Wingdings" charset="2"/>
              <a:buNone/>
            </a:pPr>
            <a:endParaRPr lang="en-US" dirty="0">
              <a:latin typeface="Calibri" charset="0"/>
            </a:endParaRPr>
          </a:p>
        </p:txBody>
      </p:sp>
      <p:pic>
        <p:nvPicPr>
          <p:cNvPr id="3" name="Picture 2">
            <a:extLst>
              <a:ext uri="{FF2B5EF4-FFF2-40B4-BE49-F238E27FC236}">
                <a16:creationId xmlns:a16="http://schemas.microsoft.com/office/drawing/2014/main" id="{786059B1-115A-9693-7253-55D672502115}"/>
              </a:ext>
            </a:extLst>
          </p:cNvPr>
          <p:cNvPicPr>
            <a:picLocks noChangeAspect="1"/>
          </p:cNvPicPr>
          <p:nvPr/>
        </p:nvPicPr>
        <p:blipFill>
          <a:blip r:embed="rId3"/>
          <a:stretch>
            <a:fillRect/>
          </a:stretch>
        </p:blipFill>
        <p:spPr>
          <a:xfrm>
            <a:off x="1371600" y="908050"/>
            <a:ext cx="5089338" cy="1587500"/>
          </a:xfrm>
          <a:prstGeom prst="rect">
            <a:avLst/>
          </a:prstGeom>
        </p:spPr>
      </p:pic>
      <p:pic>
        <p:nvPicPr>
          <p:cNvPr id="5" name="Picture 4">
            <a:extLst>
              <a:ext uri="{FF2B5EF4-FFF2-40B4-BE49-F238E27FC236}">
                <a16:creationId xmlns:a16="http://schemas.microsoft.com/office/drawing/2014/main" id="{03684171-304C-7AA4-018D-3C8C7C1EE56F}"/>
              </a:ext>
            </a:extLst>
          </p:cNvPr>
          <p:cNvPicPr>
            <a:picLocks noChangeAspect="1"/>
          </p:cNvPicPr>
          <p:nvPr/>
        </p:nvPicPr>
        <p:blipFill>
          <a:blip r:embed="rId4"/>
          <a:stretch>
            <a:fillRect/>
          </a:stretch>
        </p:blipFill>
        <p:spPr>
          <a:xfrm>
            <a:off x="3549707" y="2301875"/>
            <a:ext cx="2090305" cy="971550"/>
          </a:xfrm>
          <a:prstGeom prst="rect">
            <a:avLst/>
          </a:prstGeom>
        </p:spPr>
      </p:pic>
      <p:pic>
        <p:nvPicPr>
          <p:cNvPr id="8" name="Picture 7">
            <a:extLst>
              <a:ext uri="{FF2B5EF4-FFF2-40B4-BE49-F238E27FC236}">
                <a16:creationId xmlns:a16="http://schemas.microsoft.com/office/drawing/2014/main" id="{749903E1-4A85-21D0-CF86-0191910043E0}"/>
              </a:ext>
            </a:extLst>
          </p:cNvPr>
          <p:cNvPicPr>
            <a:picLocks noChangeAspect="1"/>
          </p:cNvPicPr>
          <p:nvPr/>
        </p:nvPicPr>
        <p:blipFill>
          <a:blip r:embed="rId5"/>
          <a:stretch>
            <a:fillRect/>
          </a:stretch>
        </p:blipFill>
        <p:spPr>
          <a:xfrm>
            <a:off x="1240971" y="4123045"/>
            <a:ext cx="6662057" cy="971550"/>
          </a:xfrm>
          <a:prstGeom prst="rect">
            <a:avLst/>
          </a:prstGeom>
        </p:spPr>
      </p:pic>
    </p:spTree>
    <p:extLst>
      <p:ext uri="{BB962C8B-B14F-4D97-AF65-F5344CB8AC3E}">
        <p14:creationId xmlns:p14="http://schemas.microsoft.com/office/powerpoint/2010/main" val="291168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4B5B8F3B-D9AD-4B2F-B4E1-032DA79B9C2E}" type="slidenum">
              <a:rPr lang="en-US" altLang="en-US" sz="1200">
                <a:latin typeface="Helvetica" pitchFamily="34" charset="0"/>
              </a:rPr>
              <a:pPr/>
              <a:t>140</a:t>
            </a:fld>
            <a:endParaRPr lang="en-US" altLang="en-US" sz="1200"/>
          </a:p>
        </p:txBody>
      </p:sp>
      <p:sp>
        <p:nvSpPr>
          <p:cNvPr id="71683" name="Rectangle 2"/>
          <p:cNvSpPr>
            <a:spLocks noGrp="1" noChangeArrowheads="1"/>
          </p:cNvSpPr>
          <p:nvPr>
            <p:ph type="title"/>
          </p:nvPr>
        </p:nvSpPr>
        <p:spPr/>
        <p:txBody>
          <a:bodyPr/>
          <a:lstStyle/>
          <a:p>
            <a:pPr eaLnBrk="1" hangingPunct="1"/>
            <a:r>
              <a:rPr lang="en-US" altLang="en-US"/>
              <a:t>Sample HMM Generation</a:t>
            </a:r>
          </a:p>
        </p:txBody>
      </p:sp>
      <p:grpSp>
        <p:nvGrpSpPr>
          <p:cNvPr id="71684" name="Group 3"/>
          <p:cNvGrpSpPr>
            <a:grpSpLocks/>
          </p:cNvGrpSpPr>
          <p:nvPr/>
        </p:nvGrpSpPr>
        <p:grpSpPr bwMode="auto">
          <a:xfrm>
            <a:off x="2159001" y="2976561"/>
            <a:ext cx="1118273" cy="469116"/>
            <a:chOff x="3852" y="2120"/>
            <a:chExt cx="933" cy="614"/>
          </a:xfrm>
        </p:grpSpPr>
        <p:sp>
          <p:nvSpPr>
            <p:cNvPr id="71758" name="Freeform 4"/>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1759" name="Freeform 5"/>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1760" name="Line 6"/>
            <p:cNvSpPr>
              <a:spLocks noChangeShapeType="1"/>
            </p:cNvSpPr>
            <p:nvPr/>
          </p:nvSpPr>
          <p:spPr bwMode="auto">
            <a:xfrm flipV="1">
              <a:off x="4025" y="2120"/>
              <a:ext cx="760" cy="8"/>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71685" name="Text Box 7"/>
          <p:cNvSpPr txBox="1">
            <a:spLocks noChangeArrowheads="1"/>
          </p:cNvSpPr>
          <p:nvPr/>
        </p:nvSpPr>
        <p:spPr bwMode="auto">
          <a:xfrm>
            <a:off x="2188433" y="3896917"/>
            <a:ext cx="123653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PropNoun</a:t>
            </a:r>
          </a:p>
        </p:txBody>
      </p:sp>
      <p:sp>
        <p:nvSpPr>
          <p:cNvPr id="71686" name="Text Box 8"/>
          <p:cNvSpPr txBox="1">
            <a:spLocks noChangeArrowheads="1"/>
          </p:cNvSpPr>
          <p:nvPr/>
        </p:nvSpPr>
        <p:spPr bwMode="auto">
          <a:xfrm>
            <a:off x="2240406" y="3276601"/>
            <a:ext cx="66586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John</a:t>
            </a:r>
          </a:p>
        </p:txBody>
      </p:sp>
      <p:sp>
        <p:nvSpPr>
          <p:cNvPr id="71687" name="Text Box 9"/>
          <p:cNvSpPr txBox="1">
            <a:spLocks noChangeArrowheads="1"/>
          </p:cNvSpPr>
          <p:nvPr/>
        </p:nvSpPr>
        <p:spPr bwMode="auto">
          <a:xfrm>
            <a:off x="2730602" y="3357563"/>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Mary</a:t>
            </a:r>
          </a:p>
        </p:txBody>
      </p:sp>
      <p:sp>
        <p:nvSpPr>
          <p:cNvPr id="71688" name="Text Box 10"/>
          <p:cNvSpPr txBox="1">
            <a:spLocks noChangeArrowheads="1"/>
          </p:cNvSpPr>
          <p:nvPr/>
        </p:nvSpPr>
        <p:spPr bwMode="auto">
          <a:xfrm>
            <a:off x="2157515" y="3486151"/>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Alice</a:t>
            </a:r>
          </a:p>
        </p:txBody>
      </p:sp>
      <p:sp>
        <p:nvSpPr>
          <p:cNvPr id="71689" name="Text Box 11"/>
          <p:cNvSpPr txBox="1">
            <a:spLocks noChangeArrowheads="1"/>
          </p:cNvSpPr>
          <p:nvPr/>
        </p:nvSpPr>
        <p:spPr bwMode="auto">
          <a:xfrm>
            <a:off x="2654611" y="3596879"/>
            <a:ext cx="6931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Jerry</a:t>
            </a:r>
          </a:p>
        </p:txBody>
      </p:sp>
      <p:sp>
        <p:nvSpPr>
          <p:cNvPr id="71690" name="Text Box 12"/>
          <p:cNvSpPr txBox="1">
            <a:spLocks noChangeArrowheads="1"/>
          </p:cNvSpPr>
          <p:nvPr/>
        </p:nvSpPr>
        <p:spPr bwMode="auto">
          <a:xfrm>
            <a:off x="2468425" y="3065860"/>
            <a:ext cx="64797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Tom</a:t>
            </a:r>
          </a:p>
        </p:txBody>
      </p:sp>
      <p:grpSp>
        <p:nvGrpSpPr>
          <p:cNvPr id="71691" name="Group 13"/>
          <p:cNvGrpSpPr>
            <a:grpSpLocks/>
          </p:cNvGrpSpPr>
          <p:nvPr/>
        </p:nvGrpSpPr>
        <p:grpSpPr bwMode="auto">
          <a:xfrm>
            <a:off x="3462340" y="1384699"/>
            <a:ext cx="1118272" cy="469116"/>
            <a:chOff x="3852" y="2120"/>
            <a:chExt cx="933" cy="614"/>
          </a:xfrm>
        </p:grpSpPr>
        <p:sp>
          <p:nvSpPr>
            <p:cNvPr id="71755" name="Freeform 14"/>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1756" name="Freeform 15"/>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1757" name="Line 16"/>
            <p:cNvSpPr>
              <a:spLocks noChangeShapeType="1"/>
            </p:cNvSpPr>
            <p:nvPr/>
          </p:nvSpPr>
          <p:spPr bwMode="auto">
            <a:xfrm flipV="1">
              <a:off x="4025" y="2120"/>
              <a:ext cx="760" cy="8"/>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71692" name="Text Box 17"/>
          <p:cNvSpPr txBox="1">
            <a:spLocks noChangeArrowheads="1"/>
          </p:cNvSpPr>
          <p:nvPr/>
        </p:nvSpPr>
        <p:spPr bwMode="auto">
          <a:xfrm>
            <a:off x="3706838" y="2334817"/>
            <a:ext cx="75242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Noun</a:t>
            </a:r>
          </a:p>
        </p:txBody>
      </p:sp>
      <p:sp>
        <p:nvSpPr>
          <p:cNvPr id="71693" name="Text Box 18"/>
          <p:cNvSpPr txBox="1">
            <a:spLocks noChangeArrowheads="1"/>
          </p:cNvSpPr>
          <p:nvPr/>
        </p:nvSpPr>
        <p:spPr bwMode="auto">
          <a:xfrm>
            <a:off x="3844680" y="1401366"/>
            <a:ext cx="4799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cat</a:t>
            </a:r>
          </a:p>
        </p:txBody>
      </p:sp>
      <p:sp>
        <p:nvSpPr>
          <p:cNvPr id="71694" name="Text Box 19"/>
          <p:cNvSpPr txBox="1">
            <a:spLocks noChangeArrowheads="1"/>
          </p:cNvSpPr>
          <p:nvPr/>
        </p:nvSpPr>
        <p:spPr bwMode="auto">
          <a:xfrm>
            <a:off x="3658524" y="1606154"/>
            <a:ext cx="56647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dog</a:t>
            </a:r>
          </a:p>
        </p:txBody>
      </p:sp>
      <p:sp>
        <p:nvSpPr>
          <p:cNvPr id="71695" name="Text Box 20"/>
          <p:cNvSpPr txBox="1">
            <a:spLocks noChangeArrowheads="1"/>
          </p:cNvSpPr>
          <p:nvPr/>
        </p:nvSpPr>
        <p:spPr bwMode="auto">
          <a:xfrm>
            <a:off x="3492186" y="1782367"/>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car</a:t>
            </a:r>
          </a:p>
        </p:txBody>
      </p:sp>
      <p:sp>
        <p:nvSpPr>
          <p:cNvPr id="71696" name="Text Box 21"/>
          <p:cNvSpPr txBox="1">
            <a:spLocks noChangeArrowheads="1"/>
          </p:cNvSpPr>
          <p:nvPr/>
        </p:nvSpPr>
        <p:spPr bwMode="auto">
          <a:xfrm>
            <a:off x="3564932" y="1960960"/>
            <a:ext cx="55205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pen</a:t>
            </a:r>
          </a:p>
        </p:txBody>
      </p:sp>
      <p:sp>
        <p:nvSpPr>
          <p:cNvPr id="71697" name="Text Box 22"/>
          <p:cNvSpPr txBox="1">
            <a:spLocks noChangeArrowheads="1"/>
          </p:cNvSpPr>
          <p:nvPr/>
        </p:nvSpPr>
        <p:spPr bwMode="auto">
          <a:xfrm>
            <a:off x="4077693" y="1722835"/>
            <a:ext cx="55205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bed</a:t>
            </a:r>
          </a:p>
        </p:txBody>
      </p:sp>
      <p:sp>
        <p:nvSpPr>
          <p:cNvPr id="71698" name="Text Box 23"/>
          <p:cNvSpPr txBox="1">
            <a:spLocks noChangeArrowheads="1"/>
          </p:cNvSpPr>
          <p:nvPr/>
        </p:nvSpPr>
        <p:spPr bwMode="auto">
          <a:xfrm>
            <a:off x="4003777" y="1928813"/>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apple</a:t>
            </a:r>
          </a:p>
        </p:txBody>
      </p:sp>
      <p:grpSp>
        <p:nvGrpSpPr>
          <p:cNvPr id="71699" name="Group 24"/>
          <p:cNvGrpSpPr>
            <a:grpSpLocks/>
          </p:cNvGrpSpPr>
          <p:nvPr/>
        </p:nvGrpSpPr>
        <p:grpSpPr bwMode="auto">
          <a:xfrm>
            <a:off x="915989" y="1398985"/>
            <a:ext cx="1117600" cy="1345406"/>
            <a:chOff x="608" y="1297"/>
            <a:chExt cx="704" cy="1130"/>
          </a:xfrm>
        </p:grpSpPr>
        <p:grpSp>
          <p:nvGrpSpPr>
            <p:cNvPr id="71750" name="Group 25"/>
            <p:cNvGrpSpPr>
              <a:grpSpLocks/>
            </p:cNvGrpSpPr>
            <p:nvPr/>
          </p:nvGrpSpPr>
          <p:grpSpPr bwMode="auto">
            <a:xfrm>
              <a:off x="608" y="1297"/>
              <a:ext cx="704" cy="394"/>
              <a:chOff x="3852" y="2120"/>
              <a:chExt cx="933" cy="614"/>
            </a:xfrm>
          </p:grpSpPr>
          <p:sp>
            <p:nvSpPr>
              <p:cNvPr id="71752" name="Freeform 26"/>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1753" name="Freeform 27"/>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1754" name="Line 28"/>
              <p:cNvSpPr>
                <a:spLocks noChangeShapeType="1"/>
              </p:cNvSpPr>
              <p:nvPr/>
            </p:nvSpPr>
            <p:spPr bwMode="auto">
              <a:xfrm flipV="1">
                <a:off x="4025" y="2120"/>
                <a:ext cx="760" cy="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71751" name="Text Box 29"/>
            <p:cNvSpPr txBox="1">
              <a:spLocks noChangeArrowheads="1"/>
            </p:cNvSpPr>
            <p:nvPr/>
          </p:nvSpPr>
          <p:spPr bwMode="auto">
            <a:xfrm>
              <a:off x="817" y="2089"/>
              <a:ext cx="3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Det</a:t>
              </a:r>
            </a:p>
          </p:txBody>
        </p:sp>
      </p:grpSp>
      <p:sp>
        <p:nvSpPr>
          <p:cNvPr id="71700" name="Text Box 30"/>
          <p:cNvSpPr txBox="1">
            <a:spLocks noChangeArrowheads="1"/>
          </p:cNvSpPr>
          <p:nvPr/>
        </p:nvSpPr>
        <p:spPr bwMode="auto">
          <a:xfrm>
            <a:off x="1145233" y="16121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a</a:t>
            </a:r>
          </a:p>
        </p:txBody>
      </p:sp>
      <p:sp>
        <p:nvSpPr>
          <p:cNvPr id="71701" name="Text Box 31"/>
          <p:cNvSpPr txBox="1">
            <a:spLocks noChangeArrowheads="1"/>
          </p:cNvSpPr>
          <p:nvPr/>
        </p:nvSpPr>
        <p:spPr bwMode="auto">
          <a:xfrm>
            <a:off x="1528447" y="1644254"/>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the</a:t>
            </a:r>
          </a:p>
        </p:txBody>
      </p:sp>
      <p:sp>
        <p:nvSpPr>
          <p:cNvPr id="71702" name="Text Box 32"/>
          <p:cNvSpPr txBox="1">
            <a:spLocks noChangeArrowheads="1"/>
          </p:cNvSpPr>
          <p:nvPr/>
        </p:nvSpPr>
        <p:spPr bwMode="auto">
          <a:xfrm>
            <a:off x="1023939" y="1849042"/>
            <a:ext cx="49053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the</a:t>
            </a:r>
          </a:p>
        </p:txBody>
      </p:sp>
      <p:sp>
        <p:nvSpPr>
          <p:cNvPr id="71703" name="Text Box 33"/>
          <p:cNvSpPr txBox="1">
            <a:spLocks noChangeArrowheads="1"/>
          </p:cNvSpPr>
          <p:nvPr/>
        </p:nvSpPr>
        <p:spPr bwMode="auto">
          <a:xfrm>
            <a:off x="1283972" y="1396604"/>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the</a:t>
            </a:r>
          </a:p>
        </p:txBody>
      </p:sp>
      <p:sp>
        <p:nvSpPr>
          <p:cNvPr id="71704" name="Text Box 34"/>
          <p:cNvSpPr txBox="1">
            <a:spLocks noChangeArrowheads="1"/>
          </p:cNvSpPr>
          <p:nvPr/>
        </p:nvSpPr>
        <p:spPr bwMode="auto">
          <a:xfrm>
            <a:off x="1328081" y="2022873"/>
            <a:ext cx="56487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that</a:t>
            </a:r>
          </a:p>
        </p:txBody>
      </p:sp>
      <p:sp>
        <p:nvSpPr>
          <p:cNvPr id="71705" name="Text Box 35"/>
          <p:cNvSpPr txBox="1">
            <a:spLocks noChangeArrowheads="1"/>
          </p:cNvSpPr>
          <p:nvPr/>
        </p:nvSpPr>
        <p:spPr bwMode="auto">
          <a:xfrm>
            <a:off x="1297633" y="17264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a</a:t>
            </a:r>
          </a:p>
        </p:txBody>
      </p:sp>
      <p:sp>
        <p:nvSpPr>
          <p:cNvPr id="71706" name="Text Box 36"/>
          <p:cNvSpPr txBox="1">
            <a:spLocks noChangeArrowheads="1"/>
          </p:cNvSpPr>
          <p:nvPr/>
        </p:nvSpPr>
        <p:spPr bwMode="auto">
          <a:xfrm>
            <a:off x="1666561" y="1822848"/>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the</a:t>
            </a:r>
          </a:p>
        </p:txBody>
      </p:sp>
      <p:sp>
        <p:nvSpPr>
          <p:cNvPr id="71707" name="Text Box 37"/>
          <p:cNvSpPr txBox="1">
            <a:spLocks noChangeArrowheads="1"/>
          </p:cNvSpPr>
          <p:nvPr/>
        </p:nvSpPr>
        <p:spPr bwMode="auto">
          <a:xfrm>
            <a:off x="1450033" y="18407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a</a:t>
            </a:r>
          </a:p>
        </p:txBody>
      </p:sp>
      <p:grpSp>
        <p:nvGrpSpPr>
          <p:cNvPr id="71708" name="Group 38"/>
          <p:cNvGrpSpPr>
            <a:grpSpLocks/>
          </p:cNvGrpSpPr>
          <p:nvPr/>
        </p:nvGrpSpPr>
        <p:grpSpPr bwMode="auto">
          <a:xfrm>
            <a:off x="5981698" y="2396728"/>
            <a:ext cx="1117600" cy="469106"/>
            <a:chOff x="3768" y="2013"/>
            <a:chExt cx="704" cy="394"/>
          </a:xfrm>
        </p:grpSpPr>
        <p:sp>
          <p:nvSpPr>
            <p:cNvPr id="71747" name="Freeform 39"/>
            <p:cNvSpPr>
              <a:spLocks/>
            </p:cNvSpPr>
            <p:nvPr/>
          </p:nvSpPr>
          <p:spPr bwMode="auto">
            <a:xfrm>
              <a:off x="3768" y="2017"/>
              <a:ext cx="115" cy="39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1748" name="Freeform 40"/>
            <p:cNvSpPr>
              <a:spLocks/>
            </p:cNvSpPr>
            <p:nvPr/>
          </p:nvSpPr>
          <p:spPr bwMode="auto">
            <a:xfrm flipH="1">
              <a:off x="4183" y="2015"/>
              <a:ext cx="115" cy="39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1749" name="Line 41"/>
            <p:cNvSpPr>
              <a:spLocks noChangeShapeType="1"/>
            </p:cNvSpPr>
            <p:nvPr/>
          </p:nvSpPr>
          <p:spPr bwMode="auto">
            <a:xfrm flipV="1">
              <a:off x="3899" y="2013"/>
              <a:ext cx="573" cy="5"/>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71709" name="Text Box 42"/>
          <p:cNvSpPr txBox="1">
            <a:spLocks noChangeArrowheads="1"/>
          </p:cNvSpPr>
          <p:nvPr/>
        </p:nvSpPr>
        <p:spPr bwMode="auto">
          <a:xfrm>
            <a:off x="6313707" y="3349229"/>
            <a:ext cx="66631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Verb</a:t>
            </a:r>
          </a:p>
        </p:txBody>
      </p:sp>
      <p:sp>
        <p:nvSpPr>
          <p:cNvPr id="71710" name="Text Box 43"/>
          <p:cNvSpPr txBox="1">
            <a:spLocks noChangeArrowheads="1"/>
          </p:cNvSpPr>
          <p:nvPr/>
        </p:nvSpPr>
        <p:spPr bwMode="auto">
          <a:xfrm>
            <a:off x="6418158" y="2407444"/>
            <a:ext cx="45106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bit</a:t>
            </a:r>
          </a:p>
        </p:txBody>
      </p:sp>
      <p:sp>
        <p:nvSpPr>
          <p:cNvPr id="71711" name="Text Box 44"/>
          <p:cNvSpPr txBox="1">
            <a:spLocks noChangeArrowheads="1"/>
          </p:cNvSpPr>
          <p:nvPr/>
        </p:nvSpPr>
        <p:spPr bwMode="auto">
          <a:xfrm>
            <a:off x="6040192" y="2727723"/>
            <a:ext cx="4799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ate</a:t>
            </a:r>
          </a:p>
        </p:txBody>
      </p:sp>
      <p:sp>
        <p:nvSpPr>
          <p:cNvPr id="71712" name="Text Box 45"/>
          <p:cNvSpPr txBox="1">
            <a:spLocks noChangeArrowheads="1"/>
          </p:cNvSpPr>
          <p:nvPr/>
        </p:nvSpPr>
        <p:spPr bwMode="auto">
          <a:xfrm>
            <a:off x="6428641" y="2662238"/>
            <a:ext cx="58090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saw</a:t>
            </a:r>
          </a:p>
        </p:txBody>
      </p:sp>
      <p:sp>
        <p:nvSpPr>
          <p:cNvPr id="71713" name="Text Box 46"/>
          <p:cNvSpPr txBox="1">
            <a:spLocks noChangeArrowheads="1"/>
          </p:cNvSpPr>
          <p:nvPr/>
        </p:nvSpPr>
        <p:spPr bwMode="auto">
          <a:xfrm>
            <a:off x="6354245" y="2831307"/>
            <a:ext cx="86463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played</a:t>
            </a:r>
          </a:p>
        </p:txBody>
      </p:sp>
      <p:sp>
        <p:nvSpPr>
          <p:cNvPr id="71714" name="Text Box 47"/>
          <p:cNvSpPr txBox="1">
            <a:spLocks noChangeArrowheads="1"/>
          </p:cNvSpPr>
          <p:nvPr/>
        </p:nvSpPr>
        <p:spPr bwMode="auto">
          <a:xfrm>
            <a:off x="6151458" y="3019426"/>
            <a:ext cx="45106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hit</a:t>
            </a:r>
          </a:p>
        </p:txBody>
      </p:sp>
      <p:sp>
        <p:nvSpPr>
          <p:cNvPr id="71715" name="Freeform 48"/>
          <p:cNvSpPr>
            <a:spLocks/>
          </p:cNvSpPr>
          <p:nvPr/>
        </p:nvSpPr>
        <p:spPr bwMode="auto">
          <a:xfrm>
            <a:off x="2047876" y="2177654"/>
            <a:ext cx="181822" cy="463846"/>
          </a:xfrm>
          <a:custGeom>
            <a:avLst/>
            <a:gdLst>
              <a:gd name="T0" fmla="*/ 0 w 983"/>
              <a:gd name="T1" fmla="*/ 2147483646 h 258"/>
              <a:gd name="T2" fmla="*/ 2147483646 w 983"/>
              <a:gd name="T3" fmla="*/ 2147483646 h 258"/>
              <a:gd name="T4" fmla="*/ 2147483646 w 983"/>
              <a:gd name="T5" fmla="*/ 2147483646 h 258"/>
              <a:gd name="T6" fmla="*/ 2147483646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1716" name="Text Box 49"/>
          <p:cNvSpPr txBox="1">
            <a:spLocks noChangeArrowheads="1"/>
          </p:cNvSpPr>
          <p:nvPr/>
        </p:nvSpPr>
        <p:spPr bwMode="auto">
          <a:xfrm>
            <a:off x="2464414" y="2197894"/>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0.95</a:t>
            </a:r>
          </a:p>
        </p:txBody>
      </p:sp>
      <p:sp>
        <p:nvSpPr>
          <p:cNvPr id="71717" name="Freeform 50"/>
          <p:cNvSpPr>
            <a:spLocks/>
          </p:cNvSpPr>
          <p:nvPr/>
        </p:nvSpPr>
        <p:spPr bwMode="auto">
          <a:xfrm>
            <a:off x="4632325" y="2168128"/>
            <a:ext cx="181822" cy="463846"/>
          </a:xfrm>
          <a:custGeom>
            <a:avLst/>
            <a:gdLst>
              <a:gd name="T0" fmla="*/ 0 w 929"/>
              <a:gd name="T1" fmla="*/ 0 h 507"/>
              <a:gd name="T2" fmla="*/ 2147483646 w 929"/>
              <a:gd name="T3" fmla="*/ 2147483646 h 507"/>
              <a:gd name="T4" fmla="*/ 2147483646 w 929"/>
              <a:gd name="T5" fmla="*/ 2147483646 h 507"/>
              <a:gd name="T6" fmla="*/ 2147483646 w 929"/>
              <a:gd name="T7" fmla="*/ 2147483646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1718" name="Text Box 53"/>
          <p:cNvSpPr txBox="1">
            <a:spLocks noChangeArrowheads="1"/>
          </p:cNvSpPr>
          <p:nvPr/>
        </p:nvSpPr>
        <p:spPr bwMode="auto">
          <a:xfrm>
            <a:off x="5155848" y="2320529"/>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a:t>
            </a:r>
          </a:p>
        </p:txBody>
      </p:sp>
      <p:sp>
        <p:nvSpPr>
          <p:cNvPr id="71719" name="Text Box 54"/>
          <p:cNvSpPr txBox="1">
            <a:spLocks noChangeArrowheads="1"/>
          </p:cNvSpPr>
          <p:nvPr/>
        </p:nvSpPr>
        <p:spPr bwMode="auto">
          <a:xfrm>
            <a:off x="6515543" y="3014663"/>
            <a:ext cx="66586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gave</a:t>
            </a:r>
          </a:p>
        </p:txBody>
      </p:sp>
      <p:sp>
        <p:nvSpPr>
          <p:cNvPr id="71720" name="Freeform 55"/>
          <p:cNvSpPr>
            <a:spLocks/>
          </p:cNvSpPr>
          <p:nvPr/>
        </p:nvSpPr>
        <p:spPr bwMode="auto">
          <a:xfrm>
            <a:off x="1839913" y="2332435"/>
            <a:ext cx="181822" cy="463846"/>
          </a:xfrm>
          <a:custGeom>
            <a:avLst/>
            <a:gdLst>
              <a:gd name="T0" fmla="*/ 0 w 2612"/>
              <a:gd name="T1" fmla="*/ 0 h 620"/>
              <a:gd name="T2" fmla="*/ 2147483646 w 2612"/>
              <a:gd name="T3" fmla="*/ 2147483646 h 620"/>
              <a:gd name="T4" fmla="*/ 2147483646 w 2612"/>
              <a:gd name="T5" fmla="*/ 2147483646 h 620"/>
              <a:gd name="T6" fmla="*/ 2147483646 w 2612"/>
              <a:gd name="T7" fmla="*/ 2147483646 h 620"/>
              <a:gd name="T8" fmla="*/ 2147483646 w 2612"/>
              <a:gd name="T9" fmla="*/ 2147483646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1721" name="Text Box 56"/>
          <p:cNvSpPr txBox="1">
            <a:spLocks noChangeArrowheads="1"/>
          </p:cNvSpPr>
          <p:nvPr/>
        </p:nvSpPr>
        <p:spPr bwMode="auto">
          <a:xfrm>
            <a:off x="4118589" y="2824163"/>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0.05</a:t>
            </a:r>
          </a:p>
        </p:txBody>
      </p:sp>
      <p:sp>
        <p:nvSpPr>
          <p:cNvPr id="71722" name="Oval 57"/>
          <p:cNvSpPr>
            <a:spLocks noChangeArrowheads="1"/>
          </p:cNvSpPr>
          <p:nvPr/>
        </p:nvSpPr>
        <p:spPr bwMode="auto">
          <a:xfrm>
            <a:off x="8021638" y="2468270"/>
            <a:ext cx="255677" cy="65225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71723" name="Text Box 58"/>
          <p:cNvSpPr txBox="1">
            <a:spLocks noChangeArrowheads="1"/>
          </p:cNvSpPr>
          <p:nvPr/>
        </p:nvSpPr>
        <p:spPr bwMode="auto">
          <a:xfrm>
            <a:off x="8131897" y="2608660"/>
            <a:ext cx="60815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stop</a:t>
            </a:r>
          </a:p>
        </p:txBody>
      </p:sp>
      <p:sp>
        <p:nvSpPr>
          <p:cNvPr id="71724" name="Freeform 59"/>
          <p:cNvSpPr>
            <a:spLocks/>
          </p:cNvSpPr>
          <p:nvPr/>
        </p:nvSpPr>
        <p:spPr bwMode="auto">
          <a:xfrm>
            <a:off x="7143750" y="2409825"/>
            <a:ext cx="181822" cy="463846"/>
          </a:xfrm>
          <a:custGeom>
            <a:avLst/>
            <a:gdLst>
              <a:gd name="T0" fmla="*/ 0 w 691"/>
              <a:gd name="T1" fmla="*/ 2147483646 h 289"/>
              <a:gd name="T2" fmla="*/ 2147483646 w 691"/>
              <a:gd name="T3" fmla="*/ 2147483646 h 289"/>
              <a:gd name="T4" fmla="*/ 2147483646 w 691"/>
              <a:gd name="T5" fmla="*/ 2147483646 h 289"/>
              <a:gd name="T6" fmla="*/ 2147483646 w 691"/>
              <a:gd name="T7" fmla="*/ 2147483646 h 289"/>
              <a:gd name="T8" fmla="*/ 0 60000 65536"/>
              <a:gd name="T9" fmla="*/ 0 60000 65536"/>
              <a:gd name="T10" fmla="*/ 0 60000 65536"/>
              <a:gd name="T11" fmla="*/ 0 60000 65536"/>
              <a:gd name="T12" fmla="*/ 0 w 691"/>
              <a:gd name="T13" fmla="*/ 0 h 289"/>
              <a:gd name="T14" fmla="*/ 691 w 691"/>
              <a:gd name="T15" fmla="*/ 289 h 289"/>
            </a:gdLst>
            <a:ahLst/>
            <a:cxnLst>
              <a:cxn ang="T8">
                <a:pos x="T0" y="T1"/>
              </a:cxn>
              <a:cxn ang="T9">
                <a:pos x="T2" y="T3"/>
              </a:cxn>
              <a:cxn ang="T10">
                <a:pos x="T4" y="T5"/>
              </a:cxn>
              <a:cxn ang="T11">
                <a:pos x="T6" y="T7"/>
              </a:cxn>
            </a:cxnLst>
            <a:rect l="T12" t="T13" r="T14" b="T15"/>
            <a:pathLst>
              <a:path w="691" h="289">
                <a:moveTo>
                  <a:pt x="0" y="289"/>
                </a:moveTo>
                <a:cubicBezTo>
                  <a:pt x="38" y="243"/>
                  <a:pt x="76" y="197"/>
                  <a:pt x="146" y="150"/>
                </a:cubicBezTo>
                <a:cubicBezTo>
                  <a:pt x="216" y="103"/>
                  <a:pt x="332" y="8"/>
                  <a:pt x="423" y="4"/>
                </a:cubicBezTo>
                <a:cubicBezTo>
                  <a:pt x="514" y="0"/>
                  <a:pt x="649" y="106"/>
                  <a:pt x="691" y="12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1725" name="Text Box 60"/>
          <p:cNvSpPr txBox="1">
            <a:spLocks noChangeArrowheads="1"/>
          </p:cNvSpPr>
          <p:nvPr/>
        </p:nvSpPr>
        <p:spPr bwMode="auto">
          <a:xfrm>
            <a:off x="7478360" y="2096692"/>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71726" name="Freeform 61"/>
          <p:cNvSpPr>
            <a:spLocks/>
          </p:cNvSpPr>
          <p:nvPr/>
        </p:nvSpPr>
        <p:spPr bwMode="auto">
          <a:xfrm>
            <a:off x="4522788" y="1266825"/>
            <a:ext cx="181822" cy="463846"/>
          </a:xfrm>
          <a:custGeom>
            <a:avLst/>
            <a:gdLst>
              <a:gd name="T0" fmla="*/ 0 w 2527"/>
              <a:gd name="T1" fmla="*/ 2147483646 h 1072"/>
              <a:gd name="T2" fmla="*/ 2147483646 w 2527"/>
              <a:gd name="T3" fmla="*/ 2147483646 h 1072"/>
              <a:gd name="T4" fmla="*/ 2147483646 w 2527"/>
              <a:gd name="T5" fmla="*/ 2147483646 h 1072"/>
              <a:gd name="T6" fmla="*/ 2147483646 w 2527"/>
              <a:gd name="T7" fmla="*/ 2147483646 h 1072"/>
              <a:gd name="T8" fmla="*/ 2147483646 w 2527"/>
              <a:gd name="T9" fmla="*/ 2147483646 h 1072"/>
              <a:gd name="T10" fmla="*/ 0 60000 65536"/>
              <a:gd name="T11" fmla="*/ 0 60000 65536"/>
              <a:gd name="T12" fmla="*/ 0 60000 65536"/>
              <a:gd name="T13" fmla="*/ 0 60000 65536"/>
              <a:gd name="T14" fmla="*/ 0 60000 65536"/>
              <a:gd name="T15" fmla="*/ 0 w 2527"/>
              <a:gd name="T16" fmla="*/ 0 h 1072"/>
              <a:gd name="T17" fmla="*/ 2527 w 2527"/>
              <a:gd name="T18" fmla="*/ 1072 h 1072"/>
            </a:gdLst>
            <a:ahLst/>
            <a:cxnLst>
              <a:cxn ang="T10">
                <a:pos x="T0" y="T1"/>
              </a:cxn>
              <a:cxn ang="T11">
                <a:pos x="T2" y="T3"/>
              </a:cxn>
              <a:cxn ang="T12">
                <a:pos x="T4" y="T5"/>
              </a:cxn>
              <a:cxn ang="T13">
                <a:pos x="T6" y="T7"/>
              </a:cxn>
              <a:cxn ang="T14">
                <a:pos x="T8" y="T9"/>
              </a:cxn>
            </a:cxnLst>
            <a:rect l="T15" t="T16" r="T17" b="T18"/>
            <a:pathLst>
              <a:path w="2527" h="1072">
                <a:moveTo>
                  <a:pt x="0" y="358"/>
                </a:moveTo>
                <a:cubicBezTo>
                  <a:pt x="211" y="258"/>
                  <a:pt x="422" y="159"/>
                  <a:pt x="684" y="104"/>
                </a:cubicBezTo>
                <a:cubicBezTo>
                  <a:pt x="946" y="49"/>
                  <a:pt x="1299" y="0"/>
                  <a:pt x="1574" y="27"/>
                </a:cubicBezTo>
                <a:cubicBezTo>
                  <a:pt x="1849" y="54"/>
                  <a:pt x="2176" y="92"/>
                  <a:pt x="2335" y="266"/>
                </a:cubicBezTo>
                <a:cubicBezTo>
                  <a:pt x="2494" y="440"/>
                  <a:pt x="2496" y="938"/>
                  <a:pt x="2527" y="1072"/>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1727" name="Text Box 62"/>
          <p:cNvSpPr txBox="1">
            <a:spLocks noChangeArrowheads="1"/>
          </p:cNvSpPr>
          <p:nvPr/>
        </p:nvSpPr>
        <p:spPr bwMode="auto">
          <a:xfrm>
            <a:off x="5770210" y="130968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71728" name="Freeform 63"/>
          <p:cNvSpPr>
            <a:spLocks/>
          </p:cNvSpPr>
          <p:nvPr/>
        </p:nvSpPr>
        <p:spPr bwMode="auto">
          <a:xfrm>
            <a:off x="3449639" y="3256360"/>
            <a:ext cx="181822" cy="463846"/>
          </a:xfrm>
          <a:custGeom>
            <a:avLst/>
            <a:gdLst>
              <a:gd name="T0" fmla="*/ 0 w 1705"/>
              <a:gd name="T1" fmla="*/ 2147483646 h 481"/>
              <a:gd name="T2" fmla="*/ 2147483646 w 1705"/>
              <a:gd name="T3" fmla="*/ 2147483646 h 481"/>
              <a:gd name="T4" fmla="*/ 2147483646 w 1705"/>
              <a:gd name="T5" fmla="*/ 2147483646 h 481"/>
              <a:gd name="T6" fmla="*/ 2147483646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1729" name="Text Box 64"/>
          <p:cNvSpPr txBox="1">
            <a:spLocks noChangeArrowheads="1"/>
          </p:cNvSpPr>
          <p:nvPr/>
        </p:nvSpPr>
        <p:spPr bwMode="auto">
          <a:xfrm>
            <a:off x="4174773" y="348615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0.8</a:t>
            </a:r>
          </a:p>
        </p:txBody>
      </p:sp>
      <p:sp>
        <p:nvSpPr>
          <p:cNvPr id="71730" name="Freeform 65"/>
          <p:cNvSpPr>
            <a:spLocks/>
          </p:cNvSpPr>
          <p:nvPr/>
        </p:nvSpPr>
        <p:spPr bwMode="auto">
          <a:xfrm>
            <a:off x="3230563" y="3027760"/>
            <a:ext cx="181822" cy="463846"/>
          </a:xfrm>
          <a:custGeom>
            <a:avLst/>
            <a:gdLst>
              <a:gd name="T0" fmla="*/ 0 w 3195"/>
              <a:gd name="T1" fmla="*/ 2147483646 h 974"/>
              <a:gd name="T2" fmla="*/ 2147483646 w 3195"/>
              <a:gd name="T3" fmla="*/ 2147483646 h 974"/>
              <a:gd name="T4" fmla="*/ 2147483646 w 3195"/>
              <a:gd name="T5" fmla="*/ 2147483646 h 974"/>
              <a:gd name="T6" fmla="*/ 2147483646 w 3195"/>
              <a:gd name="T7" fmla="*/ 0 h 974"/>
              <a:gd name="T8" fmla="*/ 0 60000 65536"/>
              <a:gd name="T9" fmla="*/ 0 60000 65536"/>
              <a:gd name="T10" fmla="*/ 0 60000 65536"/>
              <a:gd name="T11" fmla="*/ 0 60000 65536"/>
              <a:gd name="T12" fmla="*/ 0 w 3195"/>
              <a:gd name="T13" fmla="*/ 0 h 974"/>
              <a:gd name="T14" fmla="*/ 3195 w 3195"/>
              <a:gd name="T15" fmla="*/ 974 h 974"/>
            </a:gdLst>
            <a:ahLst/>
            <a:cxnLst>
              <a:cxn ang="T8">
                <a:pos x="T0" y="T1"/>
              </a:cxn>
              <a:cxn ang="T9">
                <a:pos x="T2" y="T3"/>
              </a:cxn>
              <a:cxn ang="T10">
                <a:pos x="T4" y="T5"/>
              </a:cxn>
              <a:cxn ang="T11">
                <a:pos x="T6" y="T7"/>
              </a:cxn>
            </a:cxnLst>
            <a:rect l="T12" t="T13" r="T14" b="T15"/>
            <a:pathLst>
              <a:path w="3195" h="974">
                <a:moveTo>
                  <a:pt x="0" y="683"/>
                </a:moveTo>
                <a:cubicBezTo>
                  <a:pt x="368" y="763"/>
                  <a:pt x="736" y="844"/>
                  <a:pt x="1060" y="868"/>
                </a:cubicBezTo>
                <a:cubicBezTo>
                  <a:pt x="1384" y="892"/>
                  <a:pt x="1587" y="974"/>
                  <a:pt x="1943" y="829"/>
                </a:cubicBezTo>
                <a:cubicBezTo>
                  <a:pt x="2299" y="684"/>
                  <a:pt x="2747" y="342"/>
                  <a:pt x="319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1731" name="Text Box 66"/>
          <p:cNvSpPr txBox="1">
            <a:spLocks noChangeArrowheads="1"/>
          </p:cNvSpPr>
          <p:nvPr/>
        </p:nvSpPr>
        <p:spPr bwMode="auto">
          <a:xfrm>
            <a:off x="5160610" y="384333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71732" name="Text Box 67"/>
          <p:cNvSpPr txBox="1">
            <a:spLocks noChangeArrowheads="1"/>
          </p:cNvSpPr>
          <p:nvPr/>
        </p:nvSpPr>
        <p:spPr bwMode="auto">
          <a:xfrm>
            <a:off x="1556984" y="325278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71733" name="Freeform 68"/>
          <p:cNvSpPr>
            <a:spLocks/>
          </p:cNvSpPr>
          <p:nvPr/>
        </p:nvSpPr>
        <p:spPr bwMode="auto">
          <a:xfrm>
            <a:off x="754063" y="2122885"/>
            <a:ext cx="181822" cy="463846"/>
          </a:xfrm>
          <a:custGeom>
            <a:avLst/>
            <a:gdLst>
              <a:gd name="T0" fmla="*/ 2147483646 w 892"/>
              <a:gd name="T1" fmla="*/ 2147483646 h 1282"/>
              <a:gd name="T2" fmla="*/ 2147483646 w 892"/>
              <a:gd name="T3" fmla="*/ 2147483646 h 1282"/>
              <a:gd name="T4" fmla="*/ 2147483646 w 892"/>
              <a:gd name="T5" fmla="*/ 2147483646 h 1282"/>
              <a:gd name="T6" fmla="*/ 2147483646 w 892"/>
              <a:gd name="T7" fmla="*/ 2147483646 h 1282"/>
              <a:gd name="T8" fmla="*/ 2147483646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1734" name="Freeform 69"/>
          <p:cNvSpPr>
            <a:spLocks/>
          </p:cNvSpPr>
          <p:nvPr/>
        </p:nvSpPr>
        <p:spPr bwMode="auto">
          <a:xfrm>
            <a:off x="450851" y="1930004"/>
            <a:ext cx="181822" cy="463846"/>
          </a:xfrm>
          <a:custGeom>
            <a:avLst/>
            <a:gdLst>
              <a:gd name="T0" fmla="*/ 2147483646 w 3702"/>
              <a:gd name="T1" fmla="*/ 2147483646 h 2102"/>
              <a:gd name="T2" fmla="*/ 2147483646 w 3702"/>
              <a:gd name="T3" fmla="*/ 2147483646 h 2102"/>
              <a:gd name="T4" fmla="*/ 2147483646 w 3702"/>
              <a:gd name="T5" fmla="*/ 2147483646 h 2102"/>
              <a:gd name="T6" fmla="*/ 2147483646 w 3702"/>
              <a:gd name="T7" fmla="*/ 2147483646 h 2102"/>
              <a:gd name="T8" fmla="*/ 2147483646 w 3702"/>
              <a:gd name="T9" fmla="*/ 2147483646 h 2102"/>
              <a:gd name="T10" fmla="*/ 2147483646 w 3702"/>
              <a:gd name="T11" fmla="*/ 2147483646 h 2102"/>
              <a:gd name="T12" fmla="*/ 2147483646 w 3702"/>
              <a:gd name="T13" fmla="*/ 2147483646 h 2102"/>
              <a:gd name="T14" fmla="*/ 2147483646 w 3702"/>
              <a:gd name="T15" fmla="*/ 2147483646 h 2102"/>
              <a:gd name="T16" fmla="*/ 2147483646 w 3702"/>
              <a:gd name="T17" fmla="*/ 2147483646 h 2102"/>
              <a:gd name="T18" fmla="*/ 2147483646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5715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1735" name="Text Box 70"/>
          <p:cNvSpPr txBox="1">
            <a:spLocks noChangeArrowheads="1"/>
          </p:cNvSpPr>
          <p:nvPr/>
        </p:nvSpPr>
        <p:spPr bwMode="auto">
          <a:xfrm>
            <a:off x="3842364" y="4171951"/>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71736" name="Freeform 71"/>
          <p:cNvSpPr>
            <a:spLocks/>
          </p:cNvSpPr>
          <p:nvPr/>
        </p:nvSpPr>
        <p:spPr bwMode="auto">
          <a:xfrm>
            <a:off x="3170238" y="3109913"/>
            <a:ext cx="181822" cy="463846"/>
          </a:xfrm>
          <a:custGeom>
            <a:avLst/>
            <a:gdLst>
              <a:gd name="T0" fmla="*/ 2147483646 w 1820"/>
              <a:gd name="T1" fmla="*/ 0 h 226"/>
              <a:gd name="T2" fmla="*/ 2147483646 w 1820"/>
              <a:gd name="T3" fmla="*/ 2147483646 h 226"/>
              <a:gd name="T4" fmla="*/ 2147483646 w 1820"/>
              <a:gd name="T5" fmla="*/ 2147483646 h 226"/>
              <a:gd name="T6" fmla="*/ 2147483646 w 1820"/>
              <a:gd name="T7" fmla="*/ 2147483646 h 226"/>
              <a:gd name="T8" fmla="*/ 0 w 1820"/>
              <a:gd name="T9" fmla="*/ 2147483646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1737" name="Text Box 72"/>
          <p:cNvSpPr txBox="1">
            <a:spLocks noChangeArrowheads="1"/>
          </p:cNvSpPr>
          <p:nvPr/>
        </p:nvSpPr>
        <p:spPr bwMode="auto">
          <a:xfrm>
            <a:off x="4825027" y="3096817"/>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71738" name="Text Box 73"/>
          <p:cNvSpPr txBox="1">
            <a:spLocks noChangeArrowheads="1"/>
          </p:cNvSpPr>
          <p:nvPr/>
        </p:nvSpPr>
        <p:spPr bwMode="auto">
          <a:xfrm>
            <a:off x="1449388" y="4510088"/>
            <a:ext cx="1241343"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400" b="0">
                <a:solidFill>
                  <a:srgbClr val="FF0000"/>
                </a:solidFill>
              </a:rPr>
              <a:t>John bit</a:t>
            </a:r>
            <a:r>
              <a:rPr lang="en-US" altLang="en-US" sz="2400" b="0"/>
              <a:t> </a:t>
            </a:r>
          </a:p>
        </p:txBody>
      </p:sp>
      <p:sp>
        <p:nvSpPr>
          <p:cNvPr id="71739" name="Oval 61"/>
          <p:cNvSpPr>
            <a:spLocks noChangeArrowheads="1"/>
          </p:cNvSpPr>
          <p:nvPr/>
        </p:nvSpPr>
        <p:spPr bwMode="auto">
          <a:xfrm>
            <a:off x="558801" y="4314930"/>
            <a:ext cx="255677" cy="65225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71740" name="TextBox 86"/>
          <p:cNvSpPr txBox="1">
            <a:spLocks noChangeArrowheads="1"/>
          </p:cNvSpPr>
          <p:nvPr/>
        </p:nvSpPr>
        <p:spPr bwMode="auto">
          <a:xfrm>
            <a:off x="577851" y="4475560"/>
            <a:ext cx="6238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start</a:t>
            </a:r>
          </a:p>
        </p:txBody>
      </p:sp>
      <p:sp>
        <p:nvSpPr>
          <p:cNvPr id="71741" name="Freeform 87"/>
          <p:cNvSpPr>
            <a:spLocks noChangeArrowheads="1"/>
          </p:cNvSpPr>
          <p:nvPr/>
        </p:nvSpPr>
        <p:spPr bwMode="auto">
          <a:xfrm>
            <a:off x="1179513" y="3771901"/>
            <a:ext cx="181822" cy="463846"/>
          </a:xfrm>
          <a:custGeom>
            <a:avLst/>
            <a:gdLst>
              <a:gd name="T0" fmla="*/ 0 w 1106905"/>
              <a:gd name="T1" fmla="*/ 852405 h 854242"/>
              <a:gd name="T2" fmla="*/ 335487 w 1106905"/>
              <a:gd name="T3" fmla="*/ 288142 h 854242"/>
              <a:gd name="T4" fmla="*/ 1102315 w 1106905"/>
              <a:gd name="T5" fmla="*/ 0 h 854242"/>
              <a:gd name="T6" fmla="*/ 0 60000 65536"/>
              <a:gd name="T7" fmla="*/ 0 60000 65536"/>
              <a:gd name="T8" fmla="*/ 0 60000 65536"/>
              <a:gd name="T9" fmla="*/ 0 w 1106905"/>
              <a:gd name="T10" fmla="*/ 0 h 854242"/>
              <a:gd name="T11" fmla="*/ 1106905 w 1106905"/>
              <a:gd name="T12" fmla="*/ 854242 h 854242"/>
            </a:gdLst>
            <a:ahLst/>
            <a:cxnLst>
              <a:cxn ang="T6">
                <a:pos x="T0" y="T1"/>
              </a:cxn>
              <a:cxn ang="T7">
                <a:pos x="T2" y="T3"/>
              </a:cxn>
              <a:cxn ang="T8">
                <a:pos x="T4" y="T5"/>
              </a:cxn>
            </a:cxnLst>
            <a:rect l="T9" t="T10" r="T11" b="T12"/>
            <a:pathLst>
              <a:path w="1106905" h="854242">
                <a:moveTo>
                  <a:pt x="0" y="854242"/>
                </a:moveTo>
                <a:cubicBezTo>
                  <a:pt x="76200" y="642687"/>
                  <a:pt x="152400" y="431132"/>
                  <a:pt x="336884" y="288758"/>
                </a:cubicBezTo>
                <a:cubicBezTo>
                  <a:pt x="521368" y="146384"/>
                  <a:pt x="814136" y="73192"/>
                  <a:pt x="1106905"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cxnSp>
        <p:nvCxnSpPr>
          <p:cNvPr id="71742" name="Straight Arrow Connector 88"/>
          <p:cNvCxnSpPr>
            <a:cxnSpLocks noChangeShapeType="1"/>
            <a:stCxn id="71739" idx="0"/>
          </p:cNvCxnSpPr>
          <p:nvPr/>
        </p:nvCxnSpPr>
        <p:spPr bwMode="auto">
          <a:xfrm flipV="1">
            <a:off x="686640" y="2327672"/>
            <a:ext cx="527798" cy="1987258"/>
          </a:xfrm>
          <a:prstGeom prst="straightConnector1">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1743" name="Text Box 74"/>
          <p:cNvSpPr txBox="1">
            <a:spLocks noChangeArrowheads="1"/>
          </p:cNvSpPr>
          <p:nvPr/>
        </p:nvSpPr>
        <p:spPr bwMode="auto">
          <a:xfrm>
            <a:off x="1362515" y="4295775"/>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71744" name="Text Box 74"/>
          <p:cNvSpPr txBox="1">
            <a:spLocks noChangeArrowheads="1"/>
          </p:cNvSpPr>
          <p:nvPr/>
        </p:nvSpPr>
        <p:spPr bwMode="auto">
          <a:xfrm>
            <a:off x="516378" y="3931444"/>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71745" name="Text Box 74"/>
          <p:cNvSpPr txBox="1">
            <a:spLocks noChangeArrowheads="1"/>
          </p:cNvSpPr>
          <p:nvPr/>
        </p:nvSpPr>
        <p:spPr bwMode="auto">
          <a:xfrm>
            <a:off x="1390296" y="363974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0.4</a:t>
            </a:r>
          </a:p>
        </p:txBody>
      </p:sp>
      <p:sp>
        <p:nvSpPr>
          <p:cNvPr id="71746" name="Freeform 92"/>
          <p:cNvSpPr>
            <a:spLocks noChangeArrowheads="1"/>
          </p:cNvSpPr>
          <p:nvPr/>
        </p:nvSpPr>
        <p:spPr bwMode="auto">
          <a:xfrm>
            <a:off x="1300163" y="3330179"/>
            <a:ext cx="181822" cy="463846"/>
          </a:xfrm>
          <a:custGeom>
            <a:avLst/>
            <a:gdLst>
              <a:gd name="T0" fmla="*/ 0 w 5702968"/>
              <a:gd name="T1" fmla="*/ 1629399 h 1740568"/>
              <a:gd name="T2" fmla="*/ 4025384 w 5702968"/>
              <a:gd name="T3" fmla="*/ 1629399 h 1740568"/>
              <a:gd name="T4" fmla="*/ 5094809 w 5702968"/>
              <a:gd name="T5" fmla="*/ 1461668 h 1740568"/>
              <a:gd name="T6" fmla="*/ 5695623 w 5702968"/>
              <a:gd name="T7" fmla="*/ 0 h 1740568"/>
              <a:gd name="T8" fmla="*/ 0 60000 65536"/>
              <a:gd name="T9" fmla="*/ 0 60000 65536"/>
              <a:gd name="T10" fmla="*/ 0 60000 65536"/>
              <a:gd name="T11" fmla="*/ 0 60000 65536"/>
              <a:gd name="T12" fmla="*/ 0 w 5702968"/>
              <a:gd name="T13" fmla="*/ 0 h 1740568"/>
              <a:gd name="T14" fmla="*/ 5702968 w 5702968"/>
              <a:gd name="T15" fmla="*/ 1740568 h 1740568"/>
            </a:gdLst>
            <a:ahLst/>
            <a:cxnLst>
              <a:cxn ang="T8">
                <a:pos x="T0" y="T1"/>
              </a:cxn>
              <a:cxn ang="T9">
                <a:pos x="T2" y="T3"/>
              </a:cxn>
              <a:cxn ang="T10">
                <a:pos x="T4" y="T5"/>
              </a:cxn>
              <a:cxn ang="T11">
                <a:pos x="T6" y="T7"/>
              </a:cxn>
            </a:cxnLst>
            <a:rect l="T12" t="T13" r="T14" b="T15"/>
            <a:pathLst>
              <a:path w="5702968" h="1740568">
                <a:moveTo>
                  <a:pt x="0" y="1636294"/>
                </a:moveTo>
                <a:lnTo>
                  <a:pt x="4030578" y="1636294"/>
                </a:lnTo>
                <a:cubicBezTo>
                  <a:pt x="4880809" y="1608220"/>
                  <a:pt x="4822657" y="1740568"/>
                  <a:pt x="5101389" y="1467852"/>
                </a:cubicBezTo>
                <a:cubicBezTo>
                  <a:pt x="5380121" y="1195136"/>
                  <a:pt x="5541544" y="597568"/>
                  <a:pt x="5702968"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Tree>
    <p:extLst>
      <p:ext uri="{BB962C8B-B14F-4D97-AF65-F5344CB8AC3E}">
        <p14:creationId xmlns:p14="http://schemas.microsoft.com/office/powerpoint/2010/main" val="18448713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85D0B4FA-9159-41D9-9214-FB82B043395B}" type="slidenum">
              <a:rPr lang="en-US" altLang="en-US" sz="1200">
                <a:latin typeface="Helvetica" pitchFamily="34" charset="0"/>
              </a:rPr>
              <a:pPr/>
              <a:t>141</a:t>
            </a:fld>
            <a:endParaRPr lang="en-US" altLang="en-US" sz="1200"/>
          </a:p>
        </p:txBody>
      </p:sp>
      <p:sp>
        <p:nvSpPr>
          <p:cNvPr id="73731" name="Rectangle 2"/>
          <p:cNvSpPr>
            <a:spLocks noGrp="1" noChangeArrowheads="1"/>
          </p:cNvSpPr>
          <p:nvPr>
            <p:ph type="title"/>
          </p:nvPr>
        </p:nvSpPr>
        <p:spPr/>
        <p:txBody>
          <a:bodyPr/>
          <a:lstStyle/>
          <a:p>
            <a:pPr eaLnBrk="1" hangingPunct="1"/>
            <a:r>
              <a:rPr lang="en-US" altLang="en-US"/>
              <a:t>Sample HMM Generation</a:t>
            </a:r>
          </a:p>
        </p:txBody>
      </p:sp>
      <p:grpSp>
        <p:nvGrpSpPr>
          <p:cNvPr id="73732" name="Group 3"/>
          <p:cNvGrpSpPr>
            <a:grpSpLocks/>
          </p:cNvGrpSpPr>
          <p:nvPr/>
        </p:nvGrpSpPr>
        <p:grpSpPr bwMode="auto">
          <a:xfrm>
            <a:off x="2159001" y="2976561"/>
            <a:ext cx="1118273" cy="469116"/>
            <a:chOff x="3852" y="2120"/>
            <a:chExt cx="933" cy="614"/>
          </a:xfrm>
        </p:grpSpPr>
        <p:sp>
          <p:nvSpPr>
            <p:cNvPr id="73806" name="Freeform 4"/>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3807" name="Freeform 5"/>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3808" name="Line 6"/>
            <p:cNvSpPr>
              <a:spLocks noChangeShapeType="1"/>
            </p:cNvSpPr>
            <p:nvPr/>
          </p:nvSpPr>
          <p:spPr bwMode="auto">
            <a:xfrm flipV="1">
              <a:off x="4025" y="2120"/>
              <a:ext cx="760" cy="8"/>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73733" name="Text Box 7"/>
          <p:cNvSpPr txBox="1">
            <a:spLocks noChangeArrowheads="1"/>
          </p:cNvSpPr>
          <p:nvPr/>
        </p:nvSpPr>
        <p:spPr bwMode="auto">
          <a:xfrm>
            <a:off x="2188433" y="3896917"/>
            <a:ext cx="123653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PropNoun</a:t>
            </a:r>
          </a:p>
        </p:txBody>
      </p:sp>
      <p:sp>
        <p:nvSpPr>
          <p:cNvPr id="73734" name="Text Box 8"/>
          <p:cNvSpPr txBox="1">
            <a:spLocks noChangeArrowheads="1"/>
          </p:cNvSpPr>
          <p:nvPr/>
        </p:nvSpPr>
        <p:spPr bwMode="auto">
          <a:xfrm>
            <a:off x="2240406" y="3276601"/>
            <a:ext cx="66586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John</a:t>
            </a:r>
          </a:p>
        </p:txBody>
      </p:sp>
      <p:sp>
        <p:nvSpPr>
          <p:cNvPr id="73735" name="Text Box 9"/>
          <p:cNvSpPr txBox="1">
            <a:spLocks noChangeArrowheads="1"/>
          </p:cNvSpPr>
          <p:nvPr/>
        </p:nvSpPr>
        <p:spPr bwMode="auto">
          <a:xfrm>
            <a:off x="2730602" y="3357563"/>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Mary</a:t>
            </a:r>
          </a:p>
        </p:txBody>
      </p:sp>
      <p:sp>
        <p:nvSpPr>
          <p:cNvPr id="73736" name="Text Box 10"/>
          <p:cNvSpPr txBox="1">
            <a:spLocks noChangeArrowheads="1"/>
          </p:cNvSpPr>
          <p:nvPr/>
        </p:nvSpPr>
        <p:spPr bwMode="auto">
          <a:xfrm>
            <a:off x="2157515" y="3486151"/>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Alice</a:t>
            </a:r>
          </a:p>
        </p:txBody>
      </p:sp>
      <p:sp>
        <p:nvSpPr>
          <p:cNvPr id="73737" name="Text Box 11"/>
          <p:cNvSpPr txBox="1">
            <a:spLocks noChangeArrowheads="1"/>
          </p:cNvSpPr>
          <p:nvPr/>
        </p:nvSpPr>
        <p:spPr bwMode="auto">
          <a:xfrm>
            <a:off x="2654611" y="3596879"/>
            <a:ext cx="6931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Jerry</a:t>
            </a:r>
          </a:p>
        </p:txBody>
      </p:sp>
      <p:sp>
        <p:nvSpPr>
          <p:cNvPr id="73738" name="Text Box 12"/>
          <p:cNvSpPr txBox="1">
            <a:spLocks noChangeArrowheads="1"/>
          </p:cNvSpPr>
          <p:nvPr/>
        </p:nvSpPr>
        <p:spPr bwMode="auto">
          <a:xfrm>
            <a:off x="2468425" y="3065860"/>
            <a:ext cx="64797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Tom</a:t>
            </a:r>
          </a:p>
        </p:txBody>
      </p:sp>
      <p:grpSp>
        <p:nvGrpSpPr>
          <p:cNvPr id="73739" name="Group 13"/>
          <p:cNvGrpSpPr>
            <a:grpSpLocks/>
          </p:cNvGrpSpPr>
          <p:nvPr/>
        </p:nvGrpSpPr>
        <p:grpSpPr bwMode="auto">
          <a:xfrm>
            <a:off x="3462340" y="1384699"/>
            <a:ext cx="1118272" cy="469116"/>
            <a:chOff x="3852" y="2120"/>
            <a:chExt cx="933" cy="614"/>
          </a:xfrm>
        </p:grpSpPr>
        <p:sp>
          <p:nvSpPr>
            <p:cNvPr id="73803" name="Freeform 14"/>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3804" name="Freeform 15"/>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3805" name="Line 16"/>
            <p:cNvSpPr>
              <a:spLocks noChangeShapeType="1"/>
            </p:cNvSpPr>
            <p:nvPr/>
          </p:nvSpPr>
          <p:spPr bwMode="auto">
            <a:xfrm flipV="1">
              <a:off x="4025" y="2120"/>
              <a:ext cx="760" cy="8"/>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73740" name="Text Box 17"/>
          <p:cNvSpPr txBox="1">
            <a:spLocks noChangeArrowheads="1"/>
          </p:cNvSpPr>
          <p:nvPr/>
        </p:nvSpPr>
        <p:spPr bwMode="auto">
          <a:xfrm>
            <a:off x="3706838" y="2334817"/>
            <a:ext cx="75242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Noun</a:t>
            </a:r>
          </a:p>
        </p:txBody>
      </p:sp>
      <p:sp>
        <p:nvSpPr>
          <p:cNvPr id="73741" name="Text Box 18"/>
          <p:cNvSpPr txBox="1">
            <a:spLocks noChangeArrowheads="1"/>
          </p:cNvSpPr>
          <p:nvPr/>
        </p:nvSpPr>
        <p:spPr bwMode="auto">
          <a:xfrm>
            <a:off x="3844680" y="1401366"/>
            <a:ext cx="4799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cat</a:t>
            </a:r>
          </a:p>
        </p:txBody>
      </p:sp>
      <p:sp>
        <p:nvSpPr>
          <p:cNvPr id="73742" name="Text Box 19"/>
          <p:cNvSpPr txBox="1">
            <a:spLocks noChangeArrowheads="1"/>
          </p:cNvSpPr>
          <p:nvPr/>
        </p:nvSpPr>
        <p:spPr bwMode="auto">
          <a:xfrm>
            <a:off x="3658524" y="1606154"/>
            <a:ext cx="56647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dog</a:t>
            </a:r>
          </a:p>
        </p:txBody>
      </p:sp>
      <p:sp>
        <p:nvSpPr>
          <p:cNvPr id="73743" name="Text Box 20"/>
          <p:cNvSpPr txBox="1">
            <a:spLocks noChangeArrowheads="1"/>
          </p:cNvSpPr>
          <p:nvPr/>
        </p:nvSpPr>
        <p:spPr bwMode="auto">
          <a:xfrm>
            <a:off x="3492186" y="1782367"/>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car</a:t>
            </a:r>
          </a:p>
        </p:txBody>
      </p:sp>
      <p:sp>
        <p:nvSpPr>
          <p:cNvPr id="73744" name="Text Box 21"/>
          <p:cNvSpPr txBox="1">
            <a:spLocks noChangeArrowheads="1"/>
          </p:cNvSpPr>
          <p:nvPr/>
        </p:nvSpPr>
        <p:spPr bwMode="auto">
          <a:xfrm>
            <a:off x="3564932" y="1960960"/>
            <a:ext cx="55205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pen</a:t>
            </a:r>
          </a:p>
        </p:txBody>
      </p:sp>
      <p:sp>
        <p:nvSpPr>
          <p:cNvPr id="73745" name="Text Box 22"/>
          <p:cNvSpPr txBox="1">
            <a:spLocks noChangeArrowheads="1"/>
          </p:cNvSpPr>
          <p:nvPr/>
        </p:nvSpPr>
        <p:spPr bwMode="auto">
          <a:xfrm>
            <a:off x="4077693" y="1722835"/>
            <a:ext cx="55205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bed</a:t>
            </a:r>
          </a:p>
        </p:txBody>
      </p:sp>
      <p:sp>
        <p:nvSpPr>
          <p:cNvPr id="73746" name="Text Box 23"/>
          <p:cNvSpPr txBox="1">
            <a:spLocks noChangeArrowheads="1"/>
          </p:cNvSpPr>
          <p:nvPr/>
        </p:nvSpPr>
        <p:spPr bwMode="auto">
          <a:xfrm>
            <a:off x="4003777" y="1928813"/>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apple</a:t>
            </a:r>
          </a:p>
        </p:txBody>
      </p:sp>
      <p:grpSp>
        <p:nvGrpSpPr>
          <p:cNvPr id="73747" name="Group 24"/>
          <p:cNvGrpSpPr>
            <a:grpSpLocks/>
          </p:cNvGrpSpPr>
          <p:nvPr/>
        </p:nvGrpSpPr>
        <p:grpSpPr bwMode="auto">
          <a:xfrm>
            <a:off x="915989" y="1398985"/>
            <a:ext cx="1117600" cy="1345406"/>
            <a:chOff x="608" y="1297"/>
            <a:chExt cx="704" cy="1130"/>
          </a:xfrm>
        </p:grpSpPr>
        <p:grpSp>
          <p:nvGrpSpPr>
            <p:cNvPr id="73798" name="Group 25"/>
            <p:cNvGrpSpPr>
              <a:grpSpLocks/>
            </p:cNvGrpSpPr>
            <p:nvPr/>
          </p:nvGrpSpPr>
          <p:grpSpPr bwMode="auto">
            <a:xfrm>
              <a:off x="608" y="1297"/>
              <a:ext cx="704" cy="394"/>
              <a:chOff x="3852" y="2120"/>
              <a:chExt cx="933" cy="614"/>
            </a:xfrm>
          </p:grpSpPr>
          <p:sp>
            <p:nvSpPr>
              <p:cNvPr id="73800" name="Freeform 26"/>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3801" name="Freeform 27"/>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3802" name="Line 28"/>
              <p:cNvSpPr>
                <a:spLocks noChangeShapeType="1"/>
              </p:cNvSpPr>
              <p:nvPr/>
            </p:nvSpPr>
            <p:spPr bwMode="auto">
              <a:xfrm flipV="1">
                <a:off x="4025" y="2120"/>
                <a:ext cx="760" cy="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73799" name="Text Box 29"/>
            <p:cNvSpPr txBox="1">
              <a:spLocks noChangeArrowheads="1"/>
            </p:cNvSpPr>
            <p:nvPr/>
          </p:nvSpPr>
          <p:spPr bwMode="auto">
            <a:xfrm>
              <a:off x="817" y="2089"/>
              <a:ext cx="3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Det</a:t>
              </a:r>
            </a:p>
          </p:txBody>
        </p:sp>
      </p:grpSp>
      <p:sp>
        <p:nvSpPr>
          <p:cNvPr id="73748" name="Text Box 30"/>
          <p:cNvSpPr txBox="1">
            <a:spLocks noChangeArrowheads="1"/>
          </p:cNvSpPr>
          <p:nvPr/>
        </p:nvSpPr>
        <p:spPr bwMode="auto">
          <a:xfrm>
            <a:off x="1145233" y="16121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sp>
        <p:nvSpPr>
          <p:cNvPr id="73749" name="Text Box 31"/>
          <p:cNvSpPr txBox="1">
            <a:spLocks noChangeArrowheads="1"/>
          </p:cNvSpPr>
          <p:nvPr/>
        </p:nvSpPr>
        <p:spPr bwMode="auto">
          <a:xfrm>
            <a:off x="1528447" y="1644254"/>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73750" name="Text Box 32"/>
          <p:cNvSpPr txBox="1">
            <a:spLocks noChangeArrowheads="1"/>
          </p:cNvSpPr>
          <p:nvPr/>
        </p:nvSpPr>
        <p:spPr bwMode="auto">
          <a:xfrm>
            <a:off x="1023939" y="1849042"/>
            <a:ext cx="49053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73751" name="Text Box 33"/>
          <p:cNvSpPr txBox="1">
            <a:spLocks noChangeArrowheads="1"/>
          </p:cNvSpPr>
          <p:nvPr/>
        </p:nvSpPr>
        <p:spPr bwMode="auto">
          <a:xfrm>
            <a:off x="1283972" y="1396604"/>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73752" name="Text Box 34"/>
          <p:cNvSpPr txBox="1">
            <a:spLocks noChangeArrowheads="1"/>
          </p:cNvSpPr>
          <p:nvPr/>
        </p:nvSpPr>
        <p:spPr bwMode="auto">
          <a:xfrm>
            <a:off x="1328081" y="2022873"/>
            <a:ext cx="56487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that</a:t>
            </a:r>
          </a:p>
        </p:txBody>
      </p:sp>
      <p:sp>
        <p:nvSpPr>
          <p:cNvPr id="73753" name="Text Box 35"/>
          <p:cNvSpPr txBox="1">
            <a:spLocks noChangeArrowheads="1"/>
          </p:cNvSpPr>
          <p:nvPr/>
        </p:nvSpPr>
        <p:spPr bwMode="auto">
          <a:xfrm>
            <a:off x="1297633" y="17264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sp>
        <p:nvSpPr>
          <p:cNvPr id="73754" name="Text Box 36"/>
          <p:cNvSpPr txBox="1">
            <a:spLocks noChangeArrowheads="1"/>
          </p:cNvSpPr>
          <p:nvPr/>
        </p:nvSpPr>
        <p:spPr bwMode="auto">
          <a:xfrm>
            <a:off x="1666561" y="1822848"/>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73755" name="Text Box 37"/>
          <p:cNvSpPr txBox="1">
            <a:spLocks noChangeArrowheads="1"/>
          </p:cNvSpPr>
          <p:nvPr/>
        </p:nvSpPr>
        <p:spPr bwMode="auto">
          <a:xfrm>
            <a:off x="1450033" y="18407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grpSp>
        <p:nvGrpSpPr>
          <p:cNvPr id="73756" name="Group 38"/>
          <p:cNvGrpSpPr>
            <a:grpSpLocks/>
          </p:cNvGrpSpPr>
          <p:nvPr/>
        </p:nvGrpSpPr>
        <p:grpSpPr bwMode="auto">
          <a:xfrm>
            <a:off x="5981698" y="2396728"/>
            <a:ext cx="1117600" cy="469106"/>
            <a:chOff x="3768" y="2013"/>
            <a:chExt cx="704" cy="394"/>
          </a:xfrm>
        </p:grpSpPr>
        <p:sp>
          <p:nvSpPr>
            <p:cNvPr id="73795" name="Freeform 39"/>
            <p:cNvSpPr>
              <a:spLocks/>
            </p:cNvSpPr>
            <p:nvPr/>
          </p:nvSpPr>
          <p:spPr bwMode="auto">
            <a:xfrm>
              <a:off x="3768" y="2017"/>
              <a:ext cx="115" cy="39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3796" name="Freeform 40"/>
            <p:cNvSpPr>
              <a:spLocks/>
            </p:cNvSpPr>
            <p:nvPr/>
          </p:nvSpPr>
          <p:spPr bwMode="auto">
            <a:xfrm flipH="1">
              <a:off x="4183" y="2015"/>
              <a:ext cx="115" cy="39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3797" name="Line 41"/>
            <p:cNvSpPr>
              <a:spLocks noChangeShapeType="1"/>
            </p:cNvSpPr>
            <p:nvPr/>
          </p:nvSpPr>
          <p:spPr bwMode="auto">
            <a:xfrm flipV="1">
              <a:off x="3899" y="2013"/>
              <a:ext cx="573" cy="5"/>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73757" name="Text Box 42"/>
          <p:cNvSpPr txBox="1">
            <a:spLocks noChangeArrowheads="1"/>
          </p:cNvSpPr>
          <p:nvPr/>
        </p:nvSpPr>
        <p:spPr bwMode="auto">
          <a:xfrm>
            <a:off x="6313707" y="3349229"/>
            <a:ext cx="66631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Verb</a:t>
            </a:r>
          </a:p>
        </p:txBody>
      </p:sp>
      <p:sp>
        <p:nvSpPr>
          <p:cNvPr id="73758" name="Text Box 43"/>
          <p:cNvSpPr txBox="1">
            <a:spLocks noChangeArrowheads="1"/>
          </p:cNvSpPr>
          <p:nvPr/>
        </p:nvSpPr>
        <p:spPr bwMode="auto">
          <a:xfrm>
            <a:off x="6418158" y="2407444"/>
            <a:ext cx="45106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bit</a:t>
            </a:r>
          </a:p>
        </p:txBody>
      </p:sp>
      <p:sp>
        <p:nvSpPr>
          <p:cNvPr id="73759" name="Text Box 44"/>
          <p:cNvSpPr txBox="1">
            <a:spLocks noChangeArrowheads="1"/>
          </p:cNvSpPr>
          <p:nvPr/>
        </p:nvSpPr>
        <p:spPr bwMode="auto">
          <a:xfrm>
            <a:off x="6040192" y="2727723"/>
            <a:ext cx="4799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ate</a:t>
            </a:r>
          </a:p>
        </p:txBody>
      </p:sp>
      <p:sp>
        <p:nvSpPr>
          <p:cNvPr id="73760" name="Text Box 45"/>
          <p:cNvSpPr txBox="1">
            <a:spLocks noChangeArrowheads="1"/>
          </p:cNvSpPr>
          <p:nvPr/>
        </p:nvSpPr>
        <p:spPr bwMode="auto">
          <a:xfrm>
            <a:off x="6428641" y="2662238"/>
            <a:ext cx="58090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saw</a:t>
            </a:r>
          </a:p>
        </p:txBody>
      </p:sp>
      <p:sp>
        <p:nvSpPr>
          <p:cNvPr id="73761" name="Text Box 46"/>
          <p:cNvSpPr txBox="1">
            <a:spLocks noChangeArrowheads="1"/>
          </p:cNvSpPr>
          <p:nvPr/>
        </p:nvSpPr>
        <p:spPr bwMode="auto">
          <a:xfrm>
            <a:off x="6354245" y="2831307"/>
            <a:ext cx="86463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played</a:t>
            </a:r>
          </a:p>
        </p:txBody>
      </p:sp>
      <p:sp>
        <p:nvSpPr>
          <p:cNvPr id="73762" name="Text Box 47"/>
          <p:cNvSpPr txBox="1">
            <a:spLocks noChangeArrowheads="1"/>
          </p:cNvSpPr>
          <p:nvPr/>
        </p:nvSpPr>
        <p:spPr bwMode="auto">
          <a:xfrm>
            <a:off x="6151458" y="3019426"/>
            <a:ext cx="45106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hit</a:t>
            </a:r>
          </a:p>
        </p:txBody>
      </p:sp>
      <p:sp>
        <p:nvSpPr>
          <p:cNvPr id="73763" name="Freeform 48"/>
          <p:cNvSpPr>
            <a:spLocks/>
          </p:cNvSpPr>
          <p:nvPr/>
        </p:nvSpPr>
        <p:spPr bwMode="auto">
          <a:xfrm>
            <a:off x="2047876" y="2177654"/>
            <a:ext cx="181822" cy="463846"/>
          </a:xfrm>
          <a:custGeom>
            <a:avLst/>
            <a:gdLst>
              <a:gd name="T0" fmla="*/ 0 w 983"/>
              <a:gd name="T1" fmla="*/ 2147483646 h 258"/>
              <a:gd name="T2" fmla="*/ 2147483646 w 983"/>
              <a:gd name="T3" fmla="*/ 2147483646 h 258"/>
              <a:gd name="T4" fmla="*/ 2147483646 w 983"/>
              <a:gd name="T5" fmla="*/ 2147483646 h 258"/>
              <a:gd name="T6" fmla="*/ 2147483646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3764" name="Text Box 49"/>
          <p:cNvSpPr txBox="1">
            <a:spLocks noChangeArrowheads="1"/>
          </p:cNvSpPr>
          <p:nvPr/>
        </p:nvSpPr>
        <p:spPr bwMode="auto">
          <a:xfrm>
            <a:off x="2464414" y="2197894"/>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0.95</a:t>
            </a:r>
          </a:p>
        </p:txBody>
      </p:sp>
      <p:sp>
        <p:nvSpPr>
          <p:cNvPr id="73765" name="Freeform 50"/>
          <p:cNvSpPr>
            <a:spLocks/>
          </p:cNvSpPr>
          <p:nvPr/>
        </p:nvSpPr>
        <p:spPr bwMode="auto">
          <a:xfrm>
            <a:off x="4632325" y="2168128"/>
            <a:ext cx="181822" cy="463846"/>
          </a:xfrm>
          <a:custGeom>
            <a:avLst/>
            <a:gdLst>
              <a:gd name="T0" fmla="*/ 0 w 929"/>
              <a:gd name="T1" fmla="*/ 0 h 507"/>
              <a:gd name="T2" fmla="*/ 2147483646 w 929"/>
              <a:gd name="T3" fmla="*/ 2147483646 h 507"/>
              <a:gd name="T4" fmla="*/ 2147483646 w 929"/>
              <a:gd name="T5" fmla="*/ 2147483646 h 507"/>
              <a:gd name="T6" fmla="*/ 2147483646 w 929"/>
              <a:gd name="T7" fmla="*/ 2147483646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3766" name="Text Box 53"/>
          <p:cNvSpPr txBox="1">
            <a:spLocks noChangeArrowheads="1"/>
          </p:cNvSpPr>
          <p:nvPr/>
        </p:nvSpPr>
        <p:spPr bwMode="auto">
          <a:xfrm>
            <a:off x="5155848" y="2320529"/>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a:t>
            </a:r>
          </a:p>
        </p:txBody>
      </p:sp>
      <p:sp>
        <p:nvSpPr>
          <p:cNvPr id="73767" name="Text Box 54"/>
          <p:cNvSpPr txBox="1">
            <a:spLocks noChangeArrowheads="1"/>
          </p:cNvSpPr>
          <p:nvPr/>
        </p:nvSpPr>
        <p:spPr bwMode="auto">
          <a:xfrm>
            <a:off x="6515543" y="3014663"/>
            <a:ext cx="66586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gave</a:t>
            </a:r>
          </a:p>
        </p:txBody>
      </p:sp>
      <p:sp>
        <p:nvSpPr>
          <p:cNvPr id="73768" name="Freeform 55"/>
          <p:cNvSpPr>
            <a:spLocks/>
          </p:cNvSpPr>
          <p:nvPr/>
        </p:nvSpPr>
        <p:spPr bwMode="auto">
          <a:xfrm>
            <a:off x="1839913" y="2332435"/>
            <a:ext cx="181822" cy="463846"/>
          </a:xfrm>
          <a:custGeom>
            <a:avLst/>
            <a:gdLst>
              <a:gd name="T0" fmla="*/ 0 w 2612"/>
              <a:gd name="T1" fmla="*/ 0 h 620"/>
              <a:gd name="T2" fmla="*/ 2147483646 w 2612"/>
              <a:gd name="T3" fmla="*/ 2147483646 h 620"/>
              <a:gd name="T4" fmla="*/ 2147483646 w 2612"/>
              <a:gd name="T5" fmla="*/ 2147483646 h 620"/>
              <a:gd name="T6" fmla="*/ 2147483646 w 2612"/>
              <a:gd name="T7" fmla="*/ 2147483646 h 620"/>
              <a:gd name="T8" fmla="*/ 2147483646 w 2612"/>
              <a:gd name="T9" fmla="*/ 2147483646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3769" name="Text Box 56"/>
          <p:cNvSpPr txBox="1">
            <a:spLocks noChangeArrowheads="1"/>
          </p:cNvSpPr>
          <p:nvPr/>
        </p:nvSpPr>
        <p:spPr bwMode="auto">
          <a:xfrm>
            <a:off x="4118589" y="2824163"/>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0.05</a:t>
            </a:r>
          </a:p>
        </p:txBody>
      </p:sp>
      <p:sp>
        <p:nvSpPr>
          <p:cNvPr id="73770" name="Oval 57"/>
          <p:cNvSpPr>
            <a:spLocks noChangeArrowheads="1"/>
          </p:cNvSpPr>
          <p:nvPr/>
        </p:nvSpPr>
        <p:spPr bwMode="auto">
          <a:xfrm>
            <a:off x="8021638" y="2468270"/>
            <a:ext cx="255677" cy="65225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73771" name="Text Box 58"/>
          <p:cNvSpPr txBox="1">
            <a:spLocks noChangeArrowheads="1"/>
          </p:cNvSpPr>
          <p:nvPr/>
        </p:nvSpPr>
        <p:spPr bwMode="auto">
          <a:xfrm>
            <a:off x="8131897" y="2608660"/>
            <a:ext cx="60815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stop</a:t>
            </a:r>
          </a:p>
        </p:txBody>
      </p:sp>
      <p:sp>
        <p:nvSpPr>
          <p:cNvPr id="73772" name="Freeform 59"/>
          <p:cNvSpPr>
            <a:spLocks/>
          </p:cNvSpPr>
          <p:nvPr/>
        </p:nvSpPr>
        <p:spPr bwMode="auto">
          <a:xfrm>
            <a:off x="7143750" y="2409825"/>
            <a:ext cx="181822" cy="463846"/>
          </a:xfrm>
          <a:custGeom>
            <a:avLst/>
            <a:gdLst>
              <a:gd name="T0" fmla="*/ 0 w 691"/>
              <a:gd name="T1" fmla="*/ 2147483646 h 289"/>
              <a:gd name="T2" fmla="*/ 2147483646 w 691"/>
              <a:gd name="T3" fmla="*/ 2147483646 h 289"/>
              <a:gd name="T4" fmla="*/ 2147483646 w 691"/>
              <a:gd name="T5" fmla="*/ 2147483646 h 289"/>
              <a:gd name="T6" fmla="*/ 2147483646 w 691"/>
              <a:gd name="T7" fmla="*/ 2147483646 h 289"/>
              <a:gd name="T8" fmla="*/ 0 60000 65536"/>
              <a:gd name="T9" fmla="*/ 0 60000 65536"/>
              <a:gd name="T10" fmla="*/ 0 60000 65536"/>
              <a:gd name="T11" fmla="*/ 0 60000 65536"/>
              <a:gd name="T12" fmla="*/ 0 w 691"/>
              <a:gd name="T13" fmla="*/ 0 h 289"/>
              <a:gd name="T14" fmla="*/ 691 w 691"/>
              <a:gd name="T15" fmla="*/ 289 h 289"/>
            </a:gdLst>
            <a:ahLst/>
            <a:cxnLst>
              <a:cxn ang="T8">
                <a:pos x="T0" y="T1"/>
              </a:cxn>
              <a:cxn ang="T9">
                <a:pos x="T2" y="T3"/>
              </a:cxn>
              <a:cxn ang="T10">
                <a:pos x="T4" y="T5"/>
              </a:cxn>
              <a:cxn ang="T11">
                <a:pos x="T6" y="T7"/>
              </a:cxn>
            </a:cxnLst>
            <a:rect l="T12" t="T13" r="T14" b="T15"/>
            <a:pathLst>
              <a:path w="691" h="289">
                <a:moveTo>
                  <a:pt x="0" y="289"/>
                </a:moveTo>
                <a:cubicBezTo>
                  <a:pt x="38" y="243"/>
                  <a:pt x="76" y="197"/>
                  <a:pt x="146" y="150"/>
                </a:cubicBezTo>
                <a:cubicBezTo>
                  <a:pt x="216" y="103"/>
                  <a:pt x="332" y="8"/>
                  <a:pt x="423" y="4"/>
                </a:cubicBezTo>
                <a:cubicBezTo>
                  <a:pt x="514" y="0"/>
                  <a:pt x="649" y="106"/>
                  <a:pt x="691" y="12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3773" name="Text Box 60"/>
          <p:cNvSpPr txBox="1">
            <a:spLocks noChangeArrowheads="1"/>
          </p:cNvSpPr>
          <p:nvPr/>
        </p:nvSpPr>
        <p:spPr bwMode="auto">
          <a:xfrm>
            <a:off x="7478360" y="2096692"/>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73774" name="Freeform 61"/>
          <p:cNvSpPr>
            <a:spLocks/>
          </p:cNvSpPr>
          <p:nvPr/>
        </p:nvSpPr>
        <p:spPr bwMode="auto">
          <a:xfrm>
            <a:off x="4522788" y="1266825"/>
            <a:ext cx="181822" cy="463846"/>
          </a:xfrm>
          <a:custGeom>
            <a:avLst/>
            <a:gdLst>
              <a:gd name="T0" fmla="*/ 0 w 2527"/>
              <a:gd name="T1" fmla="*/ 2147483646 h 1072"/>
              <a:gd name="T2" fmla="*/ 2147483646 w 2527"/>
              <a:gd name="T3" fmla="*/ 2147483646 h 1072"/>
              <a:gd name="T4" fmla="*/ 2147483646 w 2527"/>
              <a:gd name="T5" fmla="*/ 2147483646 h 1072"/>
              <a:gd name="T6" fmla="*/ 2147483646 w 2527"/>
              <a:gd name="T7" fmla="*/ 2147483646 h 1072"/>
              <a:gd name="T8" fmla="*/ 2147483646 w 2527"/>
              <a:gd name="T9" fmla="*/ 2147483646 h 1072"/>
              <a:gd name="T10" fmla="*/ 0 60000 65536"/>
              <a:gd name="T11" fmla="*/ 0 60000 65536"/>
              <a:gd name="T12" fmla="*/ 0 60000 65536"/>
              <a:gd name="T13" fmla="*/ 0 60000 65536"/>
              <a:gd name="T14" fmla="*/ 0 60000 65536"/>
              <a:gd name="T15" fmla="*/ 0 w 2527"/>
              <a:gd name="T16" fmla="*/ 0 h 1072"/>
              <a:gd name="T17" fmla="*/ 2527 w 2527"/>
              <a:gd name="T18" fmla="*/ 1072 h 1072"/>
            </a:gdLst>
            <a:ahLst/>
            <a:cxnLst>
              <a:cxn ang="T10">
                <a:pos x="T0" y="T1"/>
              </a:cxn>
              <a:cxn ang="T11">
                <a:pos x="T2" y="T3"/>
              </a:cxn>
              <a:cxn ang="T12">
                <a:pos x="T4" y="T5"/>
              </a:cxn>
              <a:cxn ang="T13">
                <a:pos x="T6" y="T7"/>
              </a:cxn>
              <a:cxn ang="T14">
                <a:pos x="T8" y="T9"/>
              </a:cxn>
            </a:cxnLst>
            <a:rect l="T15" t="T16" r="T17" b="T18"/>
            <a:pathLst>
              <a:path w="2527" h="1072">
                <a:moveTo>
                  <a:pt x="0" y="358"/>
                </a:moveTo>
                <a:cubicBezTo>
                  <a:pt x="211" y="258"/>
                  <a:pt x="422" y="159"/>
                  <a:pt x="684" y="104"/>
                </a:cubicBezTo>
                <a:cubicBezTo>
                  <a:pt x="946" y="49"/>
                  <a:pt x="1299" y="0"/>
                  <a:pt x="1574" y="27"/>
                </a:cubicBezTo>
                <a:cubicBezTo>
                  <a:pt x="1849" y="54"/>
                  <a:pt x="2176" y="92"/>
                  <a:pt x="2335" y="266"/>
                </a:cubicBezTo>
                <a:cubicBezTo>
                  <a:pt x="2494" y="440"/>
                  <a:pt x="2496" y="938"/>
                  <a:pt x="2527" y="1072"/>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3775" name="Text Box 62"/>
          <p:cNvSpPr txBox="1">
            <a:spLocks noChangeArrowheads="1"/>
          </p:cNvSpPr>
          <p:nvPr/>
        </p:nvSpPr>
        <p:spPr bwMode="auto">
          <a:xfrm>
            <a:off x="5770210" y="130968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73776" name="Freeform 63"/>
          <p:cNvSpPr>
            <a:spLocks/>
          </p:cNvSpPr>
          <p:nvPr/>
        </p:nvSpPr>
        <p:spPr bwMode="auto">
          <a:xfrm>
            <a:off x="3449639" y="3256360"/>
            <a:ext cx="181822" cy="463846"/>
          </a:xfrm>
          <a:custGeom>
            <a:avLst/>
            <a:gdLst>
              <a:gd name="T0" fmla="*/ 0 w 1705"/>
              <a:gd name="T1" fmla="*/ 2147483646 h 481"/>
              <a:gd name="T2" fmla="*/ 2147483646 w 1705"/>
              <a:gd name="T3" fmla="*/ 2147483646 h 481"/>
              <a:gd name="T4" fmla="*/ 2147483646 w 1705"/>
              <a:gd name="T5" fmla="*/ 2147483646 h 481"/>
              <a:gd name="T6" fmla="*/ 2147483646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3777" name="Text Box 64"/>
          <p:cNvSpPr txBox="1">
            <a:spLocks noChangeArrowheads="1"/>
          </p:cNvSpPr>
          <p:nvPr/>
        </p:nvSpPr>
        <p:spPr bwMode="auto">
          <a:xfrm>
            <a:off x="4174773" y="348615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0.8</a:t>
            </a:r>
          </a:p>
        </p:txBody>
      </p:sp>
      <p:sp>
        <p:nvSpPr>
          <p:cNvPr id="73778" name="Freeform 65"/>
          <p:cNvSpPr>
            <a:spLocks/>
          </p:cNvSpPr>
          <p:nvPr/>
        </p:nvSpPr>
        <p:spPr bwMode="auto">
          <a:xfrm>
            <a:off x="3230563" y="3027760"/>
            <a:ext cx="181822" cy="463846"/>
          </a:xfrm>
          <a:custGeom>
            <a:avLst/>
            <a:gdLst>
              <a:gd name="T0" fmla="*/ 0 w 3195"/>
              <a:gd name="T1" fmla="*/ 2147483646 h 974"/>
              <a:gd name="T2" fmla="*/ 2147483646 w 3195"/>
              <a:gd name="T3" fmla="*/ 2147483646 h 974"/>
              <a:gd name="T4" fmla="*/ 2147483646 w 3195"/>
              <a:gd name="T5" fmla="*/ 2147483646 h 974"/>
              <a:gd name="T6" fmla="*/ 2147483646 w 3195"/>
              <a:gd name="T7" fmla="*/ 0 h 974"/>
              <a:gd name="T8" fmla="*/ 0 60000 65536"/>
              <a:gd name="T9" fmla="*/ 0 60000 65536"/>
              <a:gd name="T10" fmla="*/ 0 60000 65536"/>
              <a:gd name="T11" fmla="*/ 0 60000 65536"/>
              <a:gd name="T12" fmla="*/ 0 w 3195"/>
              <a:gd name="T13" fmla="*/ 0 h 974"/>
              <a:gd name="T14" fmla="*/ 3195 w 3195"/>
              <a:gd name="T15" fmla="*/ 974 h 974"/>
            </a:gdLst>
            <a:ahLst/>
            <a:cxnLst>
              <a:cxn ang="T8">
                <a:pos x="T0" y="T1"/>
              </a:cxn>
              <a:cxn ang="T9">
                <a:pos x="T2" y="T3"/>
              </a:cxn>
              <a:cxn ang="T10">
                <a:pos x="T4" y="T5"/>
              </a:cxn>
              <a:cxn ang="T11">
                <a:pos x="T6" y="T7"/>
              </a:cxn>
            </a:cxnLst>
            <a:rect l="T12" t="T13" r="T14" b="T15"/>
            <a:pathLst>
              <a:path w="3195" h="974">
                <a:moveTo>
                  <a:pt x="0" y="683"/>
                </a:moveTo>
                <a:cubicBezTo>
                  <a:pt x="368" y="763"/>
                  <a:pt x="736" y="844"/>
                  <a:pt x="1060" y="868"/>
                </a:cubicBezTo>
                <a:cubicBezTo>
                  <a:pt x="1384" y="892"/>
                  <a:pt x="1587" y="974"/>
                  <a:pt x="1943" y="829"/>
                </a:cubicBezTo>
                <a:cubicBezTo>
                  <a:pt x="2299" y="684"/>
                  <a:pt x="2747" y="342"/>
                  <a:pt x="319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3779" name="Text Box 66"/>
          <p:cNvSpPr txBox="1">
            <a:spLocks noChangeArrowheads="1"/>
          </p:cNvSpPr>
          <p:nvPr/>
        </p:nvSpPr>
        <p:spPr bwMode="auto">
          <a:xfrm>
            <a:off x="5160610" y="384333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73780" name="Text Box 67"/>
          <p:cNvSpPr txBox="1">
            <a:spLocks noChangeArrowheads="1"/>
          </p:cNvSpPr>
          <p:nvPr/>
        </p:nvSpPr>
        <p:spPr bwMode="auto">
          <a:xfrm>
            <a:off x="1556984" y="325278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73781" name="Freeform 68"/>
          <p:cNvSpPr>
            <a:spLocks/>
          </p:cNvSpPr>
          <p:nvPr/>
        </p:nvSpPr>
        <p:spPr bwMode="auto">
          <a:xfrm>
            <a:off x="754063" y="2122885"/>
            <a:ext cx="181822" cy="463846"/>
          </a:xfrm>
          <a:custGeom>
            <a:avLst/>
            <a:gdLst>
              <a:gd name="T0" fmla="*/ 2147483646 w 892"/>
              <a:gd name="T1" fmla="*/ 2147483646 h 1282"/>
              <a:gd name="T2" fmla="*/ 2147483646 w 892"/>
              <a:gd name="T3" fmla="*/ 2147483646 h 1282"/>
              <a:gd name="T4" fmla="*/ 2147483646 w 892"/>
              <a:gd name="T5" fmla="*/ 2147483646 h 1282"/>
              <a:gd name="T6" fmla="*/ 2147483646 w 892"/>
              <a:gd name="T7" fmla="*/ 2147483646 h 1282"/>
              <a:gd name="T8" fmla="*/ 2147483646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3782" name="Freeform 69"/>
          <p:cNvSpPr>
            <a:spLocks/>
          </p:cNvSpPr>
          <p:nvPr/>
        </p:nvSpPr>
        <p:spPr bwMode="auto">
          <a:xfrm>
            <a:off x="450851" y="1930004"/>
            <a:ext cx="181822" cy="463846"/>
          </a:xfrm>
          <a:custGeom>
            <a:avLst/>
            <a:gdLst>
              <a:gd name="T0" fmla="*/ 2147483646 w 3702"/>
              <a:gd name="T1" fmla="*/ 2147483646 h 2102"/>
              <a:gd name="T2" fmla="*/ 2147483646 w 3702"/>
              <a:gd name="T3" fmla="*/ 2147483646 h 2102"/>
              <a:gd name="T4" fmla="*/ 2147483646 w 3702"/>
              <a:gd name="T5" fmla="*/ 2147483646 h 2102"/>
              <a:gd name="T6" fmla="*/ 2147483646 w 3702"/>
              <a:gd name="T7" fmla="*/ 2147483646 h 2102"/>
              <a:gd name="T8" fmla="*/ 2147483646 w 3702"/>
              <a:gd name="T9" fmla="*/ 2147483646 h 2102"/>
              <a:gd name="T10" fmla="*/ 2147483646 w 3702"/>
              <a:gd name="T11" fmla="*/ 2147483646 h 2102"/>
              <a:gd name="T12" fmla="*/ 2147483646 w 3702"/>
              <a:gd name="T13" fmla="*/ 2147483646 h 2102"/>
              <a:gd name="T14" fmla="*/ 2147483646 w 3702"/>
              <a:gd name="T15" fmla="*/ 2147483646 h 2102"/>
              <a:gd name="T16" fmla="*/ 2147483646 w 3702"/>
              <a:gd name="T17" fmla="*/ 2147483646 h 2102"/>
              <a:gd name="T18" fmla="*/ 2147483646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5715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3783" name="Text Box 70"/>
          <p:cNvSpPr txBox="1">
            <a:spLocks noChangeArrowheads="1"/>
          </p:cNvSpPr>
          <p:nvPr/>
        </p:nvSpPr>
        <p:spPr bwMode="auto">
          <a:xfrm>
            <a:off x="3842364" y="4171951"/>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73784" name="Freeform 71"/>
          <p:cNvSpPr>
            <a:spLocks/>
          </p:cNvSpPr>
          <p:nvPr/>
        </p:nvSpPr>
        <p:spPr bwMode="auto">
          <a:xfrm>
            <a:off x="3170238" y="3109913"/>
            <a:ext cx="181822" cy="463846"/>
          </a:xfrm>
          <a:custGeom>
            <a:avLst/>
            <a:gdLst>
              <a:gd name="T0" fmla="*/ 2147483646 w 1820"/>
              <a:gd name="T1" fmla="*/ 0 h 226"/>
              <a:gd name="T2" fmla="*/ 2147483646 w 1820"/>
              <a:gd name="T3" fmla="*/ 2147483646 h 226"/>
              <a:gd name="T4" fmla="*/ 2147483646 w 1820"/>
              <a:gd name="T5" fmla="*/ 2147483646 h 226"/>
              <a:gd name="T6" fmla="*/ 2147483646 w 1820"/>
              <a:gd name="T7" fmla="*/ 2147483646 h 226"/>
              <a:gd name="T8" fmla="*/ 0 w 1820"/>
              <a:gd name="T9" fmla="*/ 2147483646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3785" name="Text Box 72"/>
          <p:cNvSpPr txBox="1">
            <a:spLocks noChangeArrowheads="1"/>
          </p:cNvSpPr>
          <p:nvPr/>
        </p:nvSpPr>
        <p:spPr bwMode="auto">
          <a:xfrm>
            <a:off x="4825027" y="3096817"/>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73786" name="Text Box 73"/>
          <p:cNvSpPr txBox="1">
            <a:spLocks noChangeArrowheads="1"/>
          </p:cNvSpPr>
          <p:nvPr/>
        </p:nvSpPr>
        <p:spPr bwMode="auto">
          <a:xfrm>
            <a:off x="1449389" y="4510088"/>
            <a:ext cx="1616446"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400" b="0">
                <a:solidFill>
                  <a:srgbClr val="FF0000"/>
                </a:solidFill>
              </a:rPr>
              <a:t>John bit the</a:t>
            </a:r>
          </a:p>
        </p:txBody>
      </p:sp>
      <p:sp>
        <p:nvSpPr>
          <p:cNvPr id="73787" name="Oval 61"/>
          <p:cNvSpPr>
            <a:spLocks noChangeArrowheads="1"/>
          </p:cNvSpPr>
          <p:nvPr/>
        </p:nvSpPr>
        <p:spPr bwMode="auto">
          <a:xfrm>
            <a:off x="558801" y="4314930"/>
            <a:ext cx="255677" cy="65225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73788" name="TextBox 86"/>
          <p:cNvSpPr txBox="1">
            <a:spLocks noChangeArrowheads="1"/>
          </p:cNvSpPr>
          <p:nvPr/>
        </p:nvSpPr>
        <p:spPr bwMode="auto">
          <a:xfrm>
            <a:off x="577851" y="4475560"/>
            <a:ext cx="6238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start</a:t>
            </a:r>
          </a:p>
        </p:txBody>
      </p:sp>
      <p:sp>
        <p:nvSpPr>
          <p:cNvPr id="73789" name="Freeform 87"/>
          <p:cNvSpPr>
            <a:spLocks noChangeArrowheads="1"/>
          </p:cNvSpPr>
          <p:nvPr/>
        </p:nvSpPr>
        <p:spPr bwMode="auto">
          <a:xfrm>
            <a:off x="1179513" y="3771901"/>
            <a:ext cx="181822" cy="463846"/>
          </a:xfrm>
          <a:custGeom>
            <a:avLst/>
            <a:gdLst>
              <a:gd name="T0" fmla="*/ 0 w 1106905"/>
              <a:gd name="T1" fmla="*/ 852405 h 854242"/>
              <a:gd name="T2" fmla="*/ 335487 w 1106905"/>
              <a:gd name="T3" fmla="*/ 288142 h 854242"/>
              <a:gd name="T4" fmla="*/ 1102315 w 1106905"/>
              <a:gd name="T5" fmla="*/ 0 h 854242"/>
              <a:gd name="T6" fmla="*/ 0 60000 65536"/>
              <a:gd name="T7" fmla="*/ 0 60000 65536"/>
              <a:gd name="T8" fmla="*/ 0 60000 65536"/>
              <a:gd name="T9" fmla="*/ 0 w 1106905"/>
              <a:gd name="T10" fmla="*/ 0 h 854242"/>
              <a:gd name="T11" fmla="*/ 1106905 w 1106905"/>
              <a:gd name="T12" fmla="*/ 854242 h 854242"/>
            </a:gdLst>
            <a:ahLst/>
            <a:cxnLst>
              <a:cxn ang="T6">
                <a:pos x="T0" y="T1"/>
              </a:cxn>
              <a:cxn ang="T7">
                <a:pos x="T2" y="T3"/>
              </a:cxn>
              <a:cxn ang="T8">
                <a:pos x="T4" y="T5"/>
              </a:cxn>
            </a:cxnLst>
            <a:rect l="T9" t="T10" r="T11" b="T12"/>
            <a:pathLst>
              <a:path w="1106905" h="854242">
                <a:moveTo>
                  <a:pt x="0" y="854242"/>
                </a:moveTo>
                <a:cubicBezTo>
                  <a:pt x="76200" y="642687"/>
                  <a:pt x="152400" y="431132"/>
                  <a:pt x="336884" y="288758"/>
                </a:cubicBezTo>
                <a:cubicBezTo>
                  <a:pt x="521368" y="146384"/>
                  <a:pt x="814136" y="73192"/>
                  <a:pt x="1106905"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cxnSp>
        <p:nvCxnSpPr>
          <p:cNvPr id="73790" name="Straight Arrow Connector 88"/>
          <p:cNvCxnSpPr>
            <a:cxnSpLocks noChangeShapeType="1"/>
            <a:stCxn id="73787" idx="0"/>
          </p:cNvCxnSpPr>
          <p:nvPr/>
        </p:nvCxnSpPr>
        <p:spPr bwMode="auto">
          <a:xfrm flipV="1">
            <a:off x="686640" y="2327672"/>
            <a:ext cx="527798" cy="1987258"/>
          </a:xfrm>
          <a:prstGeom prst="straightConnector1">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3791" name="Text Box 74"/>
          <p:cNvSpPr txBox="1">
            <a:spLocks noChangeArrowheads="1"/>
          </p:cNvSpPr>
          <p:nvPr/>
        </p:nvSpPr>
        <p:spPr bwMode="auto">
          <a:xfrm>
            <a:off x="1362515" y="4295775"/>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73792" name="Text Box 74"/>
          <p:cNvSpPr txBox="1">
            <a:spLocks noChangeArrowheads="1"/>
          </p:cNvSpPr>
          <p:nvPr/>
        </p:nvSpPr>
        <p:spPr bwMode="auto">
          <a:xfrm>
            <a:off x="516378" y="3931444"/>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73793" name="Text Box 74"/>
          <p:cNvSpPr txBox="1">
            <a:spLocks noChangeArrowheads="1"/>
          </p:cNvSpPr>
          <p:nvPr/>
        </p:nvSpPr>
        <p:spPr bwMode="auto">
          <a:xfrm>
            <a:off x="1390296" y="363974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0.4</a:t>
            </a:r>
          </a:p>
        </p:txBody>
      </p:sp>
      <p:sp>
        <p:nvSpPr>
          <p:cNvPr id="73794" name="Freeform 92"/>
          <p:cNvSpPr>
            <a:spLocks noChangeArrowheads="1"/>
          </p:cNvSpPr>
          <p:nvPr/>
        </p:nvSpPr>
        <p:spPr bwMode="auto">
          <a:xfrm>
            <a:off x="1300163" y="3330179"/>
            <a:ext cx="181822" cy="463846"/>
          </a:xfrm>
          <a:custGeom>
            <a:avLst/>
            <a:gdLst>
              <a:gd name="T0" fmla="*/ 0 w 5702968"/>
              <a:gd name="T1" fmla="*/ 1629399 h 1740568"/>
              <a:gd name="T2" fmla="*/ 4025384 w 5702968"/>
              <a:gd name="T3" fmla="*/ 1629399 h 1740568"/>
              <a:gd name="T4" fmla="*/ 5094809 w 5702968"/>
              <a:gd name="T5" fmla="*/ 1461668 h 1740568"/>
              <a:gd name="T6" fmla="*/ 5695623 w 5702968"/>
              <a:gd name="T7" fmla="*/ 0 h 1740568"/>
              <a:gd name="T8" fmla="*/ 0 60000 65536"/>
              <a:gd name="T9" fmla="*/ 0 60000 65536"/>
              <a:gd name="T10" fmla="*/ 0 60000 65536"/>
              <a:gd name="T11" fmla="*/ 0 60000 65536"/>
              <a:gd name="T12" fmla="*/ 0 w 5702968"/>
              <a:gd name="T13" fmla="*/ 0 h 1740568"/>
              <a:gd name="T14" fmla="*/ 5702968 w 5702968"/>
              <a:gd name="T15" fmla="*/ 1740568 h 1740568"/>
            </a:gdLst>
            <a:ahLst/>
            <a:cxnLst>
              <a:cxn ang="T8">
                <a:pos x="T0" y="T1"/>
              </a:cxn>
              <a:cxn ang="T9">
                <a:pos x="T2" y="T3"/>
              </a:cxn>
              <a:cxn ang="T10">
                <a:pos x="T4" y="T5"/>
              </a:cxn>
              <a:cxn ang="T11">
                <a:pos x="T6" y="T7"/>
              </a:cxn>
            </a:cxnLst>
            <a:rect l="T12" t="T13" r="T14" b="T15"/>
            <a:pathLst>
              <a:path w="5702968" h="1740568">
                <a:moveTo>
                  <a:pt x="0" y="1636294"/>
                </a:moveTo>
                <a:lnTo>
                  <a:pt x="4030578" y="1636294"/>
                </a:lnTo>
                <a:cubicBezTo>
                  <a:pt x="4880809" y="1608220"/>
                  <a:pt x="4822657" y="1740568"/>
                  <a:pt x="5101389" y="1467852"/>
                </a:cubicBezTo>
                <a:cubicBezTo>
                  <a:pt x="5380121" y="1195136"/>
                  <a:pt x="5541544" y="597568"/>
                  <a:pt x="5702968"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Tree>
    <p:extLst>
      <p:ext uri="{BB962C8B-B14F-4D97-AF65-F5344CB8AC3E}">
        <p14:creationId xmlns:p14="http://schemas.microsoft.com/office/powerpoint/2010/main" val="30219905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896E8A91-C645-4549-9AA2-FC5C461AACC2}" type="slidenum">
              <a:rPr lang="en-US" altLang="en-US" sz="1200">
                <a:latin typeface="Helvetica" pitchFamily="34" charset="0"/>
              </a:rPr>
              <a:pPr/>
              <a:t>142</a:t>
            </a:fld>
            <a:endParaRPr lang="en-US" altLang="en-US" sz="1200"/>
          </a:p>
        </p:txBody>
      </p:sp>
      <p:sp>
        <p:nvSpPr>
          <p:cNvPr id="75779" name="Rectangle 2"/>
          <p:cNvSpPr>
            <a:spLocks noGrp="1" noChangeArrowheads="1"/>
          </p:cNvSpPr>
          <p:nvPr>
            <p:ph type="title"/>
          </p:nvPr>
        </p:nvSpPr>
        <p:spPr/>
        <p:txBody>
          <a:bodyPr/>
          <a:lstStyle/>
          <a:p>
            <a:pPr eaLnBrk="1" hangingPunct="1"/>
            <a:r>
              <a:rPr lang="en-US" altLang="en-US"/>
              <a:t>Sample HMM Generation</a:t>
            </a:r>
          </a:p>
        </p:txBody>
      </p:sp>
      <p:grpSp>
        <p:nvGrpSpPr>
          <p:cNvPr id="75780" name="Group 3"/>
          <p:cNvGrpSpPr>
            <a:grpSpLocks/>
          </p:cNvGrpSpPr>
          <p:nvPr/>
        </p:nvGrpSpPr>
        <p:grpSpPr bwMode="auto">
          <a:xfrm>
            <a:off x="2159001" y="2976561"/>
            <a:ext cx="1118273" cy="469116"/>
            <a:chOff x="3852" y="2120"/>
            <a:chExt cx="933" cy="614"/>
          </a:xfrm>
        </p:grpSpPr>
        <p:sp>
          <p:nvSpPr>
            <p:cNvPr id="75854" name="Freeform 4"/>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5855" name="Freeform 5"/>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5856" name="Line 6"/>
            <p:cNvSpPr>
              <a:spLocks noChangeShapeType="1"/>
            </p:cNvSpPr>
            <p:nvPr/>
          </p:nvSpPr>
          <p:spPr bwMode="auto">
            <a:xfrm flipV="1">
              <a:off x="4025" y="2120"/>
              <a:ext cx="760" cy="8"/>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75781" name="Text Box 7"/>
          <p:cNvSpPr txBox="1">
            <a:spLocks noChangeArrowheads="1"/>
          </p:cNvSpPr>
          <p:nvPr/>
        </p:nvSpPr>
        <p:spPr bwMode="auto">
          <a:xfrm>
            <a:off x="2188433" y="3896917"/>
            <a:ext cx="123653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PropNoun</a:t>
            </a:r>
          </a:p>
        </p:txBody>
      </p:sp>
      <p:sp>
        <p:nvSpPr>
          <p:cNvPr id="75782" name="Text Box 8"/>
          <p:cNvSpPr txBox="1">
            <a:spLocks noChangeArrowheads="1"/>
          </p:cNvSpPr>
          <p:nvPr/>
        </p:nvSpPr>
        <p:spPr bwMode="auto">
          <a:xfrm>
            <a:off x="2240406" y="3276601"/>
            <a:ext cx="66586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John</a:t>
            </a:r>
          </a:p>
        </p:txBody>
      </p:sp>
      <p:sp>
        <p:nvSpPr>
          <p:cNvPr id="75783" name="Text Box 9"/>
          <p:cNvSpPr txBox="1">
            <a:spLocks noChangeArrowheads="1"/>
          </p:cNvSpPr>
          <p:nvPr/>
        </p:nvSpPr>
        <p:spPr bwMode="auto">
          <a:xfrm>
            <a:off x="2730602" y="3357563"/>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Mary</a:t>
            </a:r>
          </a:p>
        </p:txBody>
      </p:sp>
      <p:sp>
        <p:nvSpPr>
          <p:cNvPr id="75784" name="Text Box 10"/>
          <p:cNvSpPr txBox="1">
            <a:spLocks noChangeArrowheads="1"/>
          </p:cNvSpPr>
          <p:nvPr/>
        </p:nvSpPr>
        <p:spPr bwMode="auto">
          <a:xfrm>
            <a:off x="2157515" y="3486151"/>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Alice</a:t>
            </a:r>
          </a:p>
        </p:txBody>
      </p:sp>
      <p:sp>
        <p:nvSpPr>
          <p:cNvPr id="75785" name="Text Box 11"/>
          <p:cNvSpPr txBox="1">
            <a:spLocks noChangeArrowheads="1"/>
          </p:cNvSpPr>
          <p:nvPr/>
        </p:nvSpPr>
        <p:spPr bwMode="auto">
          <a:xfrm>
            <a:off x="2654611" y="3596879"/>
            <a:ext cx="6931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Jerry</a:t>
            </a:r>
          </a:p>
        </p:txBody>
      </p:sp>
      <p:sp>
        <p:nvSpPr>
          <p:cNvPr id="75786" name="Text Box 12"/>
          <p:cNvSpPr txBox="1">
            <a:spLocks noChangeArrowheads="1"/>
          </p:cNvSpPr>
          <p:nvPr/>
        </p:nvSpPr>
        <p:spPr bwMode="auto">
          <a:xfrm>
            <a:off x="2468425" y="3065860"/>
            <a:ext cx="64797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Tom</a:t>
            </a:r>
          </a:p>
        </p:txBody>
      </p:sp>
      <p:grpSp>
        <p:nvGrpSpPr>
          <p:cNvPr id="75787" name="Group 13"/>
          <p:cNvGrpSpPr>
            <a:grpSpLocks/>
          </p:cNvGrpSpPr>
          <p:nvPr/>
        </p:nvGrpSpPr>
        <p:grpSpPr bwMode="auto">
          <a:xfrm>
            <a:off x="3462340" y="1384699"/>
            <a:ext cx="1118272" cy="469116"/>
            <a:chOff x="3852" y="2120"/>
            <a:chExt cx="933" cy="614"/>
          </a:xfrm>
        </p:grpSpPr>
        <p:sp>
          <p:nvSpPr>
            <p:cNvPr id="75851" name="Freeform 14"/>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762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5852" name="Freeform 15"/>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762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5853" name="Line 16"/>
            <p:cNvSpPr>
              <a:spLocks noChangeShapeType="1"/>
            </p:cNvSpPr>
            <p:nvPr/>
          </p:nvSpPr>
          <p:spPr bwMode="auto">
            <a:xfrm flipV="1">
              <a:off x="4025" y="2120"/>
              <a:ext cx="760" cy="8"/>
            </a:xfrm>
            <a:prstGeom prst="line">
              <a:avLst/>
            </a:prstGeom>
            <a:noFill/>
            <a:ln w="76200">
              <a:solidFill>
                <a:srgbClr val="33CC33"/>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75788" name="Text Box 17"/>
          <p:cNvSpPr txBox="1">
            <a:spLocks noChangeArrowheads="1"/>
          </p:cNvSpPr>
          <p:nvPr/>
        </p:nvSpPr>
        <p:spPr bwMode="auto">
          <a:xfrm>
            <a:off x="3706838" y="2334817"/>
            <a:ext cx="75242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Noun</a:t>
            </a:r>
          </a:p>
        </p:txBody>
      </p:sp>
      <p:sp>
        <p:nvSpPr>
          <p:cNvPr id="75789" name="Text Box 18"/>
          <p:cNvSpPr txBox="1">
            <a:spLocks noChangeArrowheads="1"/>
          </p:cNvSpPr>
          <p:nvPr/>
        </p:nvSpPr>
        <p:spPr bwMode="auto">
          <a:xfrm>
            <a:off x="3844680" y="1401366"/>
            <a:ext cx="4799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cat</a:t>
            </a:r>
          </a:p>
        </p:txBody>
      </p:sp>
      <p:sp>
        <p:nvSpPr>
          <p:cNvPr id="75790" name="Text Box 19"/>
          <p:cNvSpPr txBox="1">
            <a:spLocks noChangeArrowheads="1"/>
          </p:cNvSpPr>
          <p:nvPr/>
        </p:nvSpPr>
        <p:spPr bwMode="auto">
          <a:xfrm>
            <a:off x="3658524" y="1606154"/>
            <a:ext cx="56647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dog</a:t>
            </a:r>
          </a:p>
        </p:txBody>
      </p:sp>
      <p:sp>
        <p:nvSpPr>
          <p:cNvPr id="75791" name="Text Box 20"/>
          <p:cNvSpPr txBox="1">
            <a:spLocks noChangeArrowheads="1"/>
          </p:cNvSpPr>
          <p:nvPr/>
        </p:nvSpPr>
        <p:spPr bwMode="auto">
          <a:xfrm>
            <a:off x="3492186" y="1782367"/>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car</a:t>
            </a:r>
          </a:p>
        </p:txBody>
      </p:sp>
      <p:sp>
        <p:nvSpPr>
          <p:cNvPr id="75792" name="Text Box 21"/>
          <p:cNvSpPr txBox="1">
            <a:spLocks noChangeArrowheads="1"/>
          </p:cNvSpPr>
          <p:nvPr/>
        </p:nvSpPr>
        <p:spPr bwMode="auto">
          <a:xfrm>
            <a:off x="3564932" y="1960960"/>
            <a:ext cx="55205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pen</a:t>
            </a:r>
          </a:p>
        </p:txBody>
      </p:sp>
      <p:sp>
        <p:nvSpPr>
          <p:cNvPr id="75793" name="Text Box 22"/>
          <p:cNvSpPr txBox="1">
            <a:spLocks noChangeArrowheads="1"/>
          </p:cNvSpPr>
          <p:nvPr/>
        </p:nvSpPr>
        <p:spPr bwMode="auto">
          <a:xfrm>
            <a:off x="4077693" y="1722835"/>
            <a:ext cx="55205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bed</a:t>
            </a:r>
          </a:p>
        </p:txBody>
      </p:sp>
      <p:sp>
        <p:nvSpPr>
          <p:cNvPr id="75794" name="Text Box 23"/>
          <p:cNvSpPr txBox="1">
            <a:spLocks noChangeArrowheads="1"/>
          </p:cNvSpPr>
          <p:nvPr/>
        </p:nvSpPr>
        <p:spPr bwMode="auto">
          <a:xfrm>
            <a:off x="4003777" y="1928813"/>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apple</a:t>
            </a:r>
          </a:p>
        </p:txBody>
      </p:sp>
      <p:grpSp>
        <p:nvGrpSpPr>
          <p:cNvPr id="75795" name="Group 24"/>
          <p:cNvGrpSpPr>
            <a:grpSpLocks/>
          </p:cNvGrpSpPr>
          <p:nvPr/>
        </p:nvGrpSpPr>
        <p:grpSpPr bwMode="auto">
          <a:xfrm>
            <a:off x="915989" y="1398985"/>
            <a:ext cx="1117600" cy="1345406"/>
            <a:chOff x="608" y="1297"/>
            <a:chExt cx="704" cy="1130"/>
          </a:xfrm>
        </p:grpSpPr>
        <p:grpSp>
          <p:nvGrpSpPr>
            <p:cNvPr id="75846" name="Group 25"/>
            <p:cNvGrpSpPr>
              <a:grpSpLocks/>
            </p:cNvGrpSpPr>
            <p:nvPr/>
          </p:nvGrpSpPr>
          <p:grpSpPr bwMode="auto">
            <a:xfrm>
              <a:off x="608" y="1297"/>
              <a:ext cx="704" cy="394"/>
              <a:chOff x="3852" y="2120"/>
              <a:chExt cx="933" cy="614"/>
            </a:xfrm>
          </p:grpSpPr>
          <p:sp>
            <p:nvSpPr>
              <p:cNvPr id="75848" name="Freeform 26"/>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5849" name="Freeform 27"/>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5850" name="Line 28"/>
              <p:cNvSpPr>
                <a:spLocks noChangeShapeType="1"/>
              </p:cNvSpPr>
              <p:nvPr/>
            </p:nvSpPr>
            <p:spPr bwMode="auto">
              <a:xfrm flipV="1">
                <a:off x="4025" y="2120"/>
                <a:ext cx="760" cy="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75847" name="Text Box 29"/>
            <p:cNvSpPr txBox="1">
              <a:spLocks noChangeArrowheads="1"/>
            </p:cNvSpPr>
            <p:nvPr/>
          </p:nvSpPr>
          <p:spPr bwMode="auto">
            <a:xfrm>
              <a:off x="817" y="2089"/>
              <a:ext cx="3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Det</a:t>
              </a:r>
            </a:p>
          </p:txBody>
        </p:sp>
      </p:grpSp>
      <p:sp>
        <p:nvSpPr>
          <p:cNvPr id="75796" name="Text Box 30"/>
          <p:cNvSpPr txBox="1">
            <a:spLocks noChangeArrowheads="1"/>
          </p:cNvSpPr>
          <p:nvPr/>
        </p:nvSpPr>
        <p:spPr bwMode="auto">
          <a:xfrm>
            <a:off x="1145233" y="16121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sp>
        <p:nvSpPr>
          <p:cNvPr id="75797" name="Text Box 31"/>
          <p:cNvSpPr txBox="1">
            <a:spLocks noChangeArrowheads="1"/>
          </p:cNvSpPr>
          <p:nvPr/>
        </p:nvSpPr>
        <p:spPr bwMode="auto">
          <a:xfrm>
            <a:off x="1528447" y="1644254"/>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75798" name="Text Box 32"/>
          <p:cNvSpPr txBox="1">
            <a:spLocks noChangeArrowheads="1"/>
          </p:cNvSpPr>
          <p:nvPr/>
        </p:nvSpPr>
        <p:spPr bwMode="auto">
          <a:xfrm>
            <a:off x="1023939" y="1849042"/>
            <a:ext cx="49053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75799" name="Text Box 33"/>
          <p:cNvSpPr txBox="1">
            <a:spLocks noChangeArrowheads="1"/>
          </p:cNvSpPr>
          <p:nvPr/>
        </p:nvSpPr>
        <p:spPr bwMode="auto">
          <a:xfrm>
            <a:off x="1283972" y="1396604"/>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75800" name="Text Box 34"/>
          <p:cNvSpPr txBox="1">
            <a:spLocks noChangeArrowheads="1"/>
          </p:cNvSpPr>
          <p:nvPr/>
        </p:nvSpPr>
        <p:spPr bwMode="auto">
          <a:xfrm>
            <a:off x="1328081" y="2022873"/>
            <a:ext cx="56487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that</a:t>
            </a:r>
          </a:p>
        </p:txBody>
      </p:sp>
      <p:sp>
        <p:nvSpPr>
          <p:cNvPr id="75801" name="Text Box 35"/>
          <p:cNvSpPr txBox="1">
            <a:spLocks noChangeArrowheads="1"/>
          </p:cNvSpPr>
          <p:nvPr/>
        </p:nvSpPr>
        <p:spPr bwMode="auto">
          <a:xfrm>
            <a:off x="1297633" y="17264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sp>
        <p:nvSpPr>
          <p:cNvPr id="75802" name="Text Box 36"/>
          <p:cNvSpPr txBox="1">
            <a:spLocks noChangeArrowheads="1"/>
          </p:cNvSpPr>
          <p:nvPr/>
        </p:nvSpPr>
        <p:spPr bwMode="auto">
          <a:xfrm>
            <a:off x="1666561" y="1822848"/>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75803" name="Text Box 37"/>
          <p:cNvSpPr txBox="1">
            <a:spLocks noChangeArrowheads="1"/>
          </p:cNvSpPr>
          <p:nvPr/>
        </p:nvSpPr>
        <p:spPr bwMode="auto">
          <a:xfrm>
            <a:off x="1450033" y="18407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grpSp>
        <p:nvGrpSpPr>
          <p:cNvPr id="75804" name="Group 38"/>
          <p:cNvGrpSpPr>
            <a:grpSpLocks/>
          </p:cNvGrpSpPr>
          <p:nvPr/>
        </p:nvGrpSpPr>
        <p:grpSpPr bwMode="auto">
          <a:xfrm>
            <a:off x="5981698" y="2396728"/>
            <a:ext cx="1117600" cy="469106"/>
            <a:chOff x="3768" y="2013"/>
            <a:chExt cx="704" cy="394"/>
          </a:xfrm>
        </p:grpSpPr>
        <p:sp>
          <p:nvSpPr>
            <p:cNvPr id="75843" name="Freeform 39"/>
            <p:cNvSpPr>
              <a:spLocks/>
            </p:cNvSpPr>
            <p:nvPr/>
          </p:nvSpPr>
          <p:spPr bwMode="auto">
            <a:xfrm>
              <a:off x="3768" y="2017"/>
              <a:ext cx="115" cy="39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5844" name="Freeform 40"/>
            <p:cNvSpPr>
              <a:spLocks/>
            </p:cNvSpPr>
            <p:nvPr/>
          </p:nvSpPr>
          <p:spPr bwMode="auto">
            <a:xfrm flipH="1">
              <a:off x="4183" y="2015"/>
              <a:ext cx="115" cy="39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5845" name="Line 41"/>
            <p:cNvSpPr>
              <a:spLocks noChangeShapeType="1"/>
            </p:cNvSpPr>
            <p:nvPr/>
          </p:nvSpPr>
          <p:spPr bwMode="auto">
            <a:xfrm flipV="1">
              <a:off x="3899" y="2013"/>
              <a:ext cx="573" cy="5"/>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75805" name="Text Box 42"/>
          <p:cNvSpPr txBox="1">
            <a:spLocks noChangeArrowheads="1"/>
          </p:cNvSpPr>
          <p:nvPr/>
        </p:nvSpPr>
        <p:spPr bwMode="auto">
          <a:xfrm>
            <a:off x="6313707" y="3349229"/>
            <a:ext cx="66631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Verb</a:t>
            </a:r>
          </a:p>
        </p:txBody>
      </p:sp>
      <p:sp>
        <p:nvSpPr>
          <p:cNvPr id="75806" name="Text Box 43"/>
          <p:cNvSpPr txBox="1">
            <a:spLocks noChangeArrowheads="1"/>
          </p:cNvSpPr>
          <p:nvPr/>
        </p:nvSpPr>
        <p:spPr bwMode="auto">
          <a:xfrm>
            <a:off x="6418158" y="2407444"/>
            <a:ext cx="45106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bit</a:t>
            </a:r>
          </a:p>
        </p:txBody>
      </p:sp>
      <p:sp>
        <p:nvSpPr>
          <p:cNvPr id="75807" name="Text Box 44"/>
          <p:cNvSpPr txBox="1">
            <a:spLocks noChangeArrowheads="1"/>
          </p:cNvSpPr>
          <p:nvPr/>
        </p:nvSpPr>
        <p:spPr bwMode="auto">
          <a:xfrm>
            <a:off x="6040192" y="2727723"/>
            <a:ext cx="4799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ate</a:t>
            </a:r>
          </a:p>
        </p:txBody>
      </p:sp>
      <p:sp>
        <p:nvSpPr>
          <p:cNvPr id="75808" name="Text Box 45"/>
          <p:cNvSpPr txBox="1">
            <a:spLocks noChangeArrowheads="1"/>
          </p:cNvSpPr>
          <p:nvPr/>
        </p:nvSpPr>
        <p:spPr bwMode="auto">
          <a:xfrm>
            <a:off x="6428641" y="2662238"/>
            <a:ext cx="58090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saw</a:t>
            </a:r>
          </a:p>
        </p:txBody>
      </p:sp>
      <p:sp>
        <p:nvSpPr>
          <p:cNvPr id="75809" name="Text Box 46"/>
          <p:cNvSpPr txBox="1">
            <a:spLocks noChangeArrowheads="1"/>
          </p:cNvSpPr>
          <p:nvPr/>
        </p:nvSpPr>
        <p:spPr bwMode="auto">
          <a:xfrm>
            <a:off x="6354245" y="2831307"/>
            <a:ext cx="86463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played</a:t>
            </a:r>
          </a:p>
        </p:txBody>
      </p:sp>
      <p:sp>
        <p:nvSpPr>
          <p:cNvPr id="75810" name="Text Box 47"/>
          <p:cNvSpPr txBox="1">
            <a:spLocks noChangeArrowheads="1"/>
          </p:cNvSpPr>
          <p:nvPr/>
        </p:nvSpPr>
        <p:spPr bwMode="auto">
          <a:xfrm>
            <a:off x="6151458" y="3019426"/>
            <a:ext cx="45106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hit</a:t>
            </a:r>
          </a:p>
        </p:txBody>
      </p:sp>
      <p:sp>
        <p:nvSpPr>
          <p:cNvPr id="75811" name="Freeform 48"/>
          <p:cNvSpPr>
            <a:spLocks/>
          </p:cNvSpPr>
          <p:nvPr/>
        </p:nvSpPr>
        <p:spPr bwMode="auto">
          <a:xfrm>
            <a:off x="2047876" y="2177654"/>
            <a:ext cx="181822" cy="463846"/>
          </a:xfrm>
          <a:custGeom>
            <a:avLst/>
            <a:gdLst>
              <a:gd name="T0" fmla="*/ 0 w 983"/>
              <a:gd name="T1" fmla="*/ 2147483646 h 258"/>
              <a:gd name="T2" fmla="*/ 2147483646 w 983"/>
              <a:gd name="T3" fmla="*/ 2147483646 h 258"/>
              <a:gd name="T4" fmla="*/ 2147483646 w 983"/>
              <a:gd name="T5" fmla="*/ 2147483646 h 258"/>
              <a:gd name="T6" fmla="*/ 2147483646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5715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5812" name="Text Box 49"/>
          <p:cNvSpPr txBox="1">
            <a:spLocks noChangeArrowheads="1"/>
          </p:cNvSpPr>
          <p:nvPr/>
        </p:nvSpPr>
        <p:spPr bwMode="auto">
          <a:xfrm>
            <a:off x="2464414" y="2197894"/>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0.95</a:t>
            </a:r>
          </a:p>
        </p:txBody>
      </p:sp>
      <p:sp>
        <p:nvSpPr>
          <p:cNvPr id="75813" name="Freeform 50"/>
          <p:cNvSpPr>
            <a:spLocks/>
          </p:cNvSpPr>
          <p:nvPr/>
        </p:nvSpPr>
        <p:spPr bwMode="auto">
          <a:xfrm>
            <a:off x="4632325" y="2168128"/>
            <a:ext cx="181822" cy="463846"/>
          </a:xfrm>
          <a:custGeom>
            <a:avLst/>
            <a:gdLst>
              <a:gd name="T0" fmla="*/ 0 w 929"/>
              <a:gd name="T1" fmla="*/ 0 h 507"/>
              <a:gd name="T2" fmla="*/ 2147483646 w 929"/>
              <a:gd name="T3" fmla="*/ 2147483646 h 507"/>
              <a:gd name="T4" fmla="*/ 2147483646 w 929"/>
              <a:gd name="T5" fmla="*/ 2147483646 h 507"/>
              <a:gd name="T6" fmla="*/ 2147483646 w 929"/>
              <a:gd name="T7" fmla="*/ 2147483646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5814" name="Text Box 53"/>
          <p:cNvSpPr txBox="1">
            <a:spLocks noChangeArrowheads="1"/>
          </p:cNvSpPr>
          <p:nvPr/>
        </p:nvSpPr>
        <p:spPr bwMode="auto">
          <a:xfrm>
            <a:off x="5155848" y="2320529"/>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a:t>
            </a:r>
          </a:p>
        </p:txBody>
      </p:sp>
      <p:sp>
        <p:nvSpPr>
          <p:cNvPr id="75815" name="Text Box 54"/>
          <p:cNvSpPr txBox="1">
            <a:spLocks noChangeArrowheads="1"/>
          </p:cNvSpPr>
          <p:nvPr/>
        </p:nvSpPr>
        <p:spPr bwMode="auto">
          <a:xfrm>
            <a:off x="6515543" y="3014663"/>
            <a:ext cx="66586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gave</a:t>
            </a:r>
          </a:p>
        </p:txBody>
      </p:sp>
      <p:sp>
        <p:nvSpPr>
          <p:cNvPr id="75816" name="Freeform 55"/>
          <p:cNvSpPr>
            <a:spLocks/>
          </p:cNvSpPr>
          <p:nvPr/>
        </p:nvSpPr>
        <p:spPr bwMode="auto">
          <a:xfrm>
            <a:off x="1839913" y="2332435"/>
            <a:ext cx="181822" cy="463846"/>
          </a:xfrm>
          <a:custGeom>
            <a:avLst/>
            <a:gdLst>
              <a:gd name="T0" fmla="*/ 0 w 2612"/>
              <a:gd name="T1" fmla="*/ 0 h 620"/>
              <a:gd name="T2" fmla="*/ 2147483646 w 2612"/>
              <a:gd name="T3" fmla="*/ 2147483646 h 620"/>
              <a:gd name="T4" fmla="*/ 2147483646 w 2612"/>
              <a:gd name="T5" fmla="*/ 2147483646 h 620"/>
              <a:gd name="T6" fmla="*/ 2147483646 w 2612"/>
              <a:gd name="T7" fmla="*/ 2147483646 h 620"/>
              <a:gd name="T8" fmla="*/ 2147483646 w 2612"/>
              <a:gd name="T9" fmla="*/ 2147483646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5817" name="Text Box 56"/>
          <p:cNvSpPr txBox="1">
            <a:spLocks noChangeArrowheads="1"/>
          </p:cNvSpPr>
          <p:nvPr/>
        </p:nvSpPr>
        <p:spPr bwMode="auto">
          <a:xfrm>
            <a:off x="4118589" y="2824163"/>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0.05</a:t>
            </a:r>
          </a:p>
        </p:txBody>
      </p:sp>
      <p:sp>
        <p:nvSpPr>
          <p:cNvPr id="75818" name="Oval 57"/>
          <p:cNvSpPr>
            <a:spLocks noChangeArrowheads="1"/>
          </p:cNvSpPr>
          <p:nvPr/>
        </p:nvSpPr>
        <p:spPr bwMode="auto">
          <a:xfrm>
            <a:off x="8021638" y="2468270"/>
            <a:ext cx="255677" cy="65225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75819" name="Text Box 58"/>
          <p:cNvSpPr txBox="1">
            <a:spLocks noChangeArrowheads="1"/>
          </p:cNvSpPr>
          <p:nvPr/>
        </p:nvSpPr>
        <p:spPr bwMode="auto">
          <a:xfrm>
            <a:off x="8131897" y="2608660"/>
            <a:ext cx="60815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stop</a:t>
            </a:r>
          </a:p>
        </p:txBody>
      </p:sp>
      <p:sp>
        <p:nvSpPr>
          <p:cNvPr id="75820" name="Freeform 59"/>
          <p:cNvSpPr>
            <a:spLocks/>
          </p:cNvSpPr>
          <p:nvPr/>
        </p:nvSpPr>
        <p:spPr bwMode="auto">
          <a:xfrm>
            <a:off x="7143750" y="2409825"/>
            <a:ext cx="181822" cy="463846"/>
          </a:xfrm>
          <a:custGeom>
            <a:avLst/>
            <a:gdLst>
              <a:gd name="T0" fmla="*/ 0 w 691"/>
              <a:gd name="T1" fmla="*/ 2147483646 h 289"/>
              <a:gd name="T2" fmla="*/ 2147483646 w 691"/>
              <a:gd name="T3" fmla="*/ 2147483646 h 289"/>
              <a:gd name="T4" fmla="*/ 2147483646 w 691"/>
              <a:gd name="T5" fmla="*/ 2147483646 h 289"/>
              <a:gd name="T6" fmla="*/ 2147483646 w 691"/>
              <a:gd name="T7" fmla="*/ 2147483646 h 289"/>
              <a:gd name="T8" fmla="*/ 0 60000 65536"/>
              <a:gd name="T9" fmla="*/ 0 60000 65536"/>
              <a:gd name="T10" fmla="*/ 0 60000 65536"/>
              <a:gd name="T11" fmla="*/ 0 60000 65536"/>
              <a:gd name="T12" fmla="*/ 0 w 691"/>
              <a:gd name="T13" fmla="*/ 0 h 289"/>
              <a:gd name="T14" fmla="*/ 691 w 691"/>
              <a:gd name="T15" fmla="*/ 289 h 289"/>
            </a:gdLst>
            <a:ahLst/>
            <a:cxnLst>
              <a:cxn ang="T8">
                <a:pos x="T0" y="T1"/>
              </a:cxn>
              <a:cxn ang="T9">
                <a:pos x="T2" y="T3"/>
              </a:cxn>
              <a:cxn ang="T10">
                <a:pos x="T4" y="T5"/>
              </a:cxn>
              <a:cxn ang="T11">
                <a:pos x="T6" y="T7"/>
              </a:cxn>
            </a:cxnLst>
            <a:rect l="T12" t="T13" r="T14" b="T15"/>
            <a:pathLst>
              <a:path w="691" h="289">
                <a:moveTo>
                  <a:pt x="0" y="289"/>
                </a:moveTo>
                <a:cubicBezTo>
                  <a:pt x="38" y="243"/>
                  <a:pt x="76" y="197"/>
                  <a:pt x="146" y="150"/>
                </a:cubicBezTo>
                <a:cubicBezTo>
                  <a:pt x="216" y="103"/>
                  <a:pt x="332" y="8"/>
                  <a:pt x="423" y="4"/>
                </a:cubicBezTo>
                <a:cubicBezTo>
                  <a:pt x="514" y="0"/>
                  <a:pt x="649" y="106"/>
                  <a:pt x="691" y="12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5821" name="Text Box 60"/>
          <p:cNvSpPr txBox="1">
            <a:spLocks noChangeArrowheads="1"/>
          </p:cNvSpPr>
          <p:nvPr/>
        </p:nvSpPr>
        <p:spPr bwMode="auto">
          <a:xfrm>
            <a:off x="7478360" y="2096692"/>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75822" name="Freeform 61"/>
          <p:cNvSpPr>
            <a:spLocks/>
          </p:cNvSpPr>
          <p:nvPr/>
        </p:nvSpPr>
        <p:spPr bwMode="auto">
          <a:xfrm>
            <a:off x="4522788" y="1266825"/>
            <a:ext cx="181822" cy="463846"/>
          </a:xfrm>
          <a:custGeom>
            <a:avLst/>
            <a:gdLst>
              <a:gd name="T0" fmla="*/ 0 w 2527"/>
              <a:gd name="T1" fmla="*/ 2147483646 h 1072"/>
              <a:gd name="T2" fmla="*/ 2147483646 w 2527"/>
              <a:gd name="T3" fmla="*/ 2147483646 h 1072"/>
              <a:gd name="T4" fmla="*/ 2147483646 w 2527"/>
              <a:gd name="T5" fmla="*/ 2147483646 h 1072"/>
              <a:gd name="T6" fmla="*/ 2147483646 w 2527"/>
              <a:gd name="T7" fmla="*/ 2147483646 h 1072"/>
              <a:gd name="T8" fmla="*/ 2147483646 w 2527"/>
              <a:gd name="T9" fmla="*/ 2147483646 h 1072"/>
              <a:gd name="T10" fmla="*/ 0 60000 65536"/>
              <a:gd name="T11" fmla="*/ 0 60000 65536"/>
              <a:gd name="T12" fmla="*/ 0 60000 65536"/>
              <a:gd name="T13" fmla="*/ 0 60000 65536"/>
              <a:gd name="T14" fmla="*/ 0 60000 65536"/>
              <a:gd name="T15" fmla="*/ 0 w 2527"/>
              <a:gd name="T16" fmla="*/ 0 h 1072"/>
              <a:gd name="T17" fmla="*/ 2527 w 2527"/>
              <a:gd name="T18" fmla="*/ 1072 h 1072"/>
            </a:gdLst>
            <a:ahLst/>
            <a:cxnLst>
              <a:cxn ang="T10">
                <a:pos x="T0" y="T1"/>
              </a:cxn>
              <a:cxn ang="T11">
                <a:pos x="T2" y="T3"/>
              </a:cxn>
              <a:cxn ang="T12">
                <a:pos x="T4" y="T5"/>
              </a:cxn>
              <a:cxn ang="T13">
                <a:pos x="T6" y="T7"/>
              </a:cxn>
              <a:cxn ang="T14">
                <a:pos x="T8" y="T9"/>
              </a:cxn>
            </a:cxnLst>
            <a:rect l="T15" t="T16" r="T17" b="T18"/>
            <a:pathLst>
              <a:path w="2527" h="1072">
                <a:moveTo>
                  <a:pt x="0" y="358"/>
                </a:moveTo>
                <a:cubicBezTo>
                  <a:pt x="211" y="258"/>
                  <a:pt x="422" y="159"/>
                  <a:pt x="684" y="104"/>
                </a:cubicBezTo>
                <a:cubicBezTo>
                  <a:pt x="946" y="49"/>
                  <a:pt x="1299" y="0"/>
                  <a:pt x="1574" y="27"/>
                </a:cubicBezTo>
                <a:cubicBezTo>
                  <a:pt x="1849" y="54"/>
                  <a:pt x="2176" y="92"/>
                  <a:pt x="2335" y="266"/>
                </a:cubicBezTo>
                <a:cubicBezTo>
                  <a:pt x="2494" y="440"/>
                  <a:pt x="2496" y="938"/>
                  <a:pt x="2527" y="1072"/>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5823" name="Text Box 62"/>
          <p:cNvSpPr txBox="1">
            <a:spLocks noChangeArrowheads="1"/>
          </p:cNvSpPr>
          <p:nvPr/>
        </p:nvSpPr>
        <p:spPr bwMode="auto">
          <a:xfrm>
            <a:off x="5770210" y="130968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75824" name="Freeform 63"/>
          <p:cNvSpPr>
            <a:spLocks/>
          </p:cNvSpPr>
          <p:nvPr/>
        </p:nvSpPr>
        <p:spPr bwMode="auto">
          <a:xfrm>
            <a:off x="3449639" y="3256360"/>
            <a:ext cx="181822" cy="463846"/>
          </a:xfrm>
          <a:custGeom>
            <a:avLst/>
            <a:gdLst>
              <a:gd name="T0" fmla="*/ 0 w 1705"/>
              <a:gd name="T1" fmla="*/ 2147483646 h 481"/>
              <a:gd name="T2" fmla="*/ 2147483646 w 1705"/>
              <a:gd name="T3" fmla="*/ 2147483646 h 481"/>
              <a:gd name="T4" fmla="*/ 2147483646 w 1705"/>
              <a:gd name="T5" fmla="*/ 2147483646 h 481"/>
              <a:gd name="T6" fmla="*/ 2147483646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5825" name="Text Box 64"/>
          <p:cNvSpPr txBox="1">
            <a:spLocks noChangeArrowheads="1"/>
          </p:cNvSpPr>
          <p:nvPr/>
        </p:nvSpPr>
        <p:spPr bwMode="auto">
          <a:xfrm>
            <a:off x="4174773" y="348615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0.8</a:t>
            </a:r>
          </a:p>
        </p:txBody>
      </p:sp>
      <p:sp>
        <p:nvSpPr>
          <p:cNvPr id="75826" name="Freeform 65"/>
          <p:cNvSpPr>
            <a:spLocks/>
          </p:cNvSpPr>
          <p:nvPr/>
        </p:nvSpPr>
        <p:spPr bwMode="auto">
          <a:xfrm>
            <a:off x="3230563" y="3027760"/>
            <a:ext cx="181822" cy="463846"/>
          </a:xfrm>
          <a:custGeom>
            <a:avLst/>
            <a:gdLst>
              <a:gd name="T0" fmla="*/ 0 w 3195"/>
              <a:gd name="T1" fmla="*/ 2147483646 h 974"/>
              <a:gd name="T2" fmla="*/ 2147483646 w 3195"/>
              <a:gd name="T3" fmla="*/ 2147483646 h 974"/>
              <a:gd name="T4" fmla="*/ 2147483646 w 3195"/>
              <a:gd name="T5" fmla="*/ 2147483646 h 974"/>
              <a:gd name="T6" fmla="*/ 2147483646 w 3195"/>
              <a:gd name="T7" fmla="*/ 0 h 974"/>
              <a:gd name="T8" fmla="*/ 0 60000 65536"/>
              <a:gd name="T9" fmla="*/ 0 60000 65536"/>
              <a:gd name="T10" fmla="*/ 0 60000 65536"/>
              <a:gd name="T11" fmla="*/ 0 60000 65536"/>
              <a:gd name="T12" fmla="*/ 0 w 3195"/>
              <a:gd name="T13" fmla="*/ 0 h 974"/>
              <a:gd name="T14" fmla="*/ 3195 w 3195"/>
              <a:gd name="T15" fmla="*/ 974 h 974"/>
            </a:gdLst>
            <a:ahLst/>
            <a:cxnLst>
              <a:cxn ang="T8">
                <a:pos x="T0" y="T1"/>
              </a:cxn>
              <a:cxn ang="T9">
                <a:pos x="T2" y="T3"/>
              </a:cxn>
              <a:cxn ang="T10">
                <a:pos x="T4" y="T5"/>
              </a:cxn>
              <a:cxn ang="T11">
                <a:pos x="T6" y="T7"/>
              </a:cxn>
            </a:cxnLst>
            <a:rect l="T12" t="T13" r="T14" b="T15"/>
            <a:pathLst>
              <a:path w="3195" h="974">
                <a:moveTo>
                  <a:pt x="0" y="683"/>
                </a:moveTo>
                <a:cubicBezTo>
                  <a:pt x="368" y="763"/>
                  <a:pt x="736" y="844"/>
                  <a:pt x="1060" y="868"/>
                </a:cubicBezTo>
                <a:cubicBezTo>
                  <a:pt x="1384" y="892"/>
                  <a:pt x="1587" y="974"/>
                  <a:pt x="1943" y="829"/>
                </a:cubicBezTo>
                <a:cubicBezTo>
                  <a:pt x="2299" y="684"/>
                  <a:pt x="2747" y="342"/>
                  <a:pt x="319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5827" name="Text Box 66"/>
          <p:cNvSpPr txBox="1">
            <a:spLocks noChangeArrowheads="1"/>
          </p:cNvSpPr>
          <p:nvPr/>
        </p:nvSpPr>
        <p:spPr bwMode="auto">
          <a:xfrm>
            <a:off x="5160610" y="384333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75828" name="Text Box 67"/>
          <p:cNvSpPr txBox="1">
            <a:spLocks noChangeArrowheads="1"/>
          </p:cNvSpPr>
          <p:nvPr/>
        </p:nvSpPr>
        <p:spPr bwMode="auto">
          <a:xfrm>
            <a:off x="1556984" y="325278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75829" name="Freeform 68"/>
          <p:cNvSpPr>
            <a:spLocks/>
          </p:cNvSpPr>
          <p:nvPr/>
        </p:nvSpPr>
        <p:spPr bwMode="auto">
          <a:xfrm>
            <a:off x="754063" y="2122885"/>
            <a:ext cx="181822" cy="463846"/>
          </a:xfrm>
          <a:custGeom>
            <a:avLst/>
            <a:gdLst>
              <a:gd name="T0" fmla="*/ 2147483646 w 892"/>
              <a:gd name="T1" fmla="*/ 2147483646 h 1282"/>
              <a:gd name="T2" fmla="*/ 2147483646 w 892"/>
              <a:gd name="T3" fmla="*/ 2147483646 h 1282"/>
              <a:gd name="T4" fmla="*/ 2147483646 w 892"/>
              <a:gd name="T5" fmla="*/ 2147483646 h 1282"/>
              <a:gd name="T6" fmla="*/ 2147483646 w 892"/>
              <a:gd name="T7" fmla="*/ 2147483646 h 1282"/>
              <a:gd name="T8" fmla="*/ 2147483646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5830" name="Freeform 69"/>
          <p:cNvSpPr>
            <a:spLocks/>
          </p:cNvSpPr>
          <p:nvPr/>
        </p:nvSpPr>
        <p:spPr bwMode="auto">
          <a:xfrm>
            <a:off x="450851" y="1930004"/>
            <a:ext cx="181822" cy="463846"/>
          </a:xfrm>
          <a:custGeom>
            <a:avLst/>
            <a:gdLst>
              <a:gd name="T0" fmla="*/ 2147483646 w 3702"/>
              <a:gd name="T1" fmla="*/ 2147483646 h 2102"/>
              <a:gd name="T2" fmla="*/ 2147483646 w 3702"/>
              <a:gd name="T3" fmla="*/ 2147483646 h 2102"/>
              <a:gd name="T4" fmla="*/ 2147483646 w 3702"/>
              <a:gd name="T5" fmla="*/ 2147483646 h 2102"/>
              <a:gd name="T6" fmla="*/ 2147483646 w 3702"/>
              <a:gd name="T7" fmla="*/ 2147483646 h 2102"/>
              <a:gd name="T8" fmla="*/ 2147483646 w 3702"/>
              <a:gd name="T9" fmla="*/ 2147483646 h 2102"/>
              <a:gd name="T10" fmla="*/ 2147483646 w 3702"/>
              <a:gd name="T11" fmla="*/ 2147483646 h 2102"/>
              <a:gd name="T12" fmla="*/ 2147483646 w 3702"/>
              <a:gd name="T13" fmla="*/ 2147483646 h 2102"/>
              <a:gd name="T14" fmla="*/ 2147483646 w 3702"/>
              <a:gd name="T15" fmla="*/ 2147483646 h 2102"/>
              <a:gd name="T16" fmla="*/ 2147483646 w 3702"/>
              <a:gd name="T17" fmla="*/ 2147483646 h 2102"/>
              <a:gd name="T18" fmla="*/ 2147483646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5831" name="Text Box 70"/>
          <p:cNvSpPr txBox="1">
            <a:spLocks noChangeArrowheads="1"/>
          </p:cNvSpPr>
          <p:nvPr/>
        </p:nvSpPr>
        <p:spPr bwMode="auto">
          <a:xfrm>
            <a:off x="3842364" y="4171951"/>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75832" name="Freeform 71"/>
          <p:cNvSpPr>
            <a:spLocks/>
          </p:cNvSpPr>
          <p:nvPr/>
        </p:nvSpPr>
        <p:spPr bwMode="auto">
          <a:xfrm>
            <a:off x="3170238" y="3109913"/>
            <a:ext cx="181822" cy="463846"/>
          </a:xfrm>
          <a:custGeom>
            <a:avLst/>
            <a:gdLst>
              <a:gd name="T0" fmla="*/ 2147483646 w 1820"/>
              <a:gd name="T1" fmla="*/ 0 h 226"/>
              <a:gd name="T2" fmla="*/ 2147483646 w 1820"/>
              <a:gd name="T3" fmla="*/ 2147483646 h 226"/>
              <a:gd name="T4" fmla="*/ 2147483646 w 1820"/>
              <a:gd name="T5" fmla="*/ 2147483646 h 226"/>
              <a:gd name="T6" fmla="*/ 2147483646 w 1820"/>
              <a:gd name="T7" fmla="*/ 2147483646 h 226"/>
              <a:gd name="T8" fmla="*/ 0 w 1820"/>
              <a:gd name="T9" fmla="*/ 2147483646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5833" name="Text Box 72"/>
          <p:cNvSpPr txBox="1">
            <a:spLocks noChangeArrowheads="1"/>
          </p:cNvSpPr>
          <p:nvPr/>
        </p:nvSpPr>
        <p:spPr bwMode="auto">
          <a:xfrm>
            <a:off x="4825027" y="3096817"/>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75834" name="Text Box 73"/>
          <p:cNvSpPr txBox="1">
            <a:spLocks noChangeArrowheads="1"/>
          </p:cNvSpPr>
          <p:nvPr/>
        </p:nvSpPr>
        <p:spPr bwMode="auto">
          <a:xfrm>
            <a:off x="1449389" y="4510088"/>
            <a:ext cx="1616446"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400" b="0">
                <a:solidFill>
                  <a:srgbClr val="FF0000"/>
                </a:solidFill>
              </a:rPr>
              <a:t>John bit the</a:t>
            </a:r>
          </a:p>
        </p:txBody>
      </p:sp>
      <p:sp>
        <p:nvSpPr>
          <p:cNvPr id="75835" name="Oval 61"/>
          <p:cNvSpPr>
            <a:spLocks noChangeArrowheads="1"/>
          </p:cNvSpPr>
          <p:nvPr/>
        </p:nvSpPr>
        <p:spPr bwMode="auto">
          <a:xfrm>
            <a:off x="558801" y="4314930"/>
            <a:ext cx="255677" cy="65225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75836" name="TextBox 86"/>
          <p:cNvSpPr txBox="1">
            <a:spLocks noChangeArrowheads="1"/>
          </p:cNvSpPr>
          <p:nvPr/>
        </p:nvSpPr>
        <p:spPr bwMode="auto">
          <a:xfrm>
            <a:off x="577851" y="4475560"/>
            <a:ext cx="6238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start</a:t>
            </a:r>
          </a:p>
        </p:txBody>
      </p:sp>
      <p:sp>
        <p:nvSpPr>
          <p:cNvPr id="75837" name="Freeform 87"/>
          <p:cNvSpPr>
            <a:spLocks noChangeArrowheads="1"/>
          </p:cNvSpPr>
          <p:nvPr/>
        </p:nvSpPr>
        <p:spPr bwMode="auto">
          <a:xfrm>
            <a:off x="1179513" y="3771901"/>
            <a:ext cx="181822" cy="463846"/>
          </a:xfrm>
          <a:custGeom>
            <a:avLst/>
            <a:gdLst>
              <a:gd name="T0" fmla="*/ 0 w 1106905"/>
              <a:gd name="T1" fmla="*/ 852405 h 854242"/>
              <a:gd name="T2" fmla="*/ 335487 w 1106905"/>
              <a:gd name="T3" fmla="*/ 288142 h 854242"/>
              <a:gd name="T4" fmla="*/ 1102315 w 1106905"/>
              <a:gd name="T5" fmla="*/ 0 h 854242"/>
              <a:gd name="T6" fmla="*/ 0 60000 65536"/>
              <a:gd name="T7" fmla="*/ 0 60000 65536"/>
              <a:gd name="T8" fmla="*/ 0 60000 65536"/>
              <a:gd name="T9" fmla="*/ 0 w 1106905"/>
              <a:gd name="T10" fmla="*/ 0 h 854242"/>
              <a:gd name="T11" fmla="*/ 1106905 w 1106905"/>
              <a:gd name="T12" fmla="*/ 854242 h 854242"/>
            </a:gdLst>
            <a:ahLst/>
            <a:cxnLst>
              <a:cxn ang="T6">
                <a:pos x="T0" y="T1"/>
              </a:cxn>
              <a:cxn ang="T7">
                <a:pos x="T2" y="T3"/>
              </a:cxn>
              <a:cxn ang="T8">
                <a:pos x="T4" y="T5"/>
              </a:cxn>
            </a:cxnLst>
            <a:rect l="T9" t="T10" r="T11" b="T12"/>
            <a:pathLst>
              <a:path w="1106905" h="854242">
                <a:moveTo>
                  <a:pt x="0" y="854242"/>
                </a:moveTo>
                <a:cubicBezTo>
                  <a:pt x="76200" y="642687"/>
                  <a:pt x="152400" y="431132"/>
                  <a:pt x="336884" y="288758"/>
                </a:cubicBezTo>
                <a:cubicBezTo>
                  <a:pt x="521368" y="146384"/>
                  <a:pt x="814136" y="73192"/>
                  <a:pt x="1106905"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cxnSp>
        <p:nvCxnSpPr>
          <p:cNvPr id="75838" name="Straight Arrow Connector 88"/>
          <p:cNvCxnSpPr>
            <a:cxnSpLocks noChangeShapeType="1"/>
            <a:stCxn id="75835" idx="0"/>
          </p:cNvCxnSpPr>
          <p:nvPr/>
        </p:nvCxnSpPr>
        <p:spPr bwMode="auto">
          <a:xfrm flipV="1">
            <a:off x="686640" y="2327672"/>
            <a:ext cx="527798" cy="1987258"/>
          </a:xfrm>
          <a:prstGeom prst="straightConnector1">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5839" name="Text Box 74"/>
          <p:cNvSpPr txBox="1">
            <a:spLocks noChangeArrowheads="1"/>
          </p:cNvSpPr>
          <p:nvPr/>
        </p:nvSpPr>
        <p:spPr bwMode="auto">
          <a:xfrm>
            <a:off x="1362515" y="4295775"/>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75840" name="Text Box 74"/>
          <p:cNvSpPr txBox="1">
            <a:spLocks noChangeArrowheads="1"/>
          </p:cNvSpPr>
          <p:nvPr/>
        </p:nvSpPr>
        <p:spPr bwMode="auto">
          <a:xfrm>
            <a:off x="516378" y="3931444"/>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75841" name="Text Box 74"/>
          <p:cNvSpPr txBox="1">
            <a:spLocks noChangeArrowheads="1"/>
          </p:cNvSpPr>
          <p:nvPr/>
        </p:nvSpPr>
        <p:spPr bwMode="auto">
          <a:xfrm>
            <a:off x="1390296" y="363974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0.4</a:t>
            </a:r>
          </a:p>
        </p:txBody>
      </p:sp>
      <p:sp>
        <p:nvSpPr>
          <p:cNvPr id="75842" name="Freeform 92"/>
          <p:cNvSpPr>
            <a:spLocks noChangeArrowheads="1"/>
          </p:cNvSpPr>
          <p:nvPr/>
        </p:nvSpPr>
        <p:spPr bwMode="auto">
          <a:xfrm>
            <a:off x="1300163" y="3330179"/>
            <a:ext cx="181822" cy="463846"/>
          </a:xfrm>
          <a:custGeom>
            <a:avLst/>
            <a:gdLst>
              <a:gd name="T0" fmla="*/ 0 w 5702968"/>
              <a:gd name="T1" fmla="*/ 1629399 h 1740568"/>
              <a:gd name="T2" fmla="*/ 4025384 w 5702968"/>
              <a:gd name="T3" fmla="*/ 1629399 h 1740568"/>
              <a:gd name="T4" fmla="*/ 5094809 w 5702968"/>
              <a:gd name="T5" fmla="*/ 1461668 h 1740568"/>
              <a:gd name="T6" fmla="*/ 5695623 w 5702968"/>
              <a:gd name="T7" fmla="*/ 0 h 1740568"/>
              <a:gd name="T8" fmla="*/ 0 60000 65536"/>
              <a:gd name="T9" fmla="*/ 0 60000 65536"/>
              <a:gd name="T10" fmla="*/ 0 60000 65536"/>
              <a:gd name="T11" fmla="*/ 0 60000 65536"/>
              <a:gd name="T12" fmla="*/ 0 w 5702968"/>
              <a:gd name="T13" fmla="*/ 0 h 1740568"/>
              <a:gd name="T14" fmla="*/ 5702968 w 5702968"/>
              <a:gd name="T15" fmla="*/ 1740568 h 1740568"/>
            </a:gdLst>
            <a:ahLst/>
            <a:cxnLst>
              <a:cxn ang="T8">
                <a:pos x="T0" y="T1"/>
              </a:cxn>
              <a:cxn ang="T9">
                <a:pos x="T2" y="T3"/>
              </a:cxn>
              <a:cxn ang="T10">
                <a:pos x="T4" y="T5"/>
              </a:cxn>
              <a:cxn ang="T11">
                <a:pos x="T6" y="T7"/>
              </a:cxn>
            </a:cxnLst>
            <a:rect l="T12" t="T13" r="T14" b="T15"/>
            <a:pathLst>
              <a:path w="5702968" h="1740568">
                <a:moveTo>
                  <a:pt x="0" y="1636294"/>
                </a:moveTo>
                <a:lnTo>
                  <a:pt x="4030578" y="1636294"/>
                </a:lnTo>
                <a:cubicBezTo>
                  <a:pt x="4880809" y="1608220"/>
                  <a:pt x="4822657" y="1740568"/>
                  <a:pt x="5101389" y="1467852"/>
                </a:cubicBezTo>
                <a:cubicBezTo>
                  <a:pt x="5380121" y="1195136"/>
                  <a:pt x="5541544" y="597568"/>
                  <a:pt x="5702968"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Tree>
    <p:extLst>
      <p:ext uri="{BB962C8B-B14F-4D97-AF65-F5344CB8AC3E}">
        <p14:creationId xmlns:p14="http://schemas.microsoft.com/office/powerpoint/2010/main" val="329011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74C4FF49-4599-4FBA-BA9E-78868CCACA30}" type="slidenum">
              <a:rPr lang="en-US" altLang="en-US" sz="1200">
                <a:latin typeface="Helvetica" pitchFamily="34" charset="0"/>
              </a:rPr>
              <a:pPr/>
              <a:t>143</a:t>
            </a:fld>
            <a:endParaRPr lang="en-US" altLang="en-US" sz="1200"/>
          </a:p>
        </p:txBody>
      </p:sp>
      <p:sp>
        <p:nvSpPr>
          <p:cNvPr id="77827" name="Rectangle 2"/>
          <p:cNvSpPr>
            <a:spLocks noGrp="1" noChangeArrowheads="1"/>
          </p:cNvSpPr>
          <p:nvPr>
            <p:ph type="title"/>
          </p:nvPr>
        </p:nvSpPr>
        <p:spPr/>
        <p:txBody>
          <a:bodyPr/>
          <a:lstStyle/>
          <a:p>
            <a:pPr eaLnBrk="1" hangingPunct="1"/>
            <a:r>
              <a:rPr lang="en-US" altLang="en-US"/>
              <a:t>Sample HMM Generation</a:t>
            </a:r>
          </a:p>
        </p:txBody>
      </p:sp>
      <p:grpSp>
        <p:nvGrpSpPr>
          <p:cNvPr id="77828" name="Group 3"/>
          <p:cNvGrpSpPr>
            <a:grpSpLocks/>
          </p:cNvGrpSpPr>
          <p:nvPr/>
        </p:nvGrpSpPr>
        <p:grpSpPr bwMode="auto">
          <a:xfrm>
            <a:off x="2159001" y="2976561"/>
            <a:ext cx="1118273" cy="469116"/>
            <a:chOff x="3852" y="2120"/>
            <a:chExt cx="933" cy="614"/>
          </a:xfrm>
        </p:grpSpPr>
        <p:sp>
          <p:nvSpPr>
            <p:cNvPr id="77902" name="Freeform 4"/>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7903" name="Freeform 5"/>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7904" name="Line 6"/>
            <p:cNvSpPr>
              <a:spLocks noChangeShapeType="1"/>
            </p:cNvSpPr>
            <p:nvPr/>
          </p:nvSpPr>
          <p:spPr bwMode="auto">
            <a:xfrm flipV="1">
              <a:off x="4025" y="2120"/>
              <a:ext cx="760" cy="8"/>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77829" name="Text Box 7"/>
          <p:cNvSpPr txBox="1">
            <a:spLocks noChangeArrowheads="1"/>
          </p:cNvSpPr>
          <p:nvPr/>
        </p:nvSpPr>
        <p:spPr bwMode="auto">
          <a:xfrm>
            <a:off x="2188433" y="3896917"/>
            <a:ext cx="123653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PropNoun</a:t>
            </a:r>
          </a:p>
        </p:txBody>
      </p:sp>
      <p:sp>
        <p:nvSpPr>
          <p:cNvPr id="77830" name="Text Box 8"/>
          <p:cNvSpPr txBox="1">
            <a:spLocks noChangeArrowheads="1"/>
          </p:cNvSpPr>
          <p:nvPr/>
        </p:nvSpPr>
        <p:spPr bwMode="auto">
          <a:xfrm>
            <a:off x="2240406" y="3276601"/>
            <a:ext cx="66586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John</a:t>
            </a:r>
          </a:p>
        </p:txBody>
      </p:sp>
      <p:sp>
        <p:nvSpPr>
          <p:cNvPr id="77831" name="Text Box 9"/>
          <p:cNvSpPr txBox="1">
            <a:spLocks noChangeArrowheads="1"/>
          </p:cNvSpPr>
          <p:nvPr/>
        </p:nvSpPr>
        <p:spPr bwMode="auto">
          <a:xfrm>
            <a:off x="2730602" y="3357563"/>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Mary</a:t>
            </a:r>
          </a:p>
        </p:txBody>
      </p:sp>
      <p:sp>
        <p:nvSpPr>
          <p:cNvPr id="77832" name="Text Box 10"/>
          <p:cNvSpPr txBox="1">
            <a:spLocks noChangeArrowheads="1"/>
          </p:cNvSpPr>
          <p:nvPr/>
        </p:nvSpPr>
        <p:spPr bwMode="auto">
          <a:xfrm>
            <a:off x="2157515" y="3486151"/>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Alice</a:t>
            </a:r>
          </a:p>
        </p:txBody>
      </p:sp>
      <p:sp>
        <p:nvSpPr>
          <p:cNvPr id="77833" name="Text Box 11"/>
          <p:cNvSpPr txBox="1">
            <a:spLocks noChangeArrowheads="1"/>
          </p:cNvSpPr>
          <p:nvPr/>
        </p:nvSpPr>
        <p:spPr bwMode="auto">
          <a:xfrm>
            <a:off x="2654611" y="3596879"/>
            <a:ext cx="6931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Jerry</a:t>
            </a:r>
          </a:p>
        </p:txBody>
      </p:sp>
      <p:sp>
        <p:nvSpPr>
          <p:cNvPr id="77834" name="Text Box 12"/>
          <p:cNvSpPr txBox="1">
            <a:spLocks noChangeArrowheads="1"/>
          </p:cNvSpPr>
          <p:nvPr/>
        </p:nvSpPr>
        <p:spPr bwMode="auto">
          <a:xfrm>
            <a:off x="2468425" y="3065860"/>
            <a:ext cx="64797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Tom</a:t>
            </a:r>
          </a:p>
        </p:txBody>
      </p:sp>
      <p:grpSp>
        <p:nvGrpSpPr>
          <p:cNvPr id="77835" name="Group 13"/>
          <p:cNvGrpSpPr>
            <a:grpSpLocks/>
          </p:cNvGrpSpPr>
          <p:nvPr/>
        </p:nvGrpSpPr>
        <p:grpSpPr bwMode="auto">
          <a:xfrm>
            <a:off x="3462340" y="1384699"/>
            <a:ext cx="1118272" cy="469116"/>
            <a:chOff x="3852" y="2120"/>
            <a:chExt cx="933" cy="614"/>
          </a:xfrm>
        </p:grpSpPr>
        <p:sp>
          <p:nvSpPr>
            <p:cNvPr id="77899" name="Freeform 14"/>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762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7900" name="Freeform 15"/>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762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7901" name="Line 16"/>
            <p:cNvSpPr>
              <a:spLocks noChangeShapeType="1"/>
            </p:cNvSpPr>
            <p:nvPr/>
          </p:nvSpPr>
          <p:spPr bwMode="auto">
            <a:xfrm flipV="1">
              <a:off x="4025" y="2120"/>
              <a:ext cx="760" cy="8"/>
            </a:xfrm>
            <a:prstGeom prst="line">
              <a:avLst/>
            </a:prstGeom>
            <a:noFill/>
            <a:ln w="76200">
              <a:solidFill>
                <a:srgbClr val="33CC33"/>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77836" name="Text Box 17"/>
          <p:cNvSpPr txBox="1">
            <a:spLocks noChangeArrowheads="1"/>
          </p:cNvSpPr>
          <p:nvPr/>
        </p:nvSpPr>
        <p:spPr bwMode="auto">
          <a:xfrm>
            <a:off x="3706838" y="2334817"/>
            <a:ext cx="75242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Noun</a:t>
            </a:r>
          </a:p>
        </p:txBody>
      </p:sp>
      <p:sp>
        <p:nvSpPr>
          <p:cNvPr id="77837" name="Text Box 18"/>
          <p:cNvSpPr txBox="1">
            <a:spLocks noChangeArrowheads="1"/>
          </p:cNvSpPr>
          <p:nvPr/>
        </p:nvSpPr>
        <p:spPr bwMode="auto">
          <a:xfrm>
            <a:off x="3844680" y="1401366"/>
            <a:ext cx="4799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cat</a:t>
            </a:r>
          </a:p>
        </p:txBody>
      </p:sp>
      <p:sp>
        <p:nvSpPr>
          <p:cNvPr id="77838" name="Text Box 19"/>
          <p:cNvSpPr txBox="1">
            <a:spLocks noChangeArrowheads="1"/>
          </p:cNvSpPr>
          <p:nvPr/>
        </p:nvSpPr>
        <p:spPr bwMode="auto">
          <a:xfrm>
            <a:off x="3658524" y="1606154"/>
            <a:ext cx="56647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dog</a:t>
            </a:r>
          </a:p>
        </p:txBody>
      </p:sp>
      <p:sp>
        <p:nvSpPr>
          <p:cNvPr id="77839" name="Text Box 20"/>
          <p:cNvSpPr txBox="1">
            <a:spLocks noChangeArrowheads="1"/>
          </p:cNvSpPr>
          <p:nvPr/>
        </p:nvSpPr>
        <p:spPr bwMode="auto">
          <a:xfrm>
            <a:off x="3492186" y="1782367"/>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car</a:t>
            </a:r>
          </a:p>
        </p:txBody>
      </p:sp>
      <p:sp>
        <p:nvSpPr>
          <p:cNvPr id="77840" name="Text Box 21"/>
          <p:cNvSpPr txBox="1">
            <a:spLocks noChangeArrowheads="1"/>
          </p:cNvSpPr>
          <p:nvPr/>
        </p:nvSpPr>
        <p:spPr bwMode="auto">
          <a:xfrm>
            <a:off x="3564932" y="1960960"/>
            <a:ext cx="55205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pen</a:t>
            </a:r>
          </a:p>
        </p:txBody>
      </p:sp>
      <p:sp>
        <p:nvSpPr>
          <p:cNvPr id="77841" name="Text Box 22"/>
          <p:cNvSpPr txBox="1">
            <a:spLocks noChangeArrowheads="1"/>
          </p:cNvSpPr>
          <p:nvPr/>
        </p:nvSpPr>
        <p:spPr bwMode="auto">
          <a:xfrm>
            <a:off x="4077693" y="1722835"/>
            <a:ext cx="55205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bed</a:t>
            </a:r>
          </a:p>
        </p:txBody>
      </p:sp>
      <p:sp>
        <p:nvSpPr>
          <p:cNvPr id="77842" name="Text Box 23"/>
          <p:cNvSpPr txBox="1">
            <a:spLocks noChangeArrowheads="1"/>
          </p:cNvSpPr>
          <p:nvPr/>
        </p:nvSpPr>
        <p:spPr bwMode="auto">
          <a:xfrm>
            <a:off x="4003777" y="1928813"/>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apple</a:t>
            </a:r>
          </a:p>
        </p:txBody>
      </p:sp>
      <p:grpSp>
        <p:nvGrpSpPr>
          <p:cNvPr id="77843" name="Group 24"/>
          <p:cNvGrpSpPr>
            <a:grpSpLocks/>
          </p:cNvGrpSpPr>
          <p:nvPr/>
        </p:nvGrpSpPr>
        <p:grpSpPr bwMode="auto">
          <a:xfrm>
            <a:off x="915989" y="1398985"/>
            <a:ext cx="1117600" cy="1345406"/>
            <a:chOff x="608" y="1297"/>
            <a:chExt cx="704" cy="1130"/>
          </a:xfrm>
        </p:grpSpPr>
        <p:grpSp>
          <p:nvGrpSpPr>
            <p:cNvPr id="77894" name="Group 25"/>
            <p:cNvGrpSpPr>
              <a:grpSpLocks/>
            </p:cNvGrpSpPr>
            <p:nvPr/>
          </p:nvGrpSpPr>
          <p:grpSpPr bwMode="auto">
            <a:xfrm>
              <a:off x="608" y="1297"/>
              <a:ext cx="704" cy="394"/>
              <a:chOff x="3852" y="2120"/>
              <a:chExt cx="933" cy="614"/>
            </a:xfrm>
          </p:grpSpPr>
          <p:sp>
            <p:nvSpPr>
              <p:cNvPr id="77896" name="Freeform 26"/>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7897" name="Freeform 27"/>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7898" name="Line 28"/>
              <p:cNvSpPr>
                <a:spLocks noChangeShapeType="1"/>
              </p:cNvSpPr>
              <p:nvPr/>
            </p:nvSpPr>
            <p:spPr bwMode="auto">
              <a:xfrm flipV="1">
                <a:off x="4025" y="2120"/>
                <a:ext cx="760" cy="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77895" name="Text Box 29"/>
            <p:cNvSpPr txBox="1">
              <a:spLocks noChangeArrowheads="1"/>
            </p:cNvSpPr>
            <p:nvPr/>
          </p:nvSpPr>
          <p:spPr bwMode="auto">
            <a:xfrm>
              <a:off x="817" y="2089"/>
              <a:ext cx="3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Det</a:t>
              </a:r>
            </a:p>
          </p:txBody>
        </p:sp>
      </p:grpSp>
      <p:sp>
        <p:nvSpPr>
          <p:cNvPr id="77844" name="Text Box 30"/>
          <p:cNvSpPr txBox="1">
            <a:spLocks noChangeArrowheads="1"/>
          </p:cNvSpPr>
          <p:nvPr/>
        </p:nvSpPr>
        <p:spPr bwMode="auto">
          <a:xfrm>
            <a:off x="1145233" y="16121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sp>
        <p:nvSpPr>
          <p:cNvPr id="77845" name="Text Box 31"/>
          <p:cNvSpPr txBox="1">
            <a:spLocks noChangeArrowheads="1"/>
          </p:cNvSpPr>
          <p:nvPr/>
        </p:nvSpPr>
        <p:spPr bwMode="auto">
          <a:xfrm>
            <a:off x="1528447" y="1644254"/>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77846" name="Text Box 32"/>
          <p:cNvSpPr txBox="1">
            <a:spLocks noChangeArrowheads="1"/>
          </p:cNvSpPr>
          <p:nvPr/>
        </p:nvSpPr>
        <p:spPr bwMode="auto">
          <a:xfrm>
            <a:off x="1023939" y="1849042"/>
            <a:ext cx="49053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77847" name="Text Box 33"/>
          <p:cNvSpPr txBox="1">
            <a:spLocks noChangeArrowheads="1"/>
          </p:cNvSpPr>
          <p:nvPr/>
        </p:nvSpPr>
        <p:spPr bwMode="auto">
          <a:xfrm>
            <a:off x="1283972" y="1396604"/>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77848" name="Text Box 34"/>
          <p:cNvSpPr txBox="1">
            <a:spLocks noChangeArrowheads="1"/>
          </p:cNvSpPr>
          <p:nvPr/>
        </p:nvSpPr>
        <p:spPr bwMode="auto">
          <a:xfrm>
            <a:off x="1328081" y="2022873"/>
            <a:ext cx="56487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that</a:t>
            </a:r>
          </a:p>
        </p:txBody>
      </p:sp>
      <p:sp>
        <p:nvSpPr>
          <p:cNvPr id="77849" name="Text Box 35"/>
          <p:cNvSpPr txBox="1">
            <a:spLocks noChangeArrowheads="1"/>
          </p:cNvSpPr>
          <p:nvPr/>
        </p:nvSpPr>
        <p:spPr bwMode="auto">
          <a:xfrm>
            <a:off x="1297633" y="17264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sp>
        <p:nvSpPr>
          <p:cNvPr id="77850" name="Text Box 36"/>
          <p:cNvSpPr txBox="1">
            <a:spLocks noChangeArrowheads="1"/>
          </p:cNvSpPr>
          <p:nvPr/>
        </p:nvSpPr>
        <p:spPr bwMode="auto">
          <a:xfrm>
            <a:off x="1666561" y="1822848"/>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77851" name="Text Box 37"/>
          <p:cNvSpPr txBox="1">
            <a:spLocks noChangeArrowheads="1"/>
          </p:cNvSpPr>
          <p:nvPr/>
        </p:nvSpPr>
        <p:spPr bwMode="auto">
          <a:xfrm>
            <a:off x="1450033" y="18407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grpSp>
        <p:nvGrpSpPr>
          <p:cNvPr id="77852" name="Group 38"/>
          <p:cNvGrpSpPr>
            <a:grpSpLocks/>
          </p:cNvGrpSpPr>
          <p:nvPr/>
        </p:nvGrpSpPr>
        <p:grpSpPr bwMode="auto">
          <a:xfrm>
            <a:off x="5981698" y="2396728"/>
            <a:ext cx="1117600" cy="469106"/>
            <a:chOff x="3768" y="2013"/>
            <a:chExt cx="704" cy="394"/>
          </a:xfrm>
        </p:grpSpPr>
        <p:sp>
          <p:nvSpPr>
            <p:cNvPr id="77891" name="Freeform 39"/>
            <p:cNvSpPr>
              <a:spLocks/>
            </p:cNvSpPr>
            <p:nvPr/>
          </p:nvSpPr>
          <p:spPr bwMode="auto">
            <a:xfrm>
              <a:off x="3768" y="2017"/>
              <a:ext cx="115" cy="39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7892" name="Freeform 40"/>
            <p:cNvSpPr>
              <a:spLocks/>
            </p:cNvSpPr>
            <p:nvPr/>
          </p:nvSpPr>
          <p:spPr bwMode="auto">
            <a:xfrm flipH="1">
              <a:off x="4183" y="2015"/>
              <a:ext cx="115" cy="39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7893" name="Line 41"/>
            <p:cNvSpPr>
              <a:spLocks noChangeShapeType="1"/>
            </p:cNvSpPr>
            <p:nvPr/>
          </p:nvSpPr>
          <p:spPr bwMode="auto">
            <a:xfrm flipV="1">
              <a:off x="3899" y="2013"/>
              <a:ext cx="573" cy="5"/>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77853" name="Text Box 42"/>
          <p:cNvSpPr txBox="1">
            <a:spLocks noChangeArrowheads="1"/>
          </p:cNvSpPr>
          <p:nvPr/>
        </p:nvSpPr>
        <p:spPr bwMode="auto">
          <a:xfrm>
            <a:off x="6313707" y="3349229"/>
            <a:ext cx="66631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Verb</a:t>
            </a:r>
          </a:p>
        </p:txBody>
      </p:sp>
      <p:sp>
        <p:nvSpPr>
          <p:cNvPr id="77854" name="Text Box 43"/>
          <p:cNvSpPr txBox="1">
            <a:spLocks noChangeArrowheads="1"/>
          </p:cNvSpPr>
          <p:nvPr/>
        </p:nvSpPr>
        <p:spPr bwMode="auto">
          <a:xfrm>
            <a:off x="6418158" y="2407444"/>
            <a:ext cx="45106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bit</a:t>
            </a:r>
          </a:p>
        </p:txBody>
      </p:sp>
      <p:sp>
        <p:nvSpPr>
          <p:cNvPr id="77855" name="Text Box 44"/>
          <p:cNvSpPr txBox="1">
            <a:spLocks noChangeArrowheads="1"/>
          </p:cNvSpPr>
          <p:nvPr/>
        </p:nvSpPr>
        <p:spPr bwMode="auto">
          <a:xfrm>
            <a:off x="6040192" y="2727723"/>
            <a:ext cx="4799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ate</a:t>
            </a:r>
          </a:p>
        </p:txBody>
      </p:sp>
      <p:sp>
        <p:nvSpPr>
          <p:cNvPr id="77856" name="Text Box 45"/>
          <p:cNvSpPr txBox="1">
            <a:spLocks noChangeArrowheads="1"/>
          </p:cNvSpPr>
          <p:nvPr/>
        </p:nvSpPr>
        <p:spPr bwMode="auto">
          <a:xfrm>
            <a:off x="6428641" y="2662238"/>
            <a:ext cx="58090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saw</a:t>
            </a:r>
          </a:p>
        </p:txBody>
      </p:sp>
      <p:sp>
        <p:nvSpPr>
          <p:cNvPr id="77857" name="Text Box 46"/>
          <p:cNvSpPr txBox="1">
            <a:spLocks noChangeArrowheads="1"/>
          </p:cNvSpPr>
          <p:nvPr/>
        </p:nvSpPr>
        <p:spPr bwMode="auto">
          <a:xfrm>
            <a:off x="6354245" y="2831307"/>
            <a:ext cx="86463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played</a:t>
            </a:r>
          </a:p>
        </p:txBody>
      </p:sp>
      <p:sp>
        <p:nvSpPr>
          <p:cNvPr id="77858" name="Text Box 47"/>
          <p:cNvSpPr txBox="1">
            <a:spLocks noChangeArrowheads="1"/>
          </p:cNvSpPr>
          <p:nvPr/>
        </p:nvSpPr>
        <p:spPr bwMode="auto">
          <a:xfrm>
            <a:off x="6151458" y="3019426"/>
            <a:ext cx="45106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hit</a:t>
            </a:r>
          </a:p>
        </p:txBody>
      </p:sp>
      <p:sp>
        <p:nvSpPr>
          <p:cNvPr id="77859" name="Freeform 48"/>
          <p:cNvSpPr>
            <a:spLocks/>
          </p:cNvSpPr>
          <p:nvPr/>
        </p:nvSpPr>
        <p:spPr bwMode="auto">
          <a:xfrm>
            <a:off x="2047876" y="2177654"/>
            <a:ext cx="181822" cy="463846"/>
          </a:xfrm>
          <a:custGeom>
            <a:avLst/>
            <a:gdLst>
              <a:gd name="T0" fmla="*/ 0 w 983"/>
              <a:gd name="T1" fmla="*/ 2147483646 h 258"/>
              <a:gd name="T2" fmla="*/ 2147483646 w 983"/>
              <a:gd name="T3" fmla="*/ 2147483646 h 258"/>
              <a:gd name="T4" fmla="*/ 2147483646 w 983"/>
              <a:gd name="T5" fmla="*/ 2147483646 h 258"/>
              <a:gd name="T6" fmla="*/ 2147483646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5715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7860" name="Text Box 49"/>
          <p:cNvSpPr txBox="1">
            <a:spLocks noChangeArrowheads="1"/>
          </p:cNvSpPr>
          <p:nvPr/>
        </p:nvSpPr>
        <p:spPr bwMode="auto">
          <a:xfrm>
            <a:off x="2464414" y="2197894"/>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0.95</a:t>
            </a:r>
          </a:p>
        </p:txBody>
      </p:sp>
      <p:sp>
        <p:nvSpPr>
          <p:cNvPr id="77861" name="Freeform 50"/>
          <p:cNvSpPr>
            <a:spLocks/>
          </p:cNvSpPr>
          <p:nvPr/>
        </p:nvSpPr>
        <p:spPr bwMode="auto">
          <a:xfrm>
            <a:off x="4632325" y="2168128"/>
            <a:ext cx="181822" cy="463846"/>
          </a:xfrm>
          <a:custGeom>
            <a:avLst/>
            <a:gdLst>
              <a:gd name="T0" fmla="*/ 0 w 929"/>
              <a:gd name="T1" fmla="*/ 0 h 507"/>
              <a:gd name="T2" fmla="*/ 2147483646 w 929"/>
              <a:gd name="T3" fmla="*/ 2147483646 h 507"/>
              <a:gd name="T4" fmla="*/ 2147483646 w 929"/>
              <a:gd name="T5" fmla="*/ 2147483646 h 507"/>
              <a:gd name="T6" fmla="*/ 2147483646 w 929"/>
              <a:gd name="T7" fmla="*/ 2147483646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7862" name="Text Box 53"/>
          <p:cNvSpPr txBox="1">
            <a:spLocks noChangeArrowheads="1"/>
          </p:cNvSpPr>
          <p:nvPr/>
        </p:nvSpPr>
        <p:spPr bwMode="auto">
          <a:xfrm>
            <a:off x="5155848" y="2320529"/>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a:t>
            </a:r>
          </a:p>
        </p:txBody>
      </p:sp>
      <p:sp>
        <p:nvSpPr>
          <p:cNvPr id="77863" name="Text Box 54"/>
          <p:cNvSpPr txBox="1">
            <a:spLocks noChangeArrowheads="1"/>
          </p:cNvSpPr>
          <p:nvPr/>
        </p:nvSpPr>
        <p:spPr bwMode="auto">
          <a:xfrm>
            <a:off x="6515543" y="3014663"/>
            <a:ext cx="66586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gave</a:t>
            </a:r>
          </a:p>
        </p:txBody>
      </p:sp>
      <p:sp>
        <p:nvSpPr>
          <p:cNvPr id="77864" name="Freeform 55"/>
          <p:cNvSpPr>
            <a:spLocks/>
          </p:cNvSpPr>
          <p:nvPr/>
        </p:nvSpPr>
        <p:spPr bwMode="auto">
          <a:xfrm>
            <a:off x="1839913" y="2332435"/>
            <a:ext cx="181822" cy="463846"/>
          </a:xfrm>
          <a:custGeom>
            <a:avLst/>
            <a:gdLst>
              <a:gd name="T0" fmla="*/ 0 w 2612"/>
              <a:gd name="T1" fmla="*/ 0 h 620"/>
              <a:gd name="T2" fmla="*/ 2147483646 w 2612"/>
              <a:gd name="T3" fmla="*/ 2147483646 h 620"/>
              <a:gd name="T4" fmla="*/ 2147483646 w 2612"/>
              <a:gd name="T5" fmla="*/ 2147483646 h 620"/>
              <a:gd name="T6" fmla="*/ 2147483646 w 2612"/>
              <a:gd name="T7" fmla="*/ 2147483646 h 620"/>
              <a:gd name="T8" fmla="*/ 2147483646 w 2612"/>
              <a:gd name="T9" fmla="*/ 2147483646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7865" name="Text Box 56"/>
          <p:cNvSpPr txBox="1">
            <a:spLocks noChangeArrowheads="1"/>
          </p:cNvSpPr>
          <p:nvPr/>
        </p:nvSpPr>
        <p:spPr bwMode="auto">
          <a:xfrm>
            <a:off x="4118589" y="2824163"/>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0.05</a:t>
            </a:r>
          </a:p>
        </p:txBody>
      </p:sp>
      <p:sp>
        <p:nvSpPr>
          <p:cNvPr id="77866" name="Oval 57"/>
          <p:cNvSpPr>
            <a:spLocks noChangeArrowheads="1"/>
          </p:cNvSpPr>
          <p:nvPr/>
        </p:nvSpPr>
        <p:spPr bwMode="auto">
          <a:xfrm>
            <a:off x="8021638" y="2468270"/>
            <a:ext cx="255677" cy="65225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77867" name="Text Box 58"/>
          <p:cNvSpPr txBox="1">
            <a:spLocks noChangeArrowheads="1"/>
          </p:cNvSpPr>
          <p:nvPr/>
        </p:nvSpPr>
        <p:spPr bwMode="auto">
          <a:xfrm>
            <a:off x="8131897" y="2608660"/>
            <a:ext cx="60815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stop</a:t>
            </a:r>
          </a:p>
        </p:txBody>
      </p:sp>
      <p:sp>
        <p:nvSpPr>
          <p:cNvPr id="77868" name="Freeform 59"/>
          <p:cNvSpPr>
            <a:spLocks/>
          </p:cNvSpPr>
          <p:nvPr/>
        </p:nvSpPr>
        <p:spPr bwMode="auto">
          <a:xfrm>
            <a:off x="7143750" y="2409825"/>
            <a:ext cx="181822" cy="463846"/>
          </a:xfrm>
          <a:custGeom>
            <a:avLst/>
            <a:gdLst>
              <a:gd name="T0" fmla="*/ 0 w 691"/>
              <a:gd name="T1" fmla="*/ 2147483646 h 289"/>
              <a:gd name="T2" fmla="*/ 2147483646 w 691"/>
              <a:gd name="T3" fmla="*/ 2147483646 h 289"/>
              <a:gd name="T4" fmla="*/ 2147483646 w 691"/>
              <a:gd name="T5" fmla="*/ 2147483646 h 289"/>
              <a:gd name="T6" fmla="*/ 2147483646 w 691"/>
              <a:gd name="T7" fmla="*/ 2147483646 h 289"/>
              <a:gd name="T8" fmla="*/ 0 60000 65536"/>
              <a:gd name="T9" fmla="*/ 0 60000 65536"/>
              <a:gd name="T10" fmla="*/ 0 60000 65536"/>
              <a:gd name="T11" fmla="*/ 0 60000 65536"/>
              <a:gd name="T12" fmla="*/ 0 w 691"/>
              <a:gd name="T13" fmla="*/ 0 h 289"/>
              <a:gd name="T14" fmla="*/ 691 w 691"/>
              <a:gd name="T15" fmla="*/ 289 h 289"/>
            </a:gdLst>
            <a:ahLst/>
            <a:cxnLst>
              <a:cxn ang="T8">
                <a:pos x="T0" y="T1"/>
              </a:cxn>
              <a:cxn ang="T9">
                <a:pos x="T2" y="T3"/>
              </a:cxn>
              <a:cxn ang="T10">
                <a:pos x="T4" y="T5"/>
              </a:cxn>
              <a:cxn ang="T11">
                <a:pos x="T6" y="T7"/>
              </a:cxn>
            </a:cxnLst>
            <a:rect l="T12" t="T13" r="T14" b="T15"/>
            <a:pathLst>
              <a:path w="691" h="289">
                <a:moveTo>
                  <a:pt x="0" y="289"/>
                </a:moveTo>
                <a:cubicBezTo>
                  <a:pt x="38" y="243"/>
                  <a:pt x="76" y="197"/>
                  <a:pt x="146" y="150"/>
                </a:cubicBezTo>
                <a:cubicBezTo>
                  <a:pt x="216" y="103"/>
                  <a:pt x="332" y="8"/>
                  <a:pt x="423" y="4"/>
                </a:cubicBezTo>
                <a:cubicBezTo>
                  <a:pt x="514" y="0"/>
                  <a:pt x="649" y="106"/>
                  <a:pt x="691" y="12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7869" name="Text Box 60"/>
          <p:cNvSpPr txBox="1">
            <a:spLocks noChangeArrowheads="1"/>
          </p:cNvSpPr>
          <p:nvPr/>
        </p:nvSpPr>
        <p:spPr bwMode="auto">
          <a:xfrm>
            <a:off x="7478360" y="2096692"/>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77870" name="Freeform 61"/>
          <p:cNvSpPr>
            <a:spLocks/>
          </p:cNvSpPr>
          <p:nvPr/>
        </p:nvSpPr>
        <p:spPr bwMode="auto">
          <a:xfrm>
            <a:off x="4522788" y="1266825"/>
            <a:ext cx="181822" cy="463846"/>
          </a:xfrm>
          <a:custGeom>
            <a:avLst/>
            <a:gdLst>
              <a:gd name="T0" fmla="*/ 0 w 2527"/>
              <a:gd name="T1" fmla="*/ 2147483646 h 1072"/>
              <a:gd name="T2" fmla="*/ 2147483646 w 2527"/>
              <a:gd name="T3" fmla="*/ 2147483646 h 1072"/>
              <a:gd name="T4" fmla="*/ 2147483646 w 2527"/>
              <a:gd name="T5" fmla="*/ 2147483646 h 1072"/>
              <a:gd name="T6" fmla="*/ 2147483646 w 2527"/>
              <a:gd name="T7" fmla="*/ 2147483646 h 1072"/>
              <a:gd name="T8" fmla="*/ 2147483646 w 2527"/>
              <a:gd name="T9" fmla="*/ 2147483646 h 1072"/>
              <a:gd name="T10" fmla="*/ 0 60000 65536"/>
              <a:gd name="T11" fmla="*/ 0 60000 65536"/>
              <a:gd name="T12" fmla="*/ 0 60000 65536"/>
              <a:gd name="T13" fmla="*/ 0 60000 65536"/>
              <a:gd name="T14" fmla="*/ 0 60000 65536"/>
              <a:gd name="T15" fmla="*/ 0 w 2527"/>
              <a:gd name="T16" fmla="*/ 0 h 1072"/>
              <a:gd name="T17" fmla="*/ 2527 w 2527"/>
              <a:gd name="T18" fmla="*/ 1072 h 1072"/>
            </a:gdLst>
            <a:ahLst/>
            <a:cxnLst>
              <a:cxn ang="T10">
                <a:pos x="T0" y="T1"/>
              </a:cxn>
              <a:cxn ang="T11">
                <a:pos x="T2" y="T3"/>
              </a:cxn>
              <a:cxn ang="T12">
                <a:pos x="T4" y="T5"/>
              </a:cxn>
              <a:cxn ang="T13">
                <a:pos x="T6" y="T7"/>
              </a:cxn>
              <a:cxn ang="T14">
                <a:pos x="T8" y="T9"/>
              </a:cxn>
            </a:cxnLst>
            <a:rect l="T15" t="T16" r="T17" b="T18"/>
            <a:pathLst>
              <a:path w="2527" h="1072">
                <a:moveTo>
                  <a:pt x="0" y="358"/>
                </a:moveTo>
                <a:cubicBezTo>
                  <a:pt x="211" y="258"/>
                  <a:pt x="422" y="159"/>
                  <a:pt x="684" y="104"/>
                </a:cubicBezTo>
                <a:cubicBezTo>
                  <a:pt x="946" y="49"/>
                  <a:pt x="1299" y="0"/>
                  <a:pt x="1574" y="27"/>
                </a:cubicBezTo>
                <a:cubicBezTo>
                  <a:pt x="1849" y="54"/>
                  <a:pt x="2176" y="92"/>
                  <a:pt x="2335" y="266"/>
                </a:cubicBezTo>
                <a:cubicBezTo>
                  <a:pt x="2494" y="440"/>
                  <a:pt x="2496" y="938"/>
                  <a:pt x="2527" y="1072"/>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7871" name="Text Box 62"/>
          <p:cNvSpPr txBox="1">
            <a:spLocks noChangeArrowheads="1"/>
          </p:cNvSpPr>
          <p:nvPr/>
        </p:nvSpPr>
        <p:spPr bwMode="auto">
          <a:xfrm>
            <a:off x="5770210" y="130968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77872" name="Freeform 63"/>
          <p:cNvSpPr>
            <a:spLocks/>
          </p:cNvSpPr>
          <p:nvPr/>
        </p:nvSpPr>
        <p:spPr bwMode="auto">
          <a:xfrm>
            <a:off x="3449639" y="3256360"/>
            <a:ext cx="181822" cy="463846"/>
          </a:xfrm>
          <a:custGeom>
            <a:avLst/>
            <a:gdLst>
              <a:gd name="T0" fmla="*/ 0 w 1705"/>
              <a:gd name="T1" fmla="*/ 2147483646 h 481"/>
              <a:gd name="T2" fmla="*/ 2147483646 w 1705"/>
              <a:gd name="T3" fmla="*/ 2147483646 h 481"/>
              <a:gd name="T4" fmla="*/ 2147483646 w 1705"/>
              <a:gd name="T5" fmla="*/ 2147483646 h 481"/>
              <a:gd name="T6" fmla="*/ 2147483646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7873" name="Text Box 64"/>
          <p:cNvSpPr txBox="1">
            <a:spLocks noChangeArrowheads="1"/>
          </p:cNvSpPr>
          <p:nvPr/>
        </p:nvSpPr>
        <p:spPr bwMode="auto">
          <a:xfrm>
            <a:off x="4174773" y="348615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0.8</a:t>
            </a:r>
          </a:p>
        </p:txBody>
      </p:sp>
      <p:sp>
        <p:nvSpPr>
          <p:cNvPr id="77874" name="Freeform 65"/>
          <p:cNvSpPr>
            <a:spLocks/>
          </p:cNvSpPr>
          <p:nvPr/>
        </p:nvSpPr>
        <p:spPr bwMode="auto">
          <a:xfrm>
            <a:off x="3230563" y="3027760"/>
            <a:ext cx="181822" cy="463846"/>
          </a:xfrm>
          <a:custGeom>
            <a:avLst/>
            <a:gdLst>
              <a:gd name="T0" fmla="*/ 0 w 3195"/>
              <a:gd name="T1" fmla="*/ 2147483646 h 974"/>
              <a:gd name="T2" fmla="*/ 2147483646 w 3195"/>
              <a:gd name="T3" fmla="*/ 2147483646 h 974"/>
              <a:gd name="T4" fmla="*/ 2147483646 w 3195"/>
              <a:gd name="T5" fmla="*/ 2147483646 h 974"/>
              <a:gd name="T6" fmla="*/ 2147483646 w 3195"/>
              <a:gd name="T7" fmla="*/ 0 h 974"/>
              <a:gd name="T8" fmla="*/ 0 60000 65536"/>
              <a:gd name="T9" fmla="*/ 0 60000 65536"/>
              <a:gd name="T10" fmla="*/ 0 60000 65536"/>
              <a:gd name="T11" fmla="*/ 0 60000 65536"/>
              <a:gd name="T12" fmla="*/ 0 w 3195"/>
              <a:gd name="T13" fmla="*/ 0 h 974"/>
              <a:gd name="T14" fmla="*/ 3195 w 3195"/>
              <a:gd name="T15" fmla="*/ 974 h 974"/>
            </a:gdLst>
            <a:ahLst/>
            <a:cxnLst>
              <a:cxn ang="T8">
                <a:pos x="T0" y="T1"/>
              </a:cxn>
              <a:cxn ang="T9">
                <a:pos x="T2" y="T3"/>
              </a:cxn>
              <a:cxn ang="T10">
                <a:pos x="T4" y="T5"/>
              </a:cxn>
              <a:cxn ang="T11">
                <a:pos x="T6" y="T7"/>
              </a:cxn>
            </a:cxnLst>
            <a:rect l="T12" t="T13" r="T14" b="T15"/>
            <a:pathLst>
              <a:path w="3195" h="974">
                <a:moveTo>
                  <a:pt x="0" y="683"/>
                </a:moveTo>
                <a:cubicBezTo>
                  <a:pt x="368" y="763"/>
                  <a:pt x="736" y="844"/>
                  <a:pt x="1060" y="868"/>
                </a:cubicBezTo>
                <a:cubicBezTo>
                  <a:pt x="1384" y="892"/>
                  <a:pt x="1587" y="974"/>
                  <a:pt x="1943" y="829"/>
                </a:cubicBezTo>
                <a:cubicBezTo>
                  <a:pt x="2299" y="684"/>
                  <a:pt x="2747" y="342"/>
                  <a:pt x="319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7875" name="Text Box 66"/>
          <p:cNvSpPr txBox="1">
            <a:spLocks noChangeArrowheads="1"/>
          </p:cNvSpPr>
          <p:nvPr/>
        </p:nvSpPr>
        <p:spPr bwMode="auto">
          <a:xfrm>
            <a:off x="5160610" y="384333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77876" name="Text Box 67"/>
          <p:cNvSpPr txBox="1">
            <a:spLocks noChangeArrowheads="1"/>
          </p:cNvSpPr>
          <p:nvPr/>
        </p:nvSpPr>
        <p:spPr bwMode="auto">
          <a:xfrm>
            <a:off x="1556984" y="325278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77877" name="Freeform 68"/>
          <p:cNvSpPr>
            <a:spLocks/>
          </p:cNvSpPr>
          <p:nvPr/>
        </p:nvSpPr>
        <p:spPr bwMode="auto">
          <a:xfrm>
            <a:off x="754063" y="2122885"/>
            <a:ext cx="181822" cy="463846"/>
          </a:xfrm>
          <a:custGeom>
            <a:avLst/>
            <a:gdLst>
              <a:gd name="T0" fmla="*/ 2147483646 w 892"/>
              <a:gd name="T1" fmla="*/ 2147483646 h 1282"/>
              <a:gd name="T2" fmla="*/ 2147483646 w 892"/>
              <a:gd name="T3" fmla="*/ 2147483646 h 1282"/>
              <a:gd name="T4" fmla="*/ 2147483646 w 892"/>
              <a:gd name="T5" fmla="*/ 2147483646 h 1282"/>
              <a:gd name="T6" fmla="*/ 2147483646 w 892"/>
              <a:gd name="T7" fmla="*/ 2147483646 h 1282"/>
              <a:gd name="T8" fmla="*/ 2147483646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7878" name="Freeform 69"/>
          <p:cNvSpPr>
            <a:spLocks/>
          </p:cNvSpPr>
          <p:nvPr/>
        </p:nvSpPr>
        <p:spPr bwMode="auto">
          <a:xfrm>
            <a:off x="450851" y="1930004"/>
            <a:ext cx="181822" cy="463846"/>
          </a:xfrm>
          <a:custGeom>
            <a:avLst/>
            <a:gdLst>
              <a:gd name="T0" fmla="*/ 2147483646 w 3702"/>
              <a:gd name="T1" fmla="*/ 2147483646 h 2102"/>
              <a:gd name="T2" fmla="*/ 2147483646 w 3702"/>
              <a:gd name="T3" fmla="*/ 2147483646 h 2102"/>
              <a:gd name="T4" fmla="*/ 2147483646 w 3702"/>
              <a:gd name="T5" fmla="*/ 2147483646 h 2102"/>
              <a:gd name="T6" fmla="*/ 2147483646 w 3702"/>
              <a:gd name="T7" fmla="*/ 2147483646 h 2102"/>
              <a:gd name="T8" fmla="*/ 2147483646 w 3702"/>
              <a:gd name="T9" fmla="*/ 2147483646 h 2102"/>
              <a:gd name="T10" fmla="*/ 2147483646 w 3702"/>
              <a:gd name="T11" fmla="*/ 2147483646 h 2102"/>
              <a:gd name="T12" fmla="*/ 2147483646 w 3702"/>
              <a:gd name="T13" fmla="*/ 2147483646 h 2102"/>
              <a:gd name="T14" fmla="*/ 2147483646 w 3702"/>
              <a:gd name="T15" fmla="*/ 2147483646 h 2102"/>
              <a:gd name="T16" fmla="*/ 2147483646 w 3702"/>
              <a:gd name="T17" fmla="*/ 2147483646 h 2102"/>
              <a:gd name="T18" fmla="*/ 2147483646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7879" name="Text Box 70"/>
          <p:cNvSpPr txBox="1">
            <a:spLocks noChangeArrowheads="1"/>
          </p:cNvSpPr>
          <p:nvPr/>
        </p:nvSpPr>
        <p:spPr bwMode="auto">
          <a:xfrm>
            <a:off x="3842364" y="4171951"/>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77880" name="Freeform 71"/>
          <p:cNvSpPr>
            <a:spLocks/>
          </p:cNvSpPr>
          <p:nvPr/>
        </p:nvSpPr>
        <p:spPr bwMode="auto">
          <a:xfrm>
            <a:off x="3170238" y="3109913"/>
            <a:ext cx="181822" cy="463846"/>
          </a:xfrm>
          <a:custGeom>
            <a:avLst/>
            <a:gdLst>
              <a:gd name="T0" fmla="*/ 2147483646 w 1820"/>
              <a:gd name="T1" fmla="*/ 0 h 226"/>
              <a:gd name="T2" fmla="*/ 2147483646 w 1820"/>
              <a:gd name="T3" fmla="*/ 2147483646 h 226"/>
              <a:gd name="T4" fmla="*/ 2147483646 w 1820"/>
              <a:gd name="T5" fmla="*/ 2147483646 h 226"/>
              <a:gd name="T6" fmla="*/ 2147483646 w 1820"/>
              <a:gd name="T7" fmla="*/ 2147483646 h 226"/>
              <a:gd name="T8" fmla="*/ 0 w 1820"/>
              <a:gd name="T9" fmla="*/ 2147483646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7881" name="Text Box 72"/>
          <p:cNvSpPr txBox="1">
            <a:spLocks noChangeArrowheads="1"/>
          </p:cNvSpPr>
          <p:nvPr/>
        </p:nvSpPr>
        <p:spPr bwMode="auto">
          <a:xfrm>
            <a:off x="4825027" y="3096817"/>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77882" name="Text Box 73"/>
          <p:cNvSpPr txBox="1">
            <a:spLocks noChangeArrowheads="1"/>
          </p:cNvSpPr>
          <p:nvPr/>
        </p:nvSpPr>
        <p:spPr bwMode="auto">
          <a:xfrm>
            <a:off x="1449388" y="4510088"/>
            <a:ext cx="2358636"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400" b="0">
                <a:solidFill>
                  <a:srgbClr val="FF0000"/>
                </a:solidFill>
              </a:rPr>
              <a:t>John bit the apple</a:t>
            </a:r>
          </a:p>
        </p:txBody>
      </p:sp>
      <p:sp>
        <p:nvSpPr>
          <p:cNvPr id="77883" name="Oval 61"/>
          <p:cNvSpPr>
            <a:spLocks noChangeArrowheads="1"/>
          </p:cNvSpPr>
          <p:nvPr/>
        </p:nvSpPr>
        <p:spPr bwMode="auto">
          <a:xfrm>
            <a:off x="558801" y="4314930"/>
            <a:ext cx="255677" cy="65225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77884" name="TextBox 86"/>
          <p:cNvSpPr txBox="1">
            <a:spLocks noChangeArrowheads="1"/>
          </p:cNvSpPr>
          <p:nvPr/>
        </p:nvSpPr>
        <p:spPr bwMode="auto">
          <a:xfrm>
            <a:off x="577851" y="4475560"/>
            <a:ext cx="6238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start</a:t>
            </a:r>
          </a:p>
        </p:txBody>
      </p:sp>
      <p:sp>
        <p:nvSpPr>
          <p:cNvPr id="77885" name="Freeform 87"/>
          <p:cNvSpPr>
            <a:spLocks noChangeArrowheads="1"/>
          </p:cNvSpPr>
          <p:nvPr/>
        </p:nvSpPr>
        <p:spPr bwMode="auto">
          <a:xfrm>
            <a:off x="1179513" y="3771901"/>
            <a:ext cx="181822" cy="463846"/>
          </a:xfrm>
          <a:custGeom>
            <a:avLst/>
            <a:gdLst>
              <a:gd name="T0" fmla="*/ 0 w 1106905"/>
              <a:gd name="T1" fmla="*/ 852405 h 854242"/>
              <a:gd name="T2" fmla="*/ 335487 w 1106905"/>
              <a:gd name="T3" fmla="*/ 288142 h 854242"/>
              <a:gd name="T4" fmla="*/ 1102315 w 1106905"/>
              <a:gd name="T5" fmla="*/ 0 h 854242"/>
              <a:gd name="T6" fmla="*/ 0 60000 65536"/>
              <a:gd name="T7" fmla="*/ 0 60000 65536"/>
              <a:gd name="T8" fmla="*/ 0 60000 65536"/>
              <a:gd name="T9" fmla="*/ 0 w 1106905"/>
              <a:gd name="T10" fmla="*/ 0 h 854242"/>
              <a:gd name="T11" fmla="*/ 1106905 w 1106905"/>
              <a:gd name="T12" fmla="*/ 854242 h 854242"/>
            </a:gdLst>
            <a:ahLst/>
            <a:cxnLst>
              <a:cxn ang="T6">
                <a:pos x="T0" y="T1"/>
              </a:cxn>
              <a:cxn ang="T7">
                <a:pos x="T2" y="T3"/>
              </a:cxn>
              <a:cxn ang="T8">
                <a:pos x="T4" y="T5"/>
              </a:cxn>
            </a:cxnLst>
            <a:rect l="T9" t="T10" r="T11" b="T12"/>
            <a:pathLst>
              <a:path w="1106905" h="854242">
                <a:moveTo>
                  <a:pt x="0" y="854242"/>
                </a:moveTo>
                <a:cubicBezTo>
                  <a:pt x="76200" y="642687"/>
                  <a:pt x="152400" y="431132"/>
                  <a:pt x="336884" y="288758"/>
                </a:cubicBezTo>
                <a:cubicBezTo>
                  <a:pt x="521368" y="146384"/>
                  <a:pt x="814136" y="73192"/>
                  <a:pt x="1106905"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cxnSp>
        <p:nvCxnSpPr>
          <p:cNvPr id="77886" name="Straight Arrow Connector 88"/>
          <p:cNvCxnSpPr>
            <a:cxnSpLocks noChangeShapeType="1"/>
            <a:stCxn id="77883" idx="0"/>
          </p:cNvCxnSpPr>
          <p:nvPr/>
        </p:nvCxnSpPr>
        <p:spPr bwMode="auto">
          <a:xfrm flipV="1">
            <a:off x="686640" y="2327672"/>
            <a:ext cx="527798" cy="1987258"/>
          </a:xfrm>
          <a:prstGeom prst="straightConnector1">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7887" name="Text Box 74"/>
          <p:cNvSpPr txBox="1">
            <a:spLocks noChangeArrowheads="1"/>
          </p:cNvSpPr>
          <p:nvPr/>
        </p:nvSpPr>
        <p:spPr bwMode="auto">
          <a:xfrm>
            <a:off x="1362515" y="4295775"/>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77888" name="Text Box 74"/>
          <p:cNvSpPr txBox="1">
            <a:spLocks noChangeArrowheads="1"/>
          </p:cNvSpPr>
          <p:nvPr/>
        </p:nvSpPr>
        <p:spPr bwMode="auto">
          <a:xfrm>
            <a:off x="516378" y="3931444"/>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77889" name="Text Box 74"/>
          <p:cNvSpPr txBox="1">
            <a:spLocks noChangeArrowheads="1"/>
          </p:cNvSpPr>
          <p:nvPr/>
        </p:nvSpPr>
        <p:spPr bwMode="auto">
          <a:xfrm>
            <a:off x="1390296" y="363974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0.4</a:t>
            </a:r>
          </a:p>
        </p:txBody>
      </p:sp>
      <p:sp>
        <p:nvSpPr>
          <p:cNvPr id="77890" name="Freeform 92"/>
          <p:cNvSpPr>
            <a:spLocks noChangeArrowheads="1"/>
          </p:cNvSpPr>
          <p:nvPr/>
        </p:nvSpPr>
        <p:spPr bwMode="auto">
          <a:xfrm>
            <a:off x="1300163" y="3330179"/>
            <a:ext cx="181822" cy="463846"/>
          </a:xfrm>
          <a:custGeom>
            <a:avLst/>
            <a:gdLst>
              <a:gd name="T0" fmla="*/ 0 w 5702968"/>
              <a:gd name="T1" fmla="*/ 1629399 h 1740568"/>
              <a:gd name="T2" fmla="*/ 4025384 w 5702968"/>
              <a:gd name="T3" fmla="*/ 1629399 h 1740568"/>
              <a:gd name="T4" fmla="*/ 5094809 w 5702968"/>
              <a:gd name="T5" fmla="*/ 1461668 h 1740568"/>
              <a:gd name="T6" fmla="*/ 5695623 w 5702968"/>
              <a:gd name="T7" fmla="*/ 0 h 1740568"/>
              <a:gd name="T8" fmla="*/ 0 60000 65536"/>
              <a:gd name="T9" fmla="*/ 0 60000 65536"/>
              <a:gd name="T10" fmla="*/ 0 60000 65536"/>
              <a:gd name="T11" fmla="*/ 0 60000 65536"/>
              <a:gd name="T12" fmla="*/ 0 w 5702968"/>
              <a:gd name="T13" fmla="*/ 0 h 1740568"/>
              <a:gd name="T14" fmla="*/ 5702968 w 5702968"/>
              <a:gd name="T15" fmla="*/ 1740568 h 1740568"/>
            </a:gdLst>
            <a:ahLst/>
            <a:cxnLst>
              <a:cxn ang="T8">
                <a:pos x="T0" y="T1"/>
              </a:cxn>
              <a:cxn ang="T9">
                <a:pos x="T2" y="T3"/>
              </a:cxn>
              <a:cxn ang="T10">
                <a:pos x="T4" y="T5"/>
              </a:cxn>
              <a:cxn ang="T11">
                <a:pos x="T6" y="T7"/>
              </a:cxn>
            </a:cxnLst>
            <a:rect l="T12" t="T13" r="T14" b="T15"/>
            <a:pathLst>
              <a:path w="5702968" h="1740568">
                <a:moveTo>
                  <a:pt x="0" y="1636294"/>
                </a:moveTo>
                <a:lnTo>
                  <a:pt x="4030578" y="1636294"/>
                </a:lnTo>
                <a:cubicBezTo>
                  <a:pt x="4880809" y="1608220"/>
                  <a:pt x="4822657" y="1740568"/>
                  <a:pt x="5101389" y="1467852"/>
                </a:cubicBezTo>
                <a:cubicBezTo>
                  <a:pt x="5380121" y="1195136"/>
                  <a:pt x="5541544" y="597568"/>
                  <a:pt x="5702968"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Tree>
    <p:extLst>
      <p:ext uri="{BB962C8B-B14F-4D97-AF65-F5344CB8AC3E}">
        <p14:creationId xmlns:p14="http://schemas.microsoft.com/office/powerpoint/2010/main" val="2954702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5ECD00D7-2418-4447-8066-2335458D59B8}" type="slidenum">
              <a:rPr lang="en-US" altLang="en-US" sz="1200">
                <a:latin typeface="Helvetica" pitchFamily="34" charset="0"/>
              </a:rPr>
              <a:pPr/>
              <a:t>144</a:t>
            </a:fld>
            <a:endParaRPr lang="en-US" altLang="en-US" sz="1200"/>
          </a:p>
        </p:txBody>
      </p:sp>
      <p:sp>
        <p:nvSpPr>
          <p:cNvPr id="79875" name="Rectangle 2"/>
          <p:cNvSpPr>
            <a:spLocks noGrp="1" noChangeArrowheads="1"/>
          </p:cNvSpPr>
          <p:nvPr>
            <p:ph type="title"/>
          </p:nvPr>
        </p:nvSpPr>
        <p:spPr/>
        <p:txBody>
          <a:bodyPr/>
          <a:lstStyle/>
          <a:p>
            <a:pPr eaLnBrk="1" hangingPunct="1"/>
            <a:r>
              <a:rPr lang="en-US" altLang="en-US"/>
              <a:t>Sample HMM Generation</a:t>
            </a:r>
          </a:p>
        </p:txBody>
      </p:sp>
      <p:grpSp>
        <p:nvGrpSpPr>
          <p:cNvPr id="79876" name="Group 3"/>
          <p:cNvGrpSpPr>
            <a:grpSpLocks/>
          </p:cNvGrpSpPr>
          <p:nvPr/>
        </p:nvGrpSpPr>
        <p:grpSpPr bwMode="auto">
          <a:xfrm>
            <a:off x="2159001" y="2976561"/>
            <a:ext cx="1118273" cy="469116"/>
            <a:chOff x="3852" y="2120"/>
            <a:chExt cx="933" cy="614"/>
          </a:xfrm>
        </p:grpSpPr>
        <p:sp>
          <p:nvSpPr>
            <p:cNvPr id="79950" name="Freeform 4"/>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9951" name="Freeform 5"/>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9952" name="Line 6"/>
            <p:cNvSpPr>
              <a:spLocks noChangeShapeType="1"/>
            </p:cNvSpPr>
            <p:nvPr/>
          </p:nvSpPr>
          <p:spPr bwMode="auto">
            <a:xfrm flipV="1">
              <a:off x="4025" y="2120"/>
              <a:ext cx="760" cy="8"/>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79877" name="Text Box 7"/>
          <p:cNvSpPr txBox="1">
            <a:spLocks noChangeArrowheads="1"/>
          </p:cNvSpPr>
          <p:nvPr/>
        </p:nvSpPr>
        <p:spPr bwMode="auto">
          <a:xfrm>
            <a:off x="2188433" y="3896917"/>
            <a:ext cx="123653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PropNoun</a:t>
            </a:r>
          </a:p>
        </p:txBody>
      </p:sp>
      <p:sp>
        <p:nvSpPr>
          <p:cNvPr id="79878" name="Text Box 8"/>
          <p:cNvSpPr txBox="1">
            <a:spLocks noChangeArrowheads="1"/>
          </p:cNvSpPr>
          <p:nvPr/>
        </p:nvSpPr>
        <p:spPr bwMode="auto">
          <a:xfrm>
            <a:off x="2240406" y="3276601"/>
            <a:ext cx="66586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John</a:t>
            </a:r>
          </a:p>
        </p:txBody>
      </p:sp>
      <p:sp>
        <p:nvSpPr>
          <p:cNvPr id="79879" name="Text Box 9"/>
          <p:cNvSpPr txBox="1">
            <a:spLocks noChangeArrowheads="1"/>
          </p:cNvSpPr>
          <p:nvPr/>
        </p:nvSpPr>
        <p:spPr bwMode="auto">
          <a:xfrm>
            <a:off x="2730602" y="3357563"/>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Mary</a:t>
            </a:r>
          </a:p>
        </p:txBody>
      </p:sp>
      <p:sp>
        <p:nvSpPr>
          <p:cNvPr id="79880" name="Text Box 10"/>
          <p:cNvSpPr txBox="1">
            <a:spLocks noChangeArrowheads="1"/>
          </p:cNvSpPr>
          <p:nvPr/>
        </p:nvSpPr>
        <p:spPr bwMode="auto">
          <a:xfrm>
            <a:off x="2157515" y="3486151"/>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Alice</a:t>
            </a:r>
          </a:p>
        </p:txBody>
      </p:sp>
      <p:sp>
        <p:nvSpPr>
          <p:cNvPr id="79881" name="Text Box 11"/>
          <p:cNvSpPr txBox="1">
            <a:spLocks noChangeArrowheads="1"/>
          </p:cNvSpPr>
          <p:nvPr/>
        </p:nvSpPr>
        <p:spPr bwMode="auto">
          <a:xfrm>
            <a:off x="2654611" y="3596879"/>
            <a:ext cx="6931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Jerry</a:t>
            </a:r>
          </a:p>
        </p:txBody>
      </p:sp>
      <p:sp>
        <p:nvSpPr>
          <p:cNvPr id="79882" name="Text Box 12"/>
          <p:cNvSpPr txBox="1">
            <a:spLocks noChangeArrowheads="1"/>
          </p:cNvSpPr>
          <p:nvPr/>
        </p:nvSpPr>
        <p:spPr bwMode="auto">
          <a:xfrm>
            <a:off x="2468425" y="3065860"/>
            <a:ext cx="64797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Tom</a:t>
            </a:r>
          </a:p>
        </p:txBody>
      </p:sp>
      <p:grpSp>
        <p:nvGrpSpPr>
          <p:cNvPr id="79883" name="Group 13"/>
          <p:cNvGrpSpPr>
            <a:grpSpLocks/>
          </p:cNvGrpSpPr>
          <p:nvPr/>
        </p:nvGrpSpPr>
        <p:grpSpPr bwMode="auto">
          <a:xfrm>
            <a:off x="3462340" y="1384699"/>
            <a:ext cx="1118272" cy="469116"/>
            <a:chOff x="3852" y="2120"/>
            <a:chExt cx="933" cy="614"/>
          </a:xfrm>
        </p:grpSpPr>
        <p:sp>
          <p:nvSpPr>
            <p:cNvPr id="79947" name="Freeform 14"/>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9948" name="Freeform 15"/>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9949" name="Line 16"/>
            <p:cNvSpPr>
              <a:spLocks noChangeShapeType="1"/>
            </p:cNvSpPr>
            <p:nvPr/>
          </p:nvSpPr>
          <p:spPr bwMode="auto">
            <a:xfrm flipV="1">
              <a:off x="4025" y="2120"/>
              <a:ext cx="760" cy="8"/>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79884" name="Text Box 17"/>
          <p:cNvSpPr txBox="1">
            <a:spLocks noChangeArrowheads="1"/>
          </p:cNvSpPr>
          <p:nvPr/>
        </p:nvSpPr>
        <p:spPr bwMode="auto">
          <a:xfrm>
            <a:off x="3706838" y="2334817"/>
            <a:ext cx="75242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Noun</a:t>
            </a:r>
          </a:p>
        </p:txBody>
      </p:sp>
      <p:sp>
        <p:nvSpPr>
          <p:cNvPr id="79885" name="Text Box 18"/>
          <p:cNvSpPr txBox="1">
            <a:spLocks noChangeArrowheads="1"/>
          </p:cNvSpPr>
          <p:nvPr/>
        </p:nvSpPr>
        <p:spPr bwMode="auto">
          <a:xfrm>
            <a:off x="3844680" y="1401366"/>
            <a:ext cx="4799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cat</a:t>
            </a:r>
          </a:p>
        </p:txBody>
      </p:sp>
      <p:sp>
        <p:nvSpPr>
          <p:cNvPr id="79886" name="Text Box 19"/>
          <p:cNvSpPr txBox="1">
            <a:spLocks noChangeArrowheads="1"/>
          </p:cNvSpPr>
          <p:nvPr/>
        </p:nvSpPr>
        <p:spPr bwMode="auto">
          <a:xfrm>
            <a:off x="3658524" y="1606154"/>
            <a:ext cx="56647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dog</a:t>
            </a:r>
          </a:p>
        </p:txBody>
      </p:sp>
      <p:sp>
        <p:nvSpPr>
          <p:cNvPr id="79887" name="Text Box 20"/>
          <p:cNvSpPr txBox="1">
            <a:spLocks noChangeArrowheads="1"/>
          </p:cNvSpPr>
          <p:nvPr/>
        </p:nvSpPr>
        <p:spPr bwMode="auto">
          <a:xfrm>
            <a:off x="3492186" y="1782367"/>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car</a:t>
            </a:r>
          </a:p>
        </p:txBody>
      </p:sp>
      <p:sp>
        <p:nvSpPr>
          <p:cNvPr id="79888" name="Text Box 21"/>
          <p:cNvSpPr txBox="1">
            <a:spLocks noChangeArrowheads="1"/>
          </p:cNvSpPr>
          <p:nvPr/>
        </p:nvSpPr>
        <p:spPr bwMode="auto">
          <a:xfrm>
            <a:off x="3564932" y="1960960"/>
            <a:ext cx="55205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pen</a:t>
            </a:r>
          </a:p>
        </p:txBody>
      </p:sp>
      <p:sp>
        <p:nvSpPr>
          <p:cNvPr id="79889" name="Text Box 22"/>
          <p:cNvSpPr txBox="1">
            <a:spLocks noChangeArrowheads="1"/>
          </p:cNvSpPr>
          <p:nvPr/>
        </p:nvSpPr>
        <p:spPr bwMode="auto">
          <a:xfrm>
            <a:off x="4077693" y="1722835"/>
            <a:ext cx="55205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bed</a:t>
            </a:r>
          </a:p>
        </p:txBody>
      </p:sp>
      <p:sp>
        <p:nvSpPr>
          <p:cNvPr id="79890" name="Text Box 23"/>
          <p:cNvSpPr txBox="1">
            <a:spLocks noChangeArrowheads="1"/>
          </p:cNvSpPr>
          <p:nvPr/>
        </p:nvSpPr>
        <p:spPr bwMode="auto">
          <a:xfrm>
            <a:off x="4003777" y="1928813"/>
            <a:ext cx="73639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apple</a:t>
            </a:r>
          </a:p>
        </p:txBody>
      </p:sp>
      <p:grpSp>
        <p:nvGrpSpPr>
          <p:cNvPr id="79891" name="Group 24"/>
          <p:cNvGrpSpPr>
            <a:grpSpLocks/>
          </p:cNvGrpSpPr>
          <p:nvPr/>
        </p:nvGrpSpPr>
        <p:grpSpPr bwMode="auto">
          <a:xfrm>
            <a:off x="915989" y="1398985"/>
            <a:ext cx="1117600" cy="1345406"/>
            <a:chOff x="608" y="1297"/>
            <a:chExt cx="704" cy="1130"/>
          </a:xfrm>
        </p:grpSpPr>
        <p:grpSp>
          <p:nvGrpSpPr>
            <p:cNvPr id="79942" name="Group 25"/>
            <p:cNvGrpSpPr>
              <a:grpSpLocks/>
            </p:cNvGrpSpPr>
            <p:nvPr/>
          </p:nvGrpSpPr>
          <p:grpSpPr bwMode="auto">
            <a:xfrm>
              <a:off x="608" y="1297"/>
              <a:ext cx="704" cy="394"/>
              <a:chOff x="3852" y="2120"/>
              <a:chExt cx="933" cy="614"/>
            </a:xfrm>
          </p:grpSpPr>
          <p:sp>
            <p:nvSpPr>
              <p:cNvPr id="79944" name="Freeform 26"/>
              <p:cNvSpPr>
                <a:spLocks/>
              </p:cNvSpPr>
              <p:nvPr/>
            </p:nvSpPr>
            <p:spPr bwMode="auto">
              <a:xfrm>
                <a:off x="3852" y="2127"/>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9945" name="Freeform 27"/>
              <p:cNvSpPr>
                <a:spLocks/>
              </p:cNvSpPr>
              <p:nvPr/>
            </p:nvSpPr>
            <p:spPr bwMode="auto">
              <a:xfrm flipH="1">
                <a:off x="4401" y="2123"/>
                <a:ext cx="152" cy="607"/>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9946" name="Line 28"/>
              <p:cNvSpPr>
                <a:spLocks noChangeShapeType="1"/>
              </p:cNvSpPr>
              <p:nvPr/>
            </p:nvSpPr>
            <p:spPr bwMode="auto">
              <a:xfrm flipV="1">
                <a:off x="4025" y="2120"/>
                <a:ext cx="760" cy="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79943" name="Text Box 29"/>
            <p:cNvSpPr txBox="1">
              <a:spLocks noChangeArrowheads="1"/>
            </p:cNvSpPr>
            <p:nvPr/>
          </p:nvSpPr>
          <p:spPr bwMode="auto">
            <a:xfrm>
              <a:off x="817" y="2089"/>
              <a:ext cx="3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Det</a:t>
              </a:r>
            </a:p>
          </p:txBody>
        </p:sp>
      </p:grpSp>
      <p:sp>
        <p:nvSpPr>
          <p:cNvPr id="79892" name="Text Box 30"/>
          <p:cNvSpPr txBox="1">
            <a:spLocks noChangeArrowheads="1"/>
          </p:cNvSpPr>
          <p:nvPr/>
        </p:nvSpPr>
        <p:spPr bwMode="auto">
          <a:xfrm>
            <a:off x="1145233" y="16121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sp>
        <p:nvSpPr>
          <p:cNvPr id="79893" name="Text Box 31"/>
          <p:cNvSpPr txBox="1">
            <a:spLocks noChangeArrowheads="1"/>
          </p:cNvSpPr>
          <p:nvPr/>
        </p:nvSpPr>
        <p:spPr bwMode="auto">
          <a:xfrm>
            <a:off x="1528447" y="1644254"/>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79894" name="Text Box 32"/>
          <p:cNvSpPr txBox="1">
            <a:spLocks noChangeArrowheads="1"/>
          </p:cNvSpPr>
          <p:nvPr/>
        </p:nvSpPr>
        <p:spPr bwMode="auto">
          <a:xfrm>
            <a:off x="1023939" y="1849042"/>
            <a:ext cx="49053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79895" name="Text Box 33"/>
          <p:cNvSpPr txBox="1">
            <a:spLocks noChangeArrowheads="1"/>
          </p:cNvSpPr>
          <p:nvPr/>
        </p:nvSpPr>
        <p:spPr bwMode="auto">
          <a:xfrm>
            <a:off x="1283972" y="1396604"/>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79896" name="Text Box 34"/>
          <p:cNvSpPr txBox="1">
            <a:spLocks noChangeArrowheads="1"/>
          </p:cNvSpPr>
          <p:nvPr/>
        </p:nvSpPr>
        <p:spPr bwMode="auto">
          <a:xfrm>
            <a:off x="1328081" y="2022873"/>
            <a:ext cx="56487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that</a:t>
            </a:r>
          </a:p>
        </p:txBody>
      </p:sp>
      <p:sp>
        <p:nvSpPr>
          <p:cNvPr id="79897" name="Text Box 35"/>
          <p:cNvSpPr txBox="1">
            <a:spLocks noChangeArrowheads="1"/>
          </p:cNvSpPr>
          <p:nvPr/>
        </p:nvSpPr>
        <p:spPr bwMode="auto">
          <a:xfrm>
            <a:off x="1297633" y="17264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sp>
        <p:nvSpPr>
          <p:cNvPr id="79898" name="Text Box 36"/>
          <p:cNvSpPr txBox="1">
            <a:spLocks noChangeArrowheads="1"/>
          </p:cNvSpPr>
          <p:nvPr/>
        </p:nvSpPr>
        <p:spPr bwMode="auto">
          <a:xfrm>
            <a:off x="1666561" y="1822848"/>
            <a:ext cx="49434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the</a:t>
            </a:r>
          </a:p>
        </p:txBody>
      </p:sp>
      <p:sp>
        <p:nvSpPr>
          <p:cNvPr id="79899" name="Text Box 37"/>
          <p:cNvSpPr txBox="1">
            <a:spLocks noChangeArrowheads="1"/>
          </p:cNvSpPr>
          <p:nvPr/>
        </p:nvSpPr>
        <p:spPr bwMode="auto">
          <a:xfrm>
            <a:off x="1450033" y="1840707"/>
            <a:ext cx="29557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a:t>
            </a:r>
          </a:p>
        </p:txBody>
      </p:sp>
      <p:grpSp>
        <p:nvGrpSpPr>
          <p:cNvPr id="79900" name="Group 38"/>
          <p:cNvGrpSpPr>
            <a:grpSpLocks/>
          </p:cNvGrpSpPr>
          <p:nvPr/>
        </p:nvGrpSpPr>
        <p:grpSpPr bwMode="auto">
          <a:xfrm>
            <a:off x="5981698" y="2396728"/>
            <a:ext cx="1117600" cy="469106"/>
            <a:chOff x="3768" y="2013"/>
            <a:chExt cx="704" cy="394"/>
          </a:xfrm>
        </p:grpSpPr>
        <p:sp>
          <p:nvSpPr>
            <p:cNvPr id="79939" name="Freeform 39"/>
            <p:cNvSpPr>
              <a:spLocks/>
            </p:cNvSpPr>
            <p:nvPr/>
          </p:nvSpPr>
          <p:spPr bwMode="auto">
            <a:xfrm>
              <a:off x="3768" y="2017"/>
              <a:ext cx="115" cy="39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9940" name="Freeform 40"/>
            <p:cNvSpPr>
              <a:spLocks/>
            </p:cNvSpPr>
            <p:nvPr/>
          </p:nvSpPr>
          <p:spPr bwMode="auto">
            <a:xfrm flipH="1">
              <a:off x="4183" y="2015"/>
              <a:ext cx="115" cy="39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9941" name="Line 41"/>
            <p:cNvSpPr>
              <a:spLocks noChangeShapeType="1"/>
            </p:cNvSpPr>
            <p:nvPr/>
          </p:nvSpPr>
          <p:spPr bwMode="auto">
            <a:xfrm flipV="1">
              <a:off x="3899" y="2013"/>
              <a:ext cx="573" cy="5"/>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79901" name="Text Box 42"/>
          <p:cNvSpPr txBox="1">
            <a:spLocks noChangeArrowheads="1"/>
          </p:cNvSpPr>
          <p:nvPr/>
        </p:nvSpPr>
        <p:spPr bwMode="auto">
          <a:xfrm>
            <a:off x="6313707" y="3349229"/>
            <a:ext cx="66631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Verb</a:t>
            </a:r>
          </a:p>
        </p:txBody>
      </p:sp>
      <p:sp>
        <p:nvSpPr>
          <p:cNvPr id="79902" name="Text Box 43"/>
          <p:cNvSpPr txBox="1">
            <a:spLocks noChangeArrowheads="1"/>
          </p:cNvSpPr>
          <p:nvPr/>
        </p:nvSpPr>
        <p:spPr bwMode="auto">
          <a:xfrm>
            <a:off x="6418158" y="2407444"/>
            <a:ext cx="45106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bit</a:t>
            </a:r>
          </a:p>
        </p:txBody>
      </p:sp>
      <p:sp>
        <p:nvSpPr>
          <p:cNvPr id="79903" name="Text Box 44"/>
          <p:cNvSpPr txBox="1">
            <a:spLocks noChangeArrowheads="1"/>
          </p:cNvSpPr>
          <p:nvPr/>
        </p:nvSpPr>
        <p:spPr bwMode="auto">
          <a:xfrm>
            <a:off x="6040192" y="2727723"/>
            <a:ext cx="4799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ate</a:t>
            </a:r>
          </a:p>
        </p:txBody>
      </p:sp>
      <p:sp>
        <p:nvSpPr>
          <p:cNvPr id="79904" name="Text Box 45"/>
          <p:cNvSpPr txBox="1">
            <a:spLocks noChangeArrowheads="1"/>
          </p:cNvSpPr>
          <p:nvPr/>
        </p:nvSpPr>
        <p:spPr bwMode="auto">
          <a:xfrm>
            <a:off x="6428641" y="2662238"/>
            <a:ext cx="58090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saw</a:t>
            </a:r>
          </a:p>
        </p:txBody>
      </p:sp>
      <p:sp>
        <p:nvSpPr>
          <p:cNvPr id="79905" name="Text Box 46"/>
          <p:cNvSpPr txBox="1">
            <a:spLocks noChangeArrowheads="1"/>
          </p:cNvSpPr>
          <p:nvPr/>
        </p:nvSpPr>
        <p:spPr bwMode="auto">
          <a:xfrm>
            <a:off x="6354245" y="2831307"/>
            <a:ext cx="86463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played</a:t>
            </a:r>
          </a:p>
        </p:txBody>
      </p:sp>
      <p:sp>
        <p:nvSpPr>
          <p:cNvPr id="79906" name="Text Box 47"/>
          <p:cNvSpPr txBox="1">
            <a:spLocks noChangeArrowheads="1"/>
          </p:cNvSpPr>
          <p:nvPr/>
        </p:nvSpPr>
        <p:spPr bwMode="auto">
          <a:xfrm>
            <a:off x="6151458" y="3019426"/>
            <a:ext cx="45106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hit</a:t>
            </a:r>
          </a:p>
        </p:txBody>
      </p:sp>
      <p:sp>
        <p:nvSpPr>
          <p:cNvPr id="79907" name="Freeform 48"/>
          <p:cNvSpPr>
            <a:spLocks/>
          </p:cNvSpPr>
          <p:nvPr/>
        </p:nvSpPr>
        <p:spPr bwMode="auto">
          <a:xfrm>
            <a:off x="2047876" y="2177654"/>
            <a:ext cx="181822" cy="463846"/>
          </a:xfrm>
          <a:custGeom>
            <a:avLst/>
            <a:gdLst>
              <a:gd name="T0" fmla="*/ 0 w 983"/>
              <a:gd name="T1" fmla="*/ 2147483646 h 258"/>
              <a:gd name="T2" fmla="*/ 2147483646 w 983"/>
              <a:gd name="T3" fmla="*/ 2147483646 h 258"/>
              <a:gd name="T4" fmla="*/ 2147483646 w 983"/>
              <a:gd name="T5" fmla="*/ 2147483646 h 258"/>
              <a:gd name="T6" fmla="*/ 2147483646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9908" name="Text Box 49"/>
          <p:cNvSpPr txBox="1">
            <a:spLocks noChangeArrowheads="1"/>
          </p:cNvSpPr>
          <p:nvPr/>
        </p:nvSpPr>
        <p:spPr bwMode="auto">
          <a:xfrm>
            <a:off x="2464414" y="2197894"/>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0.95</a:t>
            </a:r>
          </a:p>
        </p:txBody>
      </p:sp>
      <p:sp>
        <p:nvSpPr>
          <p:cNvPr id="79909" name="Freeform 50"/>
          <p:cNvSpPr>
            <a:spLocks/>
          </p:cNvSpPr>
          <p:nvPr/>
        </p:nvSpPr>
        <p:spPr bwMode="auto">
          <a:xfrm>
            <a:off x="4632325" y="2168128"/>
            <a:ext cx="181822" cy="463846"/>
          </a:xfrm>
          <a:custGeom>
            <a:avLst/>
            <a:gdLst>
              <a:gd name="T0" fmla="*/ 0 w 929"/>
              <a:gd name="T1" fmla="*/ 0 h 507"/>
              <a:gd name="T2" fmla="*/ 2147483646 w 929"/>
              <a:gd name="T3" fmla="*/ 2147483646 h 507"/>
              <a:gd name="T4" fmla="*/ 2147483646 w 929"/>
              <a:gd name="T5" fmla="*/ 2147483646 h 507"/>
              <a:gd name="T6" fmla="*/ 2147483646 w 929"/>
              <a:gd name="T7" fmla="*/ 2147483646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9910" name="Text Box 53"/>
          <p:cNvSpPr txBox="1">
            <a:spLocks noChangeArrowheads="1"/>
          </p:cNvSpPr>
          <p:nvPr/>
        </p:nvSpPr>
        <p:spPr bwMode="auto">
          <a:xfrm>
            <a:off x="5155848" y="2320529"/>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0.9</a:t>
            </a:r>
          </a:p>
        </p:txBody>
      </p:sp>
      <p:sp>
        <p:nvSpPr>
          <p:cNvPr id="79911" name="Text Box 54"/>
          <p:cNvSpPr txBox="1">
            <a:spLocks noChangeArrowheads="1"/>
          </p:cNvSpPr>
          <p:nvPr/>
        </p:nvSpPr>
        <p:spPr bwMode="auto">
          <a:xfrm>
            <a:off x="6515543" y="3014663"/>
            <a:ext cx="66586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gave</a:t>
            </a:r>
          </a:p>
        </p:txBody>
      </p:sp>
      <p:sp>
        <p:nvSpPr>
          <p:cNvPr id="79912" name="Freeform 55"/>
          <p:cNvSpPr>
            <a:spLocks/>
          </p:cNvSpPr>
          <p:nvPr/>
        </p:nvSpPr>
        <p:spPr bwMode="auto">
          <a:xfrm>
            <a:off x="1839913" y="2332435"/>
            <a:ext cx="181822" cy="463846"/>
          </a:xfrm>
          <a:custGeom>
            <a:avLst/>
            <a:gdLst>
              <a:gd name="T0" fmla="*/ 0 w 2612"/>
              <a:gd name="T1" fmla="*/ 0 h 620"/>
              <a:gd name="T2" fmla="*/ 2147483646 w 2612"/>
              <a:gd name="T3" fmla="*/ 2147483646 h 620"/>
              <a:gd name="T4" fmla="*/ 2147483646 w 2612"/>
              <a:gd name="T5" fmla="*/ 2147483646 h 620"/>
              <a:gd name="T6" fmla="*/ 2147483646 w 2612"/>
              <a:gd name="T7" fmla="*/ 2147483646 h 620"/>
              <a:gd name="T8" fmla="*/ 2147483646 w 2612"/>
              <a:gd name="T9" fmla="*/ 2147483646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9913" name="Text Box 56"/>
          <p:cNvSpPr txBox="1">
            <a:spLocks noChangeArrowheads="1"/>
          </p:cNvSpPr>
          <p:nvPr/>
        </p:nvSpPr>
        <p:spPr bwMode="auto">
          <a:xfrm>
            <a:off x="4118589" y="2824163"/>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0.05</a:t>
            </a:r>
          </a:p>
        </p:txBody>
      </p:sp>
      <p:sp>
        <p:nvSpPr>
          <p:cNvPr id="79914" name="Oval 57"/>
          <p:cNvSpPr>
            <a:spLocks noChangeArrowheads="1"/>
          </p:cNvSpPr>
          <p:nvPr/>
        </p:nvSpPr>
        <p:spPr bwMode="auto">
          <a:xfrm>
            <a:off x="8021638" y="2468270"/>
            <a:ext cx="255677" cy="652255"/>
          </a:xfrm>
          <a:prstGeom prst="ellipse">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79915" name="Text Box 58"/>
          <p:cNvSpPr txBox="1">
            <a:spLocks noChangeArrowheads="1"/>
          </p:cNvSpPr>
          <p:nvPr/>
        </p:nvSpPr>
        <p:spPr bwMode="auto">
          <a:xfrm>
            <a:off x="8131897" y="2608660"/>
            <a:ext cx="60815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solidFill>
                  <a:srgbClr val="FF0000"/>
                </a:solidFill>
              </a:rPr>
              <a:t>stop</a:t>
            </a:r>
          </a:p>
        </p:txBody>
      </p:sp>
      <p:sp>
        <p:nvSpPr>
          <p:cNvPr id="79916" name="Freeform 59"/>
          <p:cNvSpPr>
            <a:spLocks/>
          </p:cNvSpPr>
          <p:nvPr/>
        </p:nvSpPr>
        <p:spPr bwMode="auto">
          <a:xfrm>
            <a:off x="7143750" y="2409825"/>
            <a:ext cx="181822" cy="463846"/>
          </a:xfrm>
          <a:custGeom>
            <a:avLst/>
            <a:gdLst>
              <a:gd name="T0" fmla="*/ 0 w 691"/>
              <a:gd name="T1" fmla="*/ 2147483646 h 289"/>
              <a:gd name="T2" fmla="*/ 2147483646 w 691"/>
              <a:gd name="T3" fmla="*/ 2147483646 h 289"/>
              <a:gd name="T4" fmla="*/ 2147483646 w 691"/>
              <a:gd name="T5" fmla="*/ 2147483646 h 289"/>
              <a:gd name="T6" fmla="*/ 2147483646 w 691"/>
              <a:gd name="T7" fmla="*/ 2147483646 h 289"/>
              <a:gd name="T8" fmla="*/ 0 60000 65536"/>
              <a:gd name="T9" fmla="*/ 0 60000 65536"/>
              <a:gd name="T10" fmla="*/ 0 60000 65536"/>
              <a:gd name="T11" fmla="*/ 0 60000 65536"/>
              <a:gd name="T12" fmla="*/ 0 w 691"/>
              <a:gd name="T13" fmla="*/ 0 h 289"/>
              <a:gd name="T14" fmla="*/ 691 w 691"/>
              <a:gd name="T15" fmla="*/ 289 h 289"/>
            </a:gdLst>
            <a:ahLst/>
            <a:cxnLst>
              <a:cxn ang="T8">
                <a:pos x="T0" y="T1"/>
              </a:cxn>
              <a:cxn ang="T9">
                <a:pos x="T2" y="T3"/>
              </a:cxn>
              <a:cxn ang="T10">
                <a:pos x="T4" y="T5"/>
              </a:cxn>
              <a:cxn ang="T11">
                <a:pos x="T6" y="T7"/>
              </a:cxn>
            </a:cxnLst>
            <a:rect l="T12" t="T13" r="T14" b="T15"/>
            <a:pathLst>
              <a:path w="691" h="289">
                <a:moveTo>
                  <a:pt x="0" y="289"/>
                </a:moveTo>
                <a:cubicBezTo>
                  <a:pt x="38" y="243"/>
                  <a:pt x="76" y="197"/>
                  <a:pt x="146" y="150"/>
                </a:cubicBezTo>
                <a:cubicBezTo>
                  <a:pt x="216" y="103"/>
                  <a:pt x="332" y="8"/>
                  <a:pt x="423" y="4"/>
                </a:cubicBezTo>
                <a:cubicBezTo>
                  <a:pt x="514" y="0"/>
                  <a:pt x="649" y="106"/>
                  <a:pt x="691" y="12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9917" name="Text Box 60"/>
          <p:cNvSpPr txBox="1">
            <a:spLocks noChangeArrowheads="1"/>
          </p:cNvSpPr>
          <p:nvPr/>
        </p:nvSpPr>
        <p:spPr bwMode="auto">
          <a:xfrm>
            <a:off x="7478360" y="2096692"/>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79918" name="Freeform 61"/>
          <p:cNvSpPr>
            <a:spLocks/>
          </p:cNvSpPr>
          <p:nvPr/>
        </p:nvSpPr>
        <p:spPr bwMode="auto">
          <a:xfrm>
            <a:off x="4522788" y="1266825"/>
            <a:ext cx="181822" cy="463846"/>
          </a:xfrm>
          <a:custGeom>
            <a:avLst/>
            <a:gdLst>
              <a:gd name="T0" fmla="*/ 0 w 2527"/>
              <a:gd name="T1" fmla="*/ 2147483646 h 1072"/>
              <a:gd name="T2" fmla="*/ 2147483646 w 2527"/>
              <a:gd name="T3" fmla="*/ 2147483646 h 1072"/>
              <a:gd name="T4" fmla="*/ 2147483646 w 2527"/>
              <a:gd name="T5" fmla="*/ 2147483646 h 1072"/>
              <a:gd name="T6" fmla="*/ 2147483646 w 2527"/>
              <a:gd name="T7" fmla="*/ 2147483646 h 1072"/>
              <a:gd name="T8" fmla="*/ 2147483646 w 2527"/>
              <a:gd name="T9" fmla="*/ 2147483646 h 1072"/>
              <a:gd name="T10" fmla="*/ 0 60000 65536"/>
              <a:gd name="T11" fmla="*/ 0 60000 65536"/>
              <a:gd name="T12" fmla="*/ 0 60000 65536"/>
              <a:gd name="T13" fmla="*/ 0 60000 65536"/>
              <a:gd name="T14" fmla="*/ 0 60000 65536"/>
              <a:gd name="T15" fmla="*/ 0 w 2527"/>
              <a:gd name="T16" fmla="*/ 0 h 1072"/>
              <a:gd name="T17" fmla="*/ 2527 w 2527"/>
              <a:gd name="T18" fmla="*/ 1072 h 1072"/>
            </a:gdLst>
            <a:ahLst/>
            <a:cxnLst>
              <a:cxn ang="T10">
                <a:pos x="T0" y="T1"/>
              </a:cxn>
              <a:cxn ang="T11">
                <a:pos x="T2" y="T3"/>
              </a:cxn>
              <a:cxn ang="T12">
                <a:pos x="T4" y="T5"/>
              </a:cxn>
              <a:cxn ang="T13">
                <a:pos x="T6" y="T7"/>
              </a:cxn>
              <a:cxn ang="T14">
                <a:pos x="T8" y="T9"/>
              </a:cxn>
            </a:cxnLst>
            <a:rect l="T15" t="T16" r="T17" b="T18"/>
            <a:pathLst>
              <a:path w="2527" h="1072">
                <a:moveTo>
                  <a:pt x="0" y="358"/>
                </a:moveTo>
                <a:cubicBezTo>
                  <a:pt x="211" y="258"/>
                  <a:pt x="422" y="159"/>
                  <a:pt x="684" y="104"/>
                </a:cubicBezTo>
                <a:cubicBezTo>
                  <a:pt x="946" y="49"/>
                  <a:pt x="1299" y="0"/>
                  <a:pt x="1574" y="27"/>
                </a:cubicBezTo>
                <a:cubicBezTo>
                  <a:pt x="1849" y="54"/>
                  <a:pt x="2176" y="92"/>
                  <a:pt x="2335" y="266"/>
                </a:cubicBezTo>
                <a:cubicBezTo>
                  <a:pt x="2494" y="440"/>
                  <a:pt x="2496" y="938"/>
                  <a:pt x="2527" y="1072"/>
                </a:cubicBezTo>
              </a:path>
            </a:pathLst>
          </a:custGeom>
          <a:noFill/>
          <a:ln w="5715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9919" name="Text Box 62"/>
          <p:cNvSpPr txBox="1">
            <a:spLocks noChangeArrowheads="1"/>
          </p:cNvSpPr>
          <p:nvPr/>
        </p:nvSpPr>
        <p:spPr bwMode="auto">
          <a:xfrm>
            <a:off x="5770210" y="130968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79920" name="Freeform 63"/>
          <p:cNvSpPr>
            <a:spLocks/>
          </p:cNvSpPr>
          <p:nvPr/>
        </p:nvSpPr>
        <p:spPr bwMode="auto">
          <a:xfrm>
            <a:off x="3449639" y="3256360"/>
            <a:ext cx="181822" cy="463846"/>
          </a:xfrm>
          <a:custGeom>
            <a:avLst/>
            <a:gdLst>
              <a:gd name="T0" fmla="*/ 0 w 1705"/>
              <a:gd name="T1" fmla="*/ 2147483646 h 481"/>
              <a:gd name="T2" fmla="*/ 2147483646 w 1705"/>
              <a:gd name="T3" fmla="*/ 2147483646 h 481"/>
              <a:gd name="T4" fmla="*/ 2147483646 w 1705"/>
              <a:gd name="T5" fmla="*/ 2147483646 h 481"/>
              <a:gd name="T6" fmla="*/ 2147483646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9921" name="Text Box 64"/>
          <p:cNvSpPr txBox="1">
            <a:spLocks noChangeArrowheads="1"/>
          </p:cNvSpPr>
          <p:nvPr/>
        </p:nvSpPr>
        <p:spPr bwMode="auto">
          <a:xfrm>
            <a:off x="4174773" y="348615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0.8</a:t>
            </a:r>
          </a:p>
        </p:txBody>
      </p:sp>
      <p:sp>
        <p:nvSpPr>
          <p:cNvPr id="79922" name="Freeform 65"/>
          <p:cNvSpPr>
            <a:spLocks/>
          </p:cNvSpPr>
          <p:nvPr/>
        </p:nvSpPr>
        <p:spPr bwMode="auto">
          <a:xfrm>
            <a:off x="3230563" y="3027760"/>
            <a:ext cx="181822" cy="463846"/>
          </a:xfrm>
          <a:custGeom>
            <a:avLst/>
            <a:gdLst>
              <a:gd name="T0" fmla="*/ 0 w 3195"/>
              <a:gd name="T1" fmla="*/ 2147483646 h 974"/>
              <a:gd name="T2" fmla="*/ 2147483646 w 3195"/>
              <a:gd name="T3" fmla="*/ 2147483646 h 974"/>
              <a:gd name="T4" fmla="*/ 2147483646 w 3195"/>
              <a:gd name="T5" fmla="*/ 2147483646 h 974"/>
              <a:gd name="T6" fmla="*/ 2147483646 w 3195"/>
              <a:gd name="T7" fmla="*/ 0 h 974"/>
              <a:gd name="T8" fmla="*/ 0 60000 65536"/>
              <a:gd name="T9" fmla="*/ 0 60000 65536"/>
              <a:gd name="T10" fmla="*/ 0 60000 65536"/>
              <a:gd name="T11" fmla="*/ 0 60000 65536"/>
              <a:gd name="T12" fmla="*/ 0 w 3195"/>
              <a:gd name="T13" fmla="*/ 0 h 974"/>
              <a:gd name="T14" fmla="*/ 3195 w 3195"/>
              <a:gd name="T15" fmla="*/ 974 h 974"/>
            </a:gdLst>
            <a:ahLst/>
            <a:cxnLst>
              <a:cxn ang="T8">
                <a:pos x="T0" y="T1"/>
              </a:cxn>
              <a:cxn ang="T9">
                <a:pos x="T2" y="T3"/>
              </a:cxn>
              <a:cxn ang="T10">
                <a:pos x="T4" y="T5"/>
              </a:cxn>
              <a:cxn ang="T11">
                <a:pos x="T6" y="T7"/>
              </a:cxn>
            </a:cxnLst>
            <a:rect l="T12" t="T13" r="T14" b="T15"/>
            <a:pathLst>
              <a:path w="3195" h="974">
                <a:moveTo>
                  <a:pt x="0" y="683"/>
                </a:moveTo>
                <a:cubicBezTo>
                  <a:pt x="368" y="763"/>
                  <a:pt x="736" y="844"/>
                  <a:pt x="1060" y="868"/>
                </a:cubicBezTo>
                <a:cubicBezTo>
                  <a:pt x="1384" y="892"/>
                  <a:pt x="1587" y="974"/>
                  <a:pt x="1943" y="829"/>
                </a:cubicBezTo>
                <a:cubicBezTo>
                  <a:pt x="2299" y="684"/>
                  <a:pt x="2747" y="342"/>
                  <a:pt x="319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9923" name="Text Box 66"/>
          <p:cNvSpPr txBox="1">
            <a:spLocks noChangeArrowheads="1"/>
          </p:cNvSpPr>
          <p:nvPr/>
        </p:nvSpPr>
        <p:spPr bwMode="auto">
          <a:xfrm>
            <a:off x="5160610" y="384333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79924" name="Text Box 67"/>
          <p:cNvSpPr txBox="1">
            <a:spLocks noChangeArrowheads="1"/>
          </p:cNvSpPr>
          <p:nvPr/>
        </p:nvSpPr>
        <p:spPr bwMode="auto">
          <a:xfrm>
            <a:off x="1556984" y="3252788"/>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79925" name="Freeform 68"/>
          <p:cNvSpPr>
            <a:spLocks/>
          </p:cNvSpPr>
          <p:nvPr/>
        </p:nvSpPr>
        <p:spPr bwMode="auto">
          <a:xfrm>
            <a:off x="754063" y="2122885"/>
            <a:ext cx="181822" cy="463846"/>
          </a:xfrm>
          <a:custGeom>
            <a:avLst/>
            <a:gdLst>
              <a:gd name="T0" fmla="*/ 2147483646 w 892"/>
              <a:gd name="T1" fmla="*/ 2147483646 h 1282"/>
              <a:gd name="T2" fmla="*/ 2147483646 w 892"/>
              <a:gd name="T3" fmla="*/ 2147483646 h 1282"/>
              <a:gd name="T4" fmla="*/ 2147483646 w 892"/>
              <a:gd name="T5" fmla="*/ 2147483646 h 1282"/>
              <a:gd name="T6" fmla="*/ 2147483646 w 892"/>
              <a:gd name="T7" fmla="*/ 2147483646 h 1282"/>
              <a:gd name="T8" fmla="*/ 2147483646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9926" name="Freeform 69"/>
          <p:cNvSpPr>
            <a:spLocks/>
          </p:cNvSpPr>
          <p:nvPr/>
        </p:nvSpPr>
        <p:spPr bwMode="auto">
          <a:xfrm>
            <a:off x="450851" y="1930004"/>
            <a:ext cx="181822" cy="463846"/>
          </a:xfrm>
          <a:custGeom>
            <a:avLst/>
            <a:gdLst>
              <a:gd name="T0" fmla="*/ 2147483646 w 3702"/>
              <a:gd name="T1" fmla="*/ 2147483646 h 2102"/>
              <a:gd name="T2" fmla="*/ 2147483646 w 3702"/>
              <a:gd name="T3" fmla="*/ 2147483646 h 2102"/>
              <a:gd name="T4" fmla="*/ 2147483646 w 3702"/>
              <a:gd name="T5" fmla="*/ 2147483646 h 2102"/>
              <a:gd name="T6" fmla="*/ 2147483646 w 3702"/>
              <a:gd name="T7" fmla="*/ 2147483646 h 2102"/>
              <a:gd name="T8" fmla="*/ 2147483646 w 3702"/>
              <a:gd name="T9" fmla="*/ 2147483646 h 2102"/>
              <a:gd name="T10" fmla="*/ 2147483646 w 3702"/>
              <a:gd name="T11" fmla="*/ 2147483646 h 2102"/>
              <a:gd name="T12" fmla="*/ 2147483646 w 3702"/>
              <a:gd name="T13" fmla="*/ 2147483646 h 2102"/>
              <a:gd name="T14" fmla="*/ 2147483646 w 3702"/>
              <a:gd name="T15" fmla="*/ 2147483646 h 2102"/>
              <a:gd name="T16" fmla="*/ 2147483646 w 3702"/>
              <a:gd name="T17" fmla="*/ 2147483646 h 2102"/>
              <a:gd name="T18" fmla="*/ 2147483646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9927" name="Text Box 70"/>
          <p:cNvSpPr txBox="1">
            <a:spLocks noChangeArrowheads="1"/>
          </p:cNvSpPr>
          <p:nvPr/>
        </p:nvSpPr>
        <p:spPr bwMode="auto">
          <a:xfrm>
            <a:off x="3842364" y="4171951"/>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79928" name="Freeform 71"/>
          <p:cNvSpPr>
            <a:spLocks/>
          </p:cNvSpPr>
          <p:nvPr/>
        </p:nvSpPr>
        <p:spPr bwMode="auto">
          <a:xfrm>
            <a:off x="3170238" y="3109913"/>
            <a:ext cx="181822" cy="463846"/>
          </a:xfrm>
          <a:custGeom>
            <a:avLst/>
            <a:gdLst>
              <a:gd name="T0" fmla="*/ 2147483646 w 1820"/>
              <a:gd name="T1" fmla="*/ 0 h 226"/>
              <a:gd name="T2" fmla="*/ 2147483646 w 1820"/>
              <a:gd name="T3" fmla="*/ 2147483646 h 226"/>
              <a:gd name="T4" fmla="*/ 2147483646 w 1820"/>
              <a:gd name="T5" fmla="*/ 2147483646 h 226"/>
              <a:gd name="T6" fmla="*/ 2147483646 w 1820"/>
              <a:gd name="T7" fmla="*/ 2147483646 h 226"/>
              <a:gd name="T8" fmla="*/ 0 w 1820"/>
              <a:gd name="T9" fmla="*/ 2147483646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79929" name="Text Box 72"/>
          <p:cNvSpPr txBox="1">
            <a:spLocks noChangeArrowheads="1"/>
          </p:cNvSpPr>
          <p:nvPr/>
        </p:nvSpPr>
        <p:spPr bwMode="auto">
          <a:xfrm>
            <a:off x="4825027" y="3096817"/>
            <a:ext cx="6305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0.25</a:t>
            </a:r>
          </a:p>
        </p:txBody>
      </p:sp>
      <p:sp>
        <p:nvSpPr>
          <p:cNvPr id="79930" name="Text Box 73"/>
          <p:cNvSpPr txBox="1">
            <a:spLocks noChangeArrowheads="1"/>
          </p:cNvSpPr>
          <p:nvPr/>
        </p:nvSpPr>
        <p:spPr bwMode="auto">
          <a:xfrm>
            <a:off x="1449388" y="4510088"/>
            <a:ext cx="2358636"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400" b="0">
                <a:solidFill>
                  <a:srgbClr val="FF0000"/>
                </a:solidFill>
              </a:rPr>
              <a:t>John bit the apple</a:t>
            </a:r>
          </a:p>
        </p:txBody>
      </p:sp>
      <p:sp>
        <p:nvSpPr>
          <p:cNvPr id="79931" name="Oval 61"/>
          <p:cNvSpPr>
            <a:spLocks noChangeArrowheads="1"/>
          </p:cNvSpPr>
          <p:nvPr/>
        </p:nvSpPr>
        <p:spPr bwMode="auto">
          <a:xfrm>
            <a:off x="558801" y="4314930"/>
            <a:ext cx="255677" cy="65225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79932" name="TextBox 86"/>
          <p:cNvSpPr txBox="1">
            <a:spLocks noChangeArrowheads="1"/>
          </p:cNvSpPr>
          <p:nvPr/>
        </p:nvSpPr>
        <p:spPr bwMode="auto">
          <a:xfrm>
            <a:off x="577851" y="4475560"/>
            <a:ext cx="6238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start</a:t>
            </a:r>
          </a:p>
        </p:txBody>
      </p:sp>
      <p:sp>
        <p:nvSpPr>
          <p:cNvPr id="79933" name="Freeform 87"/>
          <p:cNvSpPr>
            <a:spLocks noChangeArrowheads="1"/>
          </p:cNvSpPr>
          <p:nvPr/>
        </p:nvSpPr>
        <p:spPr bwMode="auto">
          <a:xfrm>
            <a:off x="1179513" y="3771901"/>
            <a:ext cx="181822" cy="463846"/>
          </a:xfrm>
          <a:custGeom>
            <a:avLst/>
            <a:gdLst>
              <a:gd name="T0" fmla="*/ 0 w 1106905"/>
              <a:gd name="T1" fmla="*/ 852405 h 854242"/>
              <a:gd name="T2" fmla="*/ 335487 w 1106905"/>
              <a:gd name="T3" fmla="*/ 288142 h 854242"/>
              <a:gd name="T4" fmla="*/ 1102315 w 1106905"/>
              <a:gd name="T5" fmla="*/ 0 h 854242"/>
              <a:gd name="T6" fmla="*/ 0 60000 65536"/>
              <a:gd name="T7" fmla="*/ 0 60000 65536"/>
              <a:gd name="T8" fmla="*/ 0 60000 65536"/>
              <a:gd name="T9" fmla="*/ 0 w 1106905"/>
              <a:gd name="T10" fmla="*/ 0 h 854242"/>
              <a:gd name="T11" fmla="*/ 1106905 w 1106905"/>
              <a:gd name="T12" fmla="*/ 854242 h 854242"/>
            </a:gdLst>
            <a:ahLst/>
            <a:cxnLst>
              <a:cxn ang="T6">
                <a:pos x="T0" y="T1"/>
              </a:cxn>
              <a:cxn ang="T7">
                <a:pos x="T2" y="T3"/>
              </a:cxn>
              <a:cxn ang="T8">
                <a:pos x="T4" y="T5"/>
              </a:cxn>
            </a:cxnLst>
            <a:rect l="T9" t="T10" r="T11" b="T12"/>
            <a:pathLst>
              <a:path w="1106905" h="854242">
                <a:moveTo>
                  <a:pt x="0" y="854242"/>
                </a:moveTo>
                <a:cubicBezTo>
                  <a:pt x="76200" y="642687"/>
                  <a:pt x="152400" y="431132"/>
                  <a:pt x="336884" y="288758"/>
                </a:cubicBezTo>
                <a:cubicBezTo>
                  <a:pt x="521368" y="146384"/>
                  <a:pt x="814136" y="73192"/>
                  <a:pt x="1106905"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cxnSp>
        <p:nvCxnSpPr>
          <p:cNvPr id="79934" name="Straight Arrow Connector 88"/>
          <p:cNvCxnSpPr>
            <a:cxnSpLocks noChangeShapeType="1"/>
            <a:stCxn id="79931" idx="0"/>
          </p:cNvCxnSpPr>
          <p:nvPr/>
        </p:nvCxnSpPr>
        <p:spPr bwMode="auto">
          <a:xfrm flipV="1">
            <a:off x="686640" y="2327672"/>
            <a:ext cx="527798" cy="1987258"/>
          </a:xfrm>
          <a:prstGeom prst="straightConnector1">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9935" name="Text Box 74"/>
          <p:cNvSpPr txBox="1">
            <a:spLocks noChangeArrowheads="1"/>
          </p:cNvSpPr>
          <p:nvPr/>
        </p:nvSpPr>
        <p:spPr bwMode="auto">
          <a:xfrm>
            <a:off x="1362515" y="4295775"/>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0.1</a:t>
            </a:r>
          </a:p>
        </p:txBody>
      </p:sp>
      <p:sp>
        <p:nvSpPr>
          <p:cNvPr id="79936" name="Text Box 74"/>
          <p:cNvSpPr txBox="1">
            <a:spLocks noChangeArrowheads="1"/>
          </p:cNvSpPr>
          <p:nvPr/>
        </p:nvSpPr>
        <p:spPr bwMode="auto">
          <a:xfrm>
            <a:off x="516378" y="3931444"/>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0.5</a:t>
            </a:r>
          </a:p>
        </p:txBody>
      </p:sp>
      <p:sp>
        <p:nvSpPr>
          <p:cNvPr id="79937" name="Text Box 74"/>
          <p:cNvSpPr txBox="1">
            <a:spLocks noChangeArrowheads="1"/>
          </p:cNvSpPr>
          <p:nvPr/>
        </p:nvSpPr>
        <p:spPr bwMode="auto">
          <a:xfrm>
            <a:off x="1390296" y="3639741"/>
            <a:ext cx="50235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0.4</a:t>
            </a:r>
          </a:p>
        </p:txBody>
      </p:sp>
      <p:sp>
        <p:nvSpPr>
          <p:cNvPr id="79938" name="Freeform 92"/>
          <p:cNvSpPr>
            <a:spLocks noChangeArrowheads="1"/>
          </p:cNvSpPr>
          <p:nvPr/>
        </p:nvSpPr>
        <p:spPr bwMode="auto">
          <a:xfrm>
            <a:off x="1300163" y="3330179"/>
            <a:ext cx="181822" cy="463846"/>
          </a:xfrm>
          <a:custGeom>
            <a:avLst/>
            <a:gdLst>
              <a:gd name="T0" fmla="*/ 0 w 5702968"/>
              <a:gd name="T1" fmla="*/ 1629399 h 1740568"/>
              <a:gd name="T2" fmla="*/ 4025384 w 5702968"/>
              <a:gd name="T3" fmla="*/ 1629399 h 1740568"/>
              <a:gd name="T4" fmla="*/ 5094809 w 5702968"/>
              <a:gd name="T5" fmla="*/ 1461668 h 1740568"/>
              <a:gd name="T6" fmla="*/ 5695623 w 5702968"/>
              <a:gd name="T7" fmla="*/ 0 h 1740568"/>
              <a:gd name="T8" fmla="*/ 0 60000 65536"/>
              <a:gd name="T9" fmla="*/ 0 60000 65536"/>
              <a:gd name="T10" fmla="*/ 0 60000 65536"/>
              <a:gd name="T11" fmla="*/ 0 60000 65536"/>
              <a:gd name="T12" fmla="*/ 0 w 5702968"/>
              <a:gd name="T13" fmla="*/ 0 h 1740568"/>
              <a:gd name="T14" fmla="*/ 5702968 w 5702968"/>
              <a:gd name="T15" fmla="*/ 1740568 h 1740568"/>
            </a:gdLst>
            <a:ahLst/>
            <a:cxnLst>
              <a:cxn ang="T8">
                <a:pos x="T0" y="T1"/>
              </a:cxn>
              <a:cxn ang="T9">
                <a:pos x="T2" y="T3"/>
              </a:cxn>
              <a:cxn ang="T10">
                <a:pos x="T4" y="T5"/>
              </a:cxn>
              <a:cxn ang="T11">
                <a:pos x="T6" y="T7"/>
              </a:cxn>
            </a:cxnLst>
            <a:rect l="T12" t="T13" r="T14" b="T15"/>
            <a:pathLst>
              <a:path w="5702968" h="1740568">
                <a:moveTo>
                  <a:pt x="0" y="1636294"/>
                </a:moveTo>
                <a:lnTo>
                  <a:pt x="4030578" y="1636294"/>
                </a:lnTo>
                <a:cubicBezTo>
                  <a:pt x="4880809" y="1608220"/>
                  <a:pt x="4822657" y="1740568"/>
                  <a:pt x="5101389" y="1467852"/>
                </a:cubicBezTo>
                <a:cubicBezTo>
                  <a:pt x="5380121" y="1195136"/>
                  <a:pt x="5541544" y="597568"/>
                  <a:pt x="5702968" y="0"/>
                </a:cubicBezTo>
              </a:path>
            </a:pathLst>
          </a:custGeom>
          <a:noFill/>
          <a:ln w="222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Tree>
    <p:extLst>
      <p:ext uri="{BB962C8B-B14F-4D97-AF65-F5344CB8AC3E}">
        <p14:creationId xmlns:p14="http://schemas.microsoft.com/office/powerpoint/2010/main" val="237764700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0EEF9E25-EF8F-4380-8EC0-97E9A76E200B}" type="slidenum">
              <a:rPr lang="en-US" altLang="en-US" sz="1200">
                <a:latin typeface="Helvetica" pitchFamily="34" charset="0"/>
              </a:rPr>
              <a:pPr/>
              <a:t>145</a:t>
            </a:fld>
            <a:endParaRPr lang="en-US" altLang="en-US" sz="1200"/>
          </a:p>
        </p:txBody>
      </p:sp>
      <p:sp>
        <p:nvSpPr>
          <p:cNvPr id="81923" name="Rectangle 2"/>
          <p:cNvSpPr>
            <a:spLocks noGrp="1" noChangeArrowheads="1"/>
          </p:cNvSpPr>
          <p:nvPr>
            <p:ph type="title"/>
          </p:nvPr>
        </p:nvSpPr>
        <p:spPr/>
        <p:txBody>
          <a:bodyPr/>
          <a:lstStyle/>
          <a:p>
            <a:pPr eaLnBrk="1" hangingPunct="1"/>
            <a:r>
              <a:rPr lang="en-US" altLang="en-US" b="1" dirty="0">
                <a:solidFill>
                  <a:srgbClr val="0166FF"/>
                </a:solidFill>
              </a:rPr>
              <a:t>Formal Definition of an HMM</a:t>
            </a:r>
          </a:p>
        </p:txBody>
      </p:sp>
      <p:sp>
        <p:nvSpPr>
          <p:cNvPr id="81924" name="Rectangle 3"/>
          <p:cNvSpPr>
            <a:spLocks noGrp="1" noChangeArrowheads="1"/>
          </p:cNvSpPr>
          <p:nvPr>
            <p:ph type="body" sz="half" idx="1"/>
          </p:nvPr>
        </p:nvSpPr>
        <p:spPr>
          <a:xfrm>
            <a:off x="490538" y="1038225"/>
            <a:ext cx="8248650" cy="3515916"/>
          </a:xfrm>
        </p:spPr>
        <p:txBody>
          <a:bodyPr>
            <a:normAutofit fontScale="62500" lnSpcReduction="20000"/>
          </a:bodyPr>
          <a:lstStyle/>
          <a:p>
            <a:pPr eaLnBrk="1" hangingPunct="1">
              <a:lnSpc>
                <a:spcPct val="90000"/>
              </a:lnSpc>
            </a:pPr>
            <a:r>
              <a:rPr lang="en-US" altLang="en-US" sz="2800"/>
              <a:t>A set of </a:t>
            </a:r>
            <a:r>
              <a:rPr lang="en-US" altLang="en-US" sz="2800" i="1"/>
              <a:t>N +2</a:t>
            </a:r>
            <a:r>
              <a:rPr lang="en-US" altLang="en-US" sz="2800"/>
              <a:t> states </a:t>
            </a:r>
            <a:r>
              <a:rPr lang="en-US" altLang="en-US" sz="2800" i="1"/>
              <a:t>S</a:t>
            </a:r>
            <a:r>
              <a:rPr lang="en-US" altLang="en-US" sz="2800"/>
              <a:t>={</a:t>
            </a:r>
            <a:r>
              <a:rPr lang="en-US" altLang="en-US" sz="2800" i="1"/>
              <a:t>s</a:t>
            </a:r>
            <a:r>
              <a:rPr lang="en-US" altLang="en-US" sz="2800" baseline="-25000"/>
              <a:t>0</a:t>
            </a:r>
            <a:r>
              <a:rPr lang="en-US" altLang="en-US" sz="2800"/>
              <a:t>,</a:t>
            </a:r>
            <a:r>
              <a:rPr lang="en-US" altLang="en-US" sz="2800" i="1"/>
              <a:t>s</a:t>
            </a:r>
            <a:r>
              <a:rPr lang="en-US" altLang="en-US" sz="2800" i="1" baseline="-25000"/>
              <a:t>1</a:t>
            </a:r>
            <a:r>
              <a:rPr lang="en-US" altLang="en-US" sz="2800"/>
              <a:t>,</a:t>
            </a:r>
            <a:r>
              <a:rPr lang="en-US" altLang="en-US" sz="2800" i="1"/>
              <a:t>s</a:t>
            </a:r>
            <a:r>
              <a:rPr lang="en-US" altLang="en-US" sz="2800" baseline="-25000"/>
              <a:t>2</a:t>
            </a:r>
            <a:r>
              <a:rPr lang="en-US" altLang="en-US" sz="2800"/>
              <a:t>, …</a:t>
            </a:r>
            <a:r>
              <a:rPr lang="en-US" altLang="en-US" sz="2800" i="1"/>
              <a:t> s</a:t>
            </a:r>
            <a:r>
              <a:rPr lang="en-US" altLang="en-US" sz="2800" baseline="-25000"/>
              <a:t>N,</a:t>
            </a:r>
            <a:r>
              <a:rPr lang="en-US" altLang="en-US" sz="2800" i="1"/>
              <a:t> s</a:t>
            </a:r>
            <a:r>
              <a:rPr lang="en-US" altLang="en-US" sz="2800" baseline="-25000"/>
              <a:t>F</a:t>
            </a:r>
            <a:r>
              <a:rPr lang="en-US" altLang="en-US" sz="2800"/>
              <a:t>}</a:t>
            </a:r>
          </a:p>
          <a:p>
            <a:pPr lvl="1" eaLnBrk="1" hangingPunct="1">
              <a:lnSpc>
                <a:spcPct val="90000"/>
              </a:lnSpc>
            </a:pPr>
            <a:r>
              <a:rPr lang="en-US" altLang="en-US" sz="2000"/>
              <a:t>Distinguished start state:  </a:t>
            </a:r>
            <a:r>
              <a:rPr lang="en-US" altLang="en-US" sz="2000" i="1"/>
              <a:t>s</a:t>
            </a:r>
            <a:r>
              <a:rPr lang="en-US" altLang="en-US" sz="2000" baseline="-25000"/>
              <a:t>0</a:t>
            </a:r>
            <a:endParaRPr lang="en-US" altLang="en-US" sz="2000"/>
          </a:p>
          <a:p>
            <a:pPr lvl="1" eaLnBrk="1" hangingPunct="1">
              <a:lnSpc>
                <a:spcPct val="90000"/>
              </a:lnSpc>
            </a:pPr>
            <a:r>
              <a:rPr lang="en-US" altLang="en-US" sz="2000"/>
              <a:t>Distinguished final state: </a:t>
            </a:r>
            <a:r>
              <a:rPr lang="en-US" altLang="en-US" sz="2000" i="1"/>
              <a:t>s</a:t>
            </a:r>
            <a:r>
              <a:rPr lang="en-US" altLang="en-US" sz="2000" baseline="-25000"/>
              <a:t>F</a:t>
            </a:r>
            <a:endParaRPr lang="en-US" altLang="en-US" sz="2000"/>
          </a:p>
          <a:p>
            <a:pPr eaLnBrk="1" hangingPunct="1">
              <a:lnSpc>
                <a:spcPct val="90000"/>
              </a:lnSpc>
            </a:pPr>
            <a:r>
              <a:rPr lang="en-US" altLang="en-US" sz="2800"/>
              <a:t>A set of </a:t>
            </a:r>
            <a:r>
              <a:rPr lang="en-US" altLang="en-US" sz="2800" i="1"/>
              <a:t>M</a:t>
            </a:r>
            <a:r>
              <a:rPr lang="en-US" altLang="en-US" sz="2800"/>
              <a:t> possible observations </a:t>
            </a:r>
            <a:r>
              <a:rPr lang="en-US" altLang="en-US" sz="2800" i="1"/>
              <a:t>V</a:t>
            </a:r>
            <a:r>
              <a:rPr lang="en-US" altLang="en-US" sz="2800"/>
              <a:t>={</a:t>
            </a:r>
            <a:r>
              <a:rPr lang="en-US" altLang="en-US" sz="2800" i="1"/>
              <a:t>v</a:t>
            </a:r>
            <a:r>
              <a:rPr lang="en-US" altLang="en-US" sz="2800" baseline="-25000"/>
              <a:t>1</a:t>
            </a:r>
            <a:r>
              <a:rPr lang="en-US" altLang="en-US" sz="2800"/>
              <a:t>,</a:t>
            </a:r>
            <a:r>
              <a:rPr lang="en-US" altLang="en-US" sz="2800" i="1"/>
              <a:t>v</a:t>
            </a:r>
            <a:r>
              <a:rPr lang="en-US" altLang="en-US" sz="2800" baseline="-25000"/>
              <a:t>2</a:t>
            </a:r>
            <a:r>
              <a:rPr lang="en-US" altLang="en-US" sz="2800"/>
              <a:t>…</a:t>
            </a:r>
            <a:r>
              <a:rPr lang="en-US" altLang="en-US" sz="2800" i="1"/>
              <a:t>v</a:t>
            </a:r>
            <a:r>
              <a:rPr lang="en-US" altLang="en-US" sz="2800" i="1" baseline="-25000"/>
              <a:t>M</a:t>
            </a:r>
            <a:r>
              <a:rPr lang="en-US" altLang="en-US" sz="2800"/>
              <a:t>}</a:t>
            </a:r>
          </a:p>
          <a:p>
            <a:pPr eaLnBrk="1" hangingPunct="1">
              <a:lnSpc>
                <a:spcPct val="90000"/>
              </a:lnSpc>
            </a:pPr>
            <a:r>
              <a:rPr lang="en-US" altLang="en-US" sz="2800"/>
              <a:t>A state transition probability distribution </a:t>
            </a:r>
            <a:r>
              <a:rPr lang="en-US" altLang="en-US" sz="2800" i="1"/>
              <a:t>A</a:t>
            </a:r>
            <a:r>
              <a:rPr lang="en-US" altLang="en-US" sz="2800"/>
              <a:t>={</a:t>
            </a:r>
            <a:r>
              <a:rPr lang="en-US" altLang="en-US" sz="2800" i="1"/>
              <a:t>a</a:t>
            </a:r>
            <a:r>
              <a:rPr lang="en-US" altLang="en-US" sz="2800" i="1" baseline="-25000"/>
              <a:t>ij</a:t>
            </a:r>
            <a:r>
              <a:rPr lang="en-US" altLang="en-US" sz="2800"/>
              <a:t>}</a:t>
            </a:r>
          </a:p>
          <a:p>
            <a:pPr eaLnBrk="1" hangingPunct="1">
              <a:lnSpc>
                <a:spcPct val="90000"/>
              </a:lnSpc>
            </a:pPr>
            <a:endParaRPr lang="en-US" altLang="en-US" sz="2800"/>
          </a:p>
          <a:p>
            <a:pPr eaLnBrk="1" hangingPunct="1">
              <a:lnSpc>
                <a:spcPct val="90000"/>
              </a:lnSpc>
            </a:pPr>
            <a:endParaRPr lang="en-US" altLang="en-US" sz="2800"/>
          </a:p>
          <a:p>
            <a:pPr eaLnBrk="1" hangingPunct="1">
              <a:lnSpc>
                <a:spcPct val="90000"/>
              </a:lnSpc>
            </a:pPr>
            <a:endParaRPr lang="en-US" altLang="en-US" sz="2800"/>
          </a:p>
          <a:p>
            <a:pPr eaLnBrk="1" hangingPunct="1">
              <a:lnSpc>
                <a:spcPct val="90000"/>
              </a:lnSpc>
            </a:pPr>
            <a:r>
              <a:rPr lang="en-US" altLang="en-US" sz="2800"/>
              <a:t>Observation probability distribution for each state </a:t>
            </a:r>
            <a:r>
              <a:rPr lang="en-US" altLang="en-US" sz="2800" i="1"/>
              <a:t>j B</a:t>
            </a:r>
            <a:r>
              <a:rPr lang="en-US" altLang="en-US" sz="2800"/>
              <a:t>={</a:t>
            </a:r>
            <a:r>
              <a:rPr lang="en-US" altLang="en-US" sz="2800" i="1"/>
              <a:t>b</a:t>
            </a:r>
            <a:r>
              <a:rPr lang="en-US" altLang="en-US" sz="2800" i="1" baseline="-25000"/>
              <a:t>j</a:t>
            </a:r>
            <a:r>
              <a:rPr lang="en-US" altLang="en-US" sz="2800"/>
              <a:t>(</a:t>
            </a:r>
            <a:r>
              <a:rPr lang="en-US" altLang="en-US" sz="2800" i="1"/>
              <a:t>k</a:t>
            </a:r>
            <a:r>
              <a:rPr lang="en-US" altLang="en-US" sz="2800"/>
              <a:t>)}</a:t>
            </a:r>
          </a:p>
          <a:p>
            <a:pPr eaLnBrk="1" hangingPunct="1">
              <a:lnSpc>
                <a:spcPct val="90000"/>
              </a:lnSpc>
              <a:buFontTx/>
              <a:buNone/>
            </a:pPr>
            <a:endParaRPr lang="en-US" altLang="en-US" sz="2800">
              <a:cs typeface="Times New Roman" pitchFamily="18" charset="0"/>
            </a:endParaRPr>
          </a:p>
          <a:p>
            <a:pPr eaLnBrk="1" hangingPunct="1">
              <a:lnSpc>
                <a:spcPct val="90000"/>
              </a:lnSpc>
            </a:pPr>
            <a:r>
              <a:rPr lang="en-US" altLang="en-US" sz="2800">
                <a:cs typeface="Times New Roman" pitchFamily="18" charset="0"/>
              </a:rPr>
              <a:t>Total parameter set </a:t>
            </a:r>
            <a:r>
              <a:rPr lang="el-GR" altLang="en-US" sz="2800">
                <a:cs typeface="Times New Roman" pitchFamily="18" charset="0"/>
              </a:rPr>
              <a:t>λ</a:t>
            </a:r>
            <a:r>
              <a:rPr lang="en-US" altLang="en-US" sz="2800">
                <a:cs typeface="Times New Roman" pitchFamily="18" charset="0"/>
              </a:rPr>
              <a:t>={</a:t>
            </a:r>
            <a:r>
              <a:rPr lang="en-US" altLang="en-US" sz="2800" i="1">
                <a:cs typeface="Times New Roman" pitchFamily="18" charset="0"/>
              </a:rPr>
              <a:t>A</a:t>
            </a:r>
            <a:r>
              <a:rPr lang="en-US" altLang="en-US" sz="2800">
                <a:cs typeface="Times New Roman" pitchFamily="18" charset="0"/>
              </a:rPr>
              <a:t>,</a:t>
            </a:r>
            <a:r>
              <a:rPr lang="en-US" altLang="en-US" sz="2800" i="1">
                <a:cs typeface="Times New Roman" pitchFamily="18" charset="0"/>
              </a:rPr>
              <a:t>B</a:t>
            </a:r>
            <a:r>
              <a:rPr lang="en-US" altLang="en-US" sz="2800">
                <a:cs typeface="Times New Roman" pitchFamily="18" charset="0"/>
              </a:rPr>
              <a:t>}</a:t>
            </a:r>
            <a:endParaRPr lang="el-GR" altLang="en-US" sz="2800">
              <a:cs typeface="Times New Roman" pitchFamily="18" charset="0"/>
            </a:endParaRPr>
          </a:p>
        </p:txBody>
      </p:sp>
      <p:graphicFrame>
        <p:nvGraphicFramePr>
          <p:cNvPr id="81925" name="Object 4"/>
          <p:cNvGraphicFramePr>
            <a:graphicFrameLocks noGrp="1" noChangeAspect="1"/>
          </p:cNvGraphicFramePr>
          <p:nvPr>
            <p:ph sz="half" idx="2"/>
          </p:nvPr>
        </p:nvGraphicFramePr>
        <p:xfrm>
          <a:off x="1138239" y="2621756"/>
          <a:ext cx="7621587" cy="401241"/>
        </p:xfrm>
        <a:graphic>
          <a:graphicData uri="http://schemas.openxmlformats.org/presentationml/2006/ole">
            <mc:AlternateContent xmlns:mc="http://schemas.openxmlformats.org/markup-compatibility/2006">
              <mc:Choice xmlns:v="urn:schemas-microsoft-com:vml" Requires="v">
                <p:oleObj spid="_x0000_s9246" name="Equation" r:id="rId4" imgW="3441700" imgH="241300" progId="Equation.3">
                  <p:embed/>
                </p:oleObj>
              </mc:Choice>
              <mc:Fallback>
                <p:oleObj name="Equation" r:id="rId4" imgW="3441700" imgH="241300" progId="Equation.3">
                  <p:embed/>
                  <p:pic>
                    <p:nvPicPr>
                      <p:cNvPr id="8192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239" y="2621756"/>
                        <a:ext cx="7621587" cy="401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26" name="Object 5"/>
          <p:cNvGraphicFramePr>
            <a:graphicFrameLocks noChangeAspect="1"/>
          </p:cNvGraphicFramePr>
          <p:nvPr/>
        </p:nvGraphicFramePr>
        <p:xfrm>
          <a:off x="4514850" y="2490788"/>
          <a:ext cx="114300" cy="161925"/>
        </p:xfrm>
        <a:graphic>
          <a:graphicData uri="http://schemas.openxmlformats.org/presentationml/2006/ole">
            <mc:AlternateContent xmlns:mc="http://schemas.openxmlformats.org/markup-compatibility/2006">
              <mc:Choice xmlns:v="urn:schemas-microsoft-com:vml" Requires="v">
                <p:oleObj spid="_x0000_s9247" name="Equation" r:id="rId6" imgW="114151" imgH="215619" progId="Equation.3">
                  <p:embed/>
                </p:oleObj>
              </mc:Choice>
              <mc:Fallback>
                <p:oleObj name="Equation" r:id="rId6" imgW="114151" imgH="215619" progId="Equation.3">
                  <p:embed/>
                  <p:pic>
                    <p:nvPicPr>
                      <p:cNvPr id="8192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2490788"/>
                        <a:ext cx="114300" cy="161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27" name="Object 6"/>
          <p:cNvGraphicFramePr>
            <a:graphicFrameLocks noChangeAspect="1"/>
          </p:cNvGraphicFramePr>
          <p:nvPr/>
        </p:nvGraphicFramePr>
        <p:xfrm>
          <a:off x="857250" y="4226719"/>
          <a:ext cx="7486650" cy="456010"/>
        </p:xfrm>
        <a:graphic>
          <a:graphicData uri="http://schemas.openxmlformats.org/presentationml/2006/ole">
            <mc:AlternateContent xmlns:mc="http://schemas.openxmlformats.org/markup-compatibility/2006">
              <mc:Choice xmlns:v="urn:schemas-microsoft-com:vml" Requires="v">
                <p:oleObj spid="_x0000_s9248" name="Equation" r:id="rId8" imgW="2971800" imgH="241300" progId="Equation.3">
                  <p:embed/>
                </p:oleObj>
              </mc:Choice>
              <mc:Fallback>
                <p:oleObj name="Equation" r:id="rId8" imgW="2971800" imgH="241300" progId="Equation.3">
                  <p:embed/>
                  <p:pic>
                    <p:nvPicPr>
                      <p:cNvPr id="81927"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7250" y="4226719"/>
                        <a:ext cx="7486650" cy="456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28" name="Object 9"/>
          <p:cNvGraphicFramePr>
            <a:graphicFrameLocks noChangeAspect="1"/>
          </p:cNvGraphicFramePr>
          <p:nvPr/>
        </p:nvGraphicFramePr>
        <p:xfrm>
          <a:off x="1136650" y="2972992"/>
          <a:ext cx="3430588" cy="726281"/>
        </p:xfrm>
        <a:graphic>
          <a:graphicData uri="http://schemas.openxmlformats.org/presentationml/2006/ole">
            <mc:AlternateContent xmlns:mc="http://schemas.openxmlformats.org/markup-compatibility/2006">
              <mc:Choice xmlns:v="urn:schemas-microsoft-com:vml" Requires="v">
                <p:oleObj spid="_x0000_s9249" name="Equation" r:id="rId10" imgW="1574800" imgH="444500" progId="Equation.3">
                  <p:embed/>
                </p:oleObj>
              </mc:Choice>
              <mc:Fallback>
                <p:oleObj name="Equation" r:id="rId10" imgW="1574800" imgH="444500" progId="Equation.3">
                  <p:embed/>
                  <p:pic>
                    <p:nvPicPr>
                      <p:cNvPr id="81928"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6650" y="2972992"/>
                        <a:ext cx="3430588" cy="726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387774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15DB3F92-AA30-4BAB-937B-02E3B4678975}" type="slidenum">
              <a:rPr lang="en-US" altLang="en-US" sz="1200">
                <a:latin typeface="Helvetica" pitchFamily="34" charset="0"/>
              </a:rPr>
              <a:pPr/>
              <a:t>146</a:t>
            </a:fld>
            <a:endParaRPr lang="en-US" altLang="en-US" sz="1200"/>
          </a:p>
        </p:txBody>
      </p:sp>
      <p:sp>
        <p:nvSpPr>
          <p:cNvPr id="83971" name="Rectangle 2"/>
          <p:cNvSpPr>
            <a:spLocks noGrp="1" noChangeArrowheads="1"/>
          </p:cNvSpPr>
          <p:nvPr>
            <p:ph type="title"/>
          </p:nvPr>
        </p:nvSpPr>
        <p:spPr/>
        <p:txBody>
          <a:bodyPr/>
          <a:lstStyle/>
          <a:p>
            <a:pPr eaLnBrk="1" hangingPunct="1"/>
            <a:r>
              <a:rPr lang="en-US" altLang="en-US"/>
              <a:t>HMM Generation Procedure</a:t>
            </a:r>
          </a:p>
        </p:txBody>
      </p:sp>
      <p:sp>
        <p:nvSpPr>
          <p:cNvPr id="83972" name="Rectangle 3"/>
          <p:cNvSpPr>
            <a:spLocks noGrp="1" noChangeArrowheads="1"/>
          </p:cNvSpPr>
          <p:nvPr>
            <p:ph type="body" idx="1"/>
          </p:nvPr>
        </p:nvSpPr>
        <p:spPr/>
        <p:txBody>
          <a:bodyPr/>
          <a:lstStyle/>
          <a:p>
            <a:pPr eaLnBrk="1" hangingPunct="1"/>
            <a:r>
              <a:rPr lang="en-US" altLang="en-US"/>
              <a:t>To generate a sequence of </a:t>
            </a:r>
            <a:r>
              <a:rPr lang="en-US" altLang="en-US" i="1"/>
              <a:t>T</a:t>
            </a:r>
            <a:r>
              <a:rPr lang="en-US" altLang="en-US"/>
              <a:t> observations:  </a:t>
            </a:r>
            <a:r>
              <a:rPr lang="en-US" altLang="en-US" i="1"/>
              <a:t>O</a:t>
            </a:r>
            <a:r>
              <a:rPr lang="en-US" altLang="en-US"/>
              <a:t> = </a:t>
            </a:r>
            <a:r>
              <a:rPr lang="en-US" altLang="en-US" i="1"/>
              <a:t>o</a:t>
            </a:r>
            <a:r>
              <a:rPr lang="en-US" altLang="en-US" baseline="-25000"/>
              <a:t>1</a:t>
            </a:r>
            <a:r>
              <a:rPr lang="en-US" altLang="en-US"/>
              <a:t> </a:t>
            </a:r>
            <a:r>
              <a:rPr lang="en-US" altLang="en-US" i="1"/>
              <a:t>o</a:t>
            </a:r>
            <a:r>
              <a:rPr lang="en-US" altLang="en-US" baseline="-25000"/>
              <a:t>2</a:t>
            </a:r>
            <a:r>
              <a:rPr lang="en-US" altLang="en-US"/>
              <a:t> … </a:t>
            </a:r>
            <a:r>
              <a:rPr lang="en-US" altLang="en-US" i="1"/>
              <a:t>o</a:t>
            </a:r>
            <a:r>
              <a:rPr lang="en-US" altLang="en-US" i="1" baseline="-25000"/>
              <a:t>T</a:t>
            </a:r>
          </a:p>
        </p:txBody>
      </p:sp>
      <p:sp>
        <p:nvSpPr>
          <p:cNvPr id="83973" name="Text Box 4"/>
          <p:cNvSpPr txBox="1">
            <a:spLocks noChangeArrowheads="1"/>
          </p:cNvSpPr>
          <p:nvPr/>
        </p:nvSpPr>
        <p:spPr bwMode="auto">
          <a:xfrm>
            <a:off x="817564" y="2077641"/>
            <a:ext cx="7719078" cy="255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400" b="0"/>
              <a:t>Set initial state </a:t>
            </a:r>
            <a:r>
              <a:rPr lang="en-US" altLang="en-US" sz="2400" b="0" i="1"/>
              <a:t>q</a:t>
            </a:r>
            <a:r>
              <a:rPr lang="en-US" altLang="en-US" sz="2400" b="0" baseline="-25000"/>
              <a:t>1</a:t>
            </a:r>
            <a:r>
              <a:rPr lang="en-US" altLang="en-US" sz="2400" b="0"/>
              <a:t>=</a:t>
            </a:r>
            <a:r>
              <a:rPr lang="en-US" altLang="en-US" sz="2400" b="0" i="1"/>
              <a:t>s</a:t>
            </a:r>
            <a:r>
              <a:rPr lang="en-US" altLang="en-US" sz="2400" b="0" i="1" baseline="-25000"/>
              <a:t>0</a:t>
            </a:r>
            <a:endParaRPr lang="en-US" altLang="en-US" sz="2400" b="0"/>
          </a:p>
          <a:p>
            <a:pPr eaLnBrk="1" hangingPunct="1"/>
            <a:r>
              <a:rPr lang="en-US" altLang="en-US" sz="2400" b="0"/>
              <a:t>For </a:t>
            </a:r>
            <a:r>
              <a:rPr lang="en-US" altLang="en-US" sz="2400" b="0" i="1"/>
              <a:t>t </a:t>
            </a:r>
            <a:r>
              <a:rPr lang="en-US" altLang="en-US" sz="2400" b="0"/>
              <a:t>= 1 to </a:t>
            </a:r>
            <a:r>
              <a:rPr lang="en-US" altLang="en-US" sz="2400" b="0" i="1"/>
              <a:t>T</a:t>
            </a:r>
          </a:p>
          <a:p>
            <a:pPr eaLnBrk="1" hangingPunct="1"/>
            <a:r>
              <a:rPr lang="en-US" altLang="en-US" sz="2400" b="0"/>
              <a:t>      Transit to another state </a:t>
            </a:r>
            <a:r>
              <a:rPr lang="en-US" altLang="en-US" sz="2400" b="0" i="1"/>
              <a:t>q</a:t>
            </a:r>
            <a:r>
              <a:rPr lang="en-US" altLang="en-US" sz="2400" b="0" baseline="-25000"/>
              <a:t>t+1</a:t>
            </a:r>
            <a:r>
              <a:rPr lang="en-US" altLang="en-US" sz="2400" b="0"/>
              <a:t>=</a:t>
            </a:r>
            <a:r>
              <a:rPr lang="en-US" altLang="en-US" sz="2400" b="0" i="1"/>
              <a:t>s</a:t>
            </a:r>
            <a:r>
              <a:rPr lang="en-US" altLang="en-US" sz="2400" b="0" i="1" baseline="-25000"/>
              <a:t>j</a:t>
            </a:r>
            <a:r>
              <a:rPr lang="en-US" altLang="en-US" sz="2400" b="0" i="1"/>
              <a:t> </a:t>
            </a:r>
            <a:r>
              <a:rPr lang="en-US" altLang="en-US" sz="2400" b="0"/>
              <a:t>based on transition </a:t>
            </a:r>
          </a:p>
          <a:p>
            <a:pPr eaLnBrk="1" hangingPunct="1"/>
            <a:r>
              <a:rPr lang="en-US" altLang="en-US" sz="2400" b="0"/>
              <a:t>          distribution </a:t>
            </a:r>
            <a:r>
              <a:rPr lang="en-US" altLang="en-US" sz="2400" b="0" i="1"/>
              <a:t>a</a:t>
            </a:r>
            <a:r>
              <a:rPr lang="en-US" altLang="en-US" sz="2400" b="0" i="1" baseline="-25000"/>
              <a:t>ij </a:t>
            </a:r>
            <a:r>
              <a:rPr lang="en-US" altLang="en-US" sz="2400" b="0"/>
              <a:t>for state </a:t>
            </a:r>
            <a:r>
              <a:rPr lang="en-US" altLang="en-US" sz="2400" b="0" i="1"/>
              <a:t>q</a:t>
            </a:r>
            <a:r>
              <a:rPr lang="en-US" altLang="en-US" sz="2400" b="0" i="1" baseline="-25000"/>
              <a:t>t</a:t>
            </a:r>
            <a:endParaRPr lang="en-US" altLang="en-US" sz="2400" b="0" i="1"/>
          </a:p>
          <a:p>
            <a:pPr eaLnBrk="1" hangingPunct="1"/>
            <a:r>
              <a:rPr lang="en-US" altLang="en-US" sz="2400" b="0" i="1"/>
              <a:t>      </a:t>
            </a:r>
            <a:r>
              <a:rPr lang="en-US" altLang="en-US" sz="2400" b="0"/>
              <a:t>Pick an observation </a:t>
            </a:r>
            <a:r>
              <a:rPr lang="en-US" altLang="en-US" sz="2400" b="0" i="1"/>
              <a:t>o</a:t>
            </a:r>
            <a:r>
              <a:rPr lang="en-US" altLang="en-US" sz="2400" b="0" i="1" baseline="-25000"/>
              <a:t>t</a:t>
            </a:r>
            <a:r>
              <a:rPr lang="en-US" altLang="en-US" sz="2400" b="0"/>
              <a:t>=</a:t>
            </a:r>
            <a:r>
              <a:rPr lang="en-US" altLang="en-US" sz="2400" b="0" i="1"/>
              <a:t>v</a:t>
            </a:r>
            <a:r>
              <a:rPr lang="en-US" altLang="en-US" sz="2400" b="0" i="1" baseline="-25000"/>
              <a:t>k </a:t>
            </a:r>
            <a:r>
              <a:rPr lang="en-US" altLang="en-US" sz="2400" b="0"/>
              <a:t>based on being in state </a:t>
            </a:r>
            <a:r>
              <a:rPr lang="en-US" altLang="en-US" sz="2400" b="0" i="1"/>
              <a:t>q</a:t>
            </a:r>
            <a:r>
              <a:rPr lang="en-US" altLang="en-US" sz="2400" b="0" i="1" baseline="-25000"/>
              <a:t>t</a:t>
            </a:r>
            <a:r>
              <a:rPr lang="en-US" altLang="en-US" sz="2400" b="0"/>
              <a:t> using </a:t>
            </a:r>
          </a:p>
          <a:p>
            <a:pPr eaLnBrk="1" hangingPunct="1"/>
            <a:r>
              <a:rPr lang="en-US" altLang="en-US" sz="2400" b="0"/>
              <a:t>          distribution </a:t>
            </a:r>
            <a:r>
              <a:rPr lang="en-US" altLang="en-US" sz="2400" b="0" i="1"/>
              <a:t>b</a:t>
            </a:r>
            <a:r>
              <a:rPr lang="en-US" altLang="en-US" sz="2400" b="0" i="1" baseline="-25000"/>
              <a:t>qt</a:t>
            </a:r>
            <a:r>
              <a:rPr lang="en-US" altLang="en-US" sz="2400" b="0"/>
              <a:t>(</a:t>
            </a:r>
            <a:r>
              <a:rPr lang="en-US" altLang="en-US" sz="2400" b="0" i="1"/>
              <a:t>k</a:t>
            </a:r>
            <a:r>
              <a:rPr lang="en-US" altLang="en-US" sz="2400" b="0"/>
              <a:t>)</a:t>
            </a:r>
          </a:p>
          <a:p>
            <a:pPr eaLnBrk="1" hangingPunct="1"/>
            <a:endParaRPr lang="en-US" altLang="en-US" sz="2400" b="0" i="1" baseline="-25000"/>
          </a:p>
        </p:txBody>
      </p:sp>
    </p:spTree>
    <p:extLst>
      <p:ext uri="{BB962C8B-B14F-4D97-AF65-F5344CB8AC3E}">
        <p14:creationId xmlns:p14="http://schemas.microsoft.com/office/powerpoint/2010/main" val="286406730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57108D59-CE09-4BE3-A202-29D28B3B398F}" type="slidenum">
              <a:rPr lang="en-US" altLang="en-US" sz="1200">
                <a:latin typeface="Helvetica" pitchFamily="34" charset="0"/>
              </a:rPr>
              <a:pPr/>
              <a:t>147</a:t>
            </a:fld>
            <a:endParaRPr lang="en-US" altLang="en-US" sz="1200"/>
          </a:p>
        </p:txBody>
      </p:sp>
      <p:sp>
        <p:nvSpPr>
          <p:cNvPr id="86019" name="Rectangle 2"/>
          <p:cNvSpPr>
            <a:spLocks noGrp="1" noChangeArrowheads="1"/>
          </p:cNvSpPr>
          <p:nvPr>
            <p:ph type="title"/>
          </p:nvPr>
        </p:nvSpPr>
        <p:spPr/>
        <p:txBody>
          <a:bodyPr/>
          <a:lstStyle/>
          <a:p>
            <a:pPr eaLnBrk="1" hangingPunct="1"/>
            <a:r>
              <a:rPr lang="en-US" altLang="en-US"/>
              <a:t>Three Useful HMM Tasks</a:t>
            </a:r>
          </a:p>
        </p:txBody>
      </p:sp>
      <p:sp>
        <p:nvSpPr>
          <p:cNvPr id="86020" name="Rectangle 3"/>
          <p:cNvSpPr>
            <a:spLocks noGrp="1" noChangeArrowheads="1"/>
          </p:cNvSpPr>
          <p:nvPr>
            <p:ph type="body" idx="1"/>
          </p:nvPr>
        </p:nvSpPr>
        <p:spPr>
          <a:xfrm>
            <a:off x="685800" y="1028701"/>
            <a:ext cx="7905750" cy="3689747"/>
          </a:xfrm>
        </p:spPr>
        <p:txBody>
          <a:bodyPr/>
          <a:lstStyle/>
          <a:p>
            <a:pPr eaLnBrk="1" hangingPunct="1"/>
            <a:r>
              <a:rPr lang="en-US" altLang="en-US">
                <a:solidFill>
                  <a:srgbClr val="FF0000"/>
                </a:solidFill>
              </a:rPr>
              <a:t>Observation Likelihood</a:t>
            </a:r>
            <a:r>
              <a:rPr lang="en-US" altLang="en-US"/>
              <a:t>:</a:t>
            </a:r>
            <a:r>
              <a:rPr lang="en-US" altLang="en-US">
                <a:solidFill>
                  <a:srgbClr val="FF0000"/>
                </a:solidFill>
              </a:rPr>
              <a:t> </a:t>
            </a:r>
            <a:r>
              <a:rPr lang="en-US" altLang="en-US"/>
              <a:t>To classify and order sequences.</a:t>
            </a:r>
          </a:p>
          <a:p>
            <a:pPr eaLnBrk="1" hangingPunct="1"/>
            <a:r>
              <a:rPr lang="en-US" altLang="en-US">
                <a:solidFill>
                  <a:srgbClr val="FF0000"/>
                </a:solidFill>
                <a:cs typeface="Times New Roman" pitchFamily="18" charset="0"/>
              </a:rPr>
              <a:t>Most likely state sequence (Decoding)</a:t>
            </a:r>
            <a:r>
              <a:rPr lang="en-US" altLang="en-US">
                <a:cs typeface="Times New Roman" pitchFamily="18" charset="0"/>
              </a:rPr>
              <a:t>:</a:t>
            </a:r>
            <a:r>
              <a:rPr lang="en-US" altLang="en-US">
                <a:solidFill>
                  <a:srgbClr val="FF0000"/>
                </a:solidFill>
                <a:cs typeface="Times New Roman" pitchFamily="18" charset="0"/>
              </a:rPr>
              <a:t> </a:t>
            </a:r>
            <a:r>
              <a:rPr lang="en-US" altLang="en-US">
                <a:cs typeface="Times New Roman" pitchFamily="18" charset="0"/>
              </a:rPr>
              <a:t>To tag each token in a sequence with a label.</a:t>
            </a:r>
          </a:p>
          <a:p>
            <a:pPr eaLnBrk="1" hangingPunct="1"/>
            <a:r>
              <a:rPr lang="en-US" altLang="en-US">
                <a:solidFill>
                  <a:srgbClr val="FF0000"/>
                </a:solidFill>
                <a:cs typeface="Times New Roman" pitchFamily="18" charset="0"/>
              </a:rPr>
              <a:t>Maximum likelihood training (Learning)</a:t>
            </a:r>
            <a:r>
              <a:rPr lang="en-US" altLang="en-US">
                <a:cs typeface="Times New Roman" pitchFamily="18" charset="0"/>
              </a:rPr>
              <a:t>: To train models to fit empirical training data.</a:t>
            </a:r>
          </a:p>
        </p:txBody>
      </p:sp>
    </p:spTree>
    <p:extLst>
      <p:ext uri="{BB962C8B-B14F-4D97-AF65-F5344CB8AC3E}">
        <p14:creationId xmlns:p14="http://schemas.microsoft.com/office/powerpoint/2010/main" val="287444184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B97D380F-FAC3-4FF6-84D2-17939EDBD1F1}" type="slidenum">
              <a:rPr lang="en-US" altLang="en-US" sz="1200">
                <a:latin typeface="Helvetica" pitchFamily="34" charset="0"/>
              </a:rPr>
              <a:pPr/>
              <a:t>148</a:t>
            </a:fld>
            <a:endParaRPr lang="en-US" altLang="en-US" sz="1200"/>
          </a:p>
        </p:txBody>
      </p:sp>
      <p:sp>
        <p:nvSpPr>
          <p:cNvPr id="88067" name="Rectangle 2"/>
          <p:cNvSpPr>
            <a:spLocks noGrp="1" noChangeArrowheads="1"/>
          </p:cNvSpPr>
          <p:nvPr>
            <p:ph type="title"/>
          </p:nvPr>
        </p:nvSpPr>
        <p:spPr/>
        <p:txBody>
          <a:bodyPr/>
          <a:lstStyle/>
          <a:p>
            <a:pPr eaLnBrk="1" hangingPunct="1"/>
            <a:r>
              <a:rPr lang="en-US" altLang="en-US"/>
              <a:t>HMM: Observation Likelihood</a:t>
            </a:r>
          </a:p>
        </p:txBody>
      </p:sp>
      <p:sp>
        <p:nvSpPr>
          <p:cNvPr id="88068" name="Rectangle 3"/>
          <p:cNvSpPr>
            <a:spLocks noGrp="1" noChangeArrowheads="1"/>
          </p:cNvSpPr>
          <p:nvPr>
            <p:ph type="body" idx="1"/>
          </p:nvPr>
        </p:nvSpPr>
        <p:spPr/>
        <p:txBody>
          <a:bodyPr>
            <a:normAutofit fontScale="92500" lnSpcReduction="10000"/>
          </a:bodyPr>
          <a:lstStyle/>
          <a:p>
            <a:pPr eaLnBrk="1" hangingPunct="1">
              <a:lnSpc>
                <a:spcPct val="80000"/>
              </a:lnSpc>
            </a:pPr>
            <a:r>
              <a:rPr lang="en-US" altLang="en-US" sz="2800"/>
              <a:t>Given a sequence of observations, </a:t>
            </a:r>
            <a:r>
              <a:rPr lang="en-US" altLang="en-US" sz="2800" i="1"/>
              <a:t>O, </a:t>
            </a:r>
            <a:r>
              <a:rPr lang="en-US" altLang="en-US" sz="2800"/>
              <a:t>and a model with a set of parameters, </a:t>
            </a:r>
            <a:r>
              <a:rPr lang="el-GR" altLang="en-US" sz="2800">
                <a:cs typeface="Times New Roman" pitchFamily="18" charset="0"/>
              </a:rPr>
              <a:t>λ</a:t>
            </a:r>
            <a:r>
              <a:rPr lang="en-US" altLang="en-US" sz="2800">
                <a:cs typeface="Times New Roman" pitchFamily="18" charset="0"/>
              </a:rPr>
              <a:t>, what is the probability that this observation was generated by this model: P(O| </a:t>
            </a:r>
            <a:r>
              <a:rPr lang="el-GR" altLang="en-US" sz="2800">
                <a:cs typeface="Times New Roman" pitchFamily="18" charset="0"/>
              </a:rPr>
              <a:t>λ</a:t>
            </a:r>
            <a:r>
              <a:rPr lang="en-US" altLang="en-US" sz="2800">
                <a:cs typeface="Times New Roman" pitchFamily="18" charset="0"/>
              </a:rPr>
              <a:t>) ?</a:t>
            </a:r>
          </a:p>
          <a:p>
            <a:pPr eaLnBrk="1" hangingPunct="1">
              <a:lnSpc>
                <a:spcPct val="80000"/>
              </a:lnSpc>
            </a:pPr>
            <a:r>
              <a:rPr lang="en-US" altLang="en-US" sz="2800">
                <a:cs typeface="Times New Roman" pitchFamily="18" charset="0"/>
              </a:rPr>
              <a:t>Allows HMM to be used as a </a:t>
            </a:r>
            <a:r>
              <a:rPr lang="en-US" altLang="en-US" sz="2800">
                <a:solidFill>
                  <a:srgbClr val="FF0000"/>
                </a:solidFill>
                <a:cs typeface="Times New Roman" pitchFamily="18" charset="0"/>
              </a:rPr>
              <a:t>language model: </a:t>
            </a:r>
            <a:r>
              <a:rPr lang="en-US" altLang="en-US" sz="2800">
                <a:cs typeface="Times New Roman" pitchFamily="18" charset="0"/>
              </a:rPr>
              <a:t>A formal probabilistic model of a language that assigns a probability to each string saying how likely that string was to have been generated by the language.</a:t>
            </a:r>
            <a:endParaRPr lang="en-US" altLang="en-US" sz="2800">
              <a:solidFill>
                <a:srgbClr val="FF0000"/>
              </a:solidFill>
              <a:cs typeface="Times New Roman" pitchFamily="18" charset="0"/>
            </a:endParaRPr>
          </a:p>
          <a:p>
            <a:pPr eaLnBrk="1" hangingPunct="1">
              <a:lnSpc>
                <a:spcPct val="80000"/>
              </a:lnSpc>
            </a:pPr>
            <a:r>
              <a:rPr lang="en-US" altLang="en-US" sz="2800">
                <a:cs typeface="Times New Roman" pitchFamily="18" charset="0"/>
              </a:rPr>
              <a:t>Useful for two tasks:</a:t>
            </a:r>
          </a:p>
          <a:p>
            <a:pPr lvl="1" eaLnBrk="1" hangingPunct="1">
              <a:lnSpc>
                <a:spcPct val="80000"/>
              </a:lnSpc>
            </a:pPr>
            <a:r>
              <a:rPr lang="en-US" altLang="en-US" sz="2400">
                <a:cs typeface="Times New Roman" pitchFamily="18" charset="0"/>
              </a:rPr>
              <a:t>Sequence Classification</a:t>
            </a:r>
          </a:p>
          <a:p>
            <a:pPr lvl="1" eaLnBrk="1" hangingPunct="1">
              <a:lnSpc>
                <a:spcPct val="80000"/>
              </a:lnSpc>
            </a:pPr>
            <a:r>
              <a:rPr lang="en-US" altLang="en-US" sz="2400">
                <a:cs typeface="Times New Roman" pitchFamily="18" charset="0"/>
              </a:rPr>
              <a:t>Most Likely Sequence</a:t>
            </a:r>
          </a:p>
          <a:p>
            <a:pPr eaLnBrk="1" hangingPunct="1">
              <a:lnSpc>
                <a:spcPct val="80000"/>
              </a:lnSpc>
            </a:pPr>
            <a:endParaRPr lang="en-US" altLang="en-US" sz="2800"/>
          </a:p>
        </p:txBody>
      </p:sp>
    </p:spTree>
    <p:extLst>
      <p:ext uri="{BB962C8B-B14F-4D97-AF65-F5344CB8AC3E}">
        <p14:creationId xmlns:p14="http://schemas.microsoft.com/office/powerpoint/2010/main" val="15618220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FE485090-9E91-4C96-AE03-1B796BC56964}" type="slidenum">
              <a:rPr lang="en-US" altLang="en-US" sz="1200">
                <a:latin typeface="Helvetica" pitchFamily="34" charset="0"/>
              </a:rPr>
              <a:pPr/>
              <a:t>149</a:t>
            </a:fld>
            <a:endParaRPr lang="en-US" altLang="en-US" sz="1200"/>
          </a:p>
        </p:txBody>
      </p:sp>
      <p:sp>
        <p:nvSpPr>
          <p:cNvPr id="90115" name="Rectangle 2"/>
          <p:cNvSpPr>
            <a:spLocks noGrp="1" noChangeArrowheads="1"/>
          </p:cNvSpPr>
          <p:nvPr>
            <p:ph type="title"/>
          </p:nvPr>
        </p:nvSpPr>
        <p:spPr/>
        <p:txBody>
          <a:bodyPr/>
          <a:lstStyle/>
          <a:p>
            <a:pPr eaLnBrk="1" hangingPunct="1"/>
            <a:r>
              <a:rPr lang="en-US" altLang="en-US" b="1" dirty="0">
                <a:solidFill>
                  <a:srgbClr val="0166FF"/>
                </a:solidFill>
              </a:rPr>
              <a:t>Sequence Classification</a:t>
            </a:r>
          </a:p>
        </p:txBody>
      </p:sp>
      <p:sp>
        <p:nvSpPr>
          <p:cNvPr id="90116" name="Rectangle 3"/>
          <p:cNvSpPr>
            <a:spLocks noGrp="1" noChangeArrowheads="1"/>
          </p:cNvSpPr>
          <p:nvPr>
            <p:ph type="body" idx="1"/>
          </p:nvPr>
        </p:nvSpPr>
        <p:spPr>
          <a:xfrm>
            <a:off x="685800" y="1028701"/>
            <a:ext cx="7772400" cy="2289572"/>
          </a:xfrm>
        </p:spPr>
        <p:txBody>
          <a:bodyPr>
            <a:normAutofit fontScale="85000" lnSpcReduction="10000"/>
          </a:bodyPr>
          <a:lstStyle/>
          <a:p>
            <a:pPr eaLnBrk="1" hangingPunct="1">
              <a:lnSpc>
                <a:spcPct val="80000"/>
              </a:lnSpc>
            </a:pPr>
            <a:r>
              <a:rPr lang="en-US" altLang="en-US" sz="2800"/>
              <a:t>Assume an HMM is available for each category (i.e. language).</a:t>
            </a:r>
          </a:p>
          <a:p>
            <a:pPr eaLnBrk="1" hangingPunct="1">
              <a:lnSpc>
                <a:spcPct val="80000"/>
              </a:lnSpc>
            </a:pPr>
            <a:r>
              <a:rPr lang="en-US" altLang="en-US" sz="2800"/>
              <a:t>What is the most likely category for a given observation sequence, i.e. which category’s HMM is most likely to have generated it?</a:t>
            </a:r>
          </a:p>
          <a:p>
            <a:pPr eaLnBrk="1" hangingPunct="1">
              <a:lnSpc>
                <a:spcPct val="80000"/>
              </a:lnSpc>
            </a:pPr>
            <a:r>
              <a:rPr lang="en-US" altLang="en-US" sz="2800"/>
              <a:t>Used in speech recognition to find most likely word model to have generate a given  sound or phoneme sequence.</a:t>
            </a:r>
          </a:p>
        </p:txBody>
      </p:sp>
      <p:grpSp>
        <p:nvGrpSpPr>
          <p:cNvPr id="90117" name="Group 4"/>
          <p:cNvGrpSpPr>
            <a:grpSpLocks/>
          </p:cNvGrpSpPr>
          <p:nvPr/>
        </p:nvGrpSpPr>
        <p:grpSpPr bwMode="auto">
          <a:xfrm>
            <a:off x="1036639" y="3505200"/>
            <a:ext cx="2381725" cy="1206361"/>
            <a:chOff x="284" y="1101"/>
            <a:chExt cx="4221" cy="2654"/>
          </a:xfrm>
        </p:grpSpPr>
        <p:grpSp>
          <p:nvGrpSpPr>
            <p:cNvPr id="90155" name="Group 5"/>
            <p:cNvGrpSpPr>
              <a:grpSpLocks/>
            </p:cNvGrpSpPr>
            <p:nvPr/>
          </p:nvGrpSpPr>
          <p:grpSpPr bwMode="auto">
            <a:xfrm>
              <a:off x="1360" y="2500"/>
              <a:ext cx="737" cy="1025"/>
              <a:chOff x="3852" y="2120"/>
              <a:chExt cx="976" cy="1597"/>
            </a:xfrm>
          </p:grpSpPr>
          <p:sp>
            <p:nvSpPr>
              <p:cNvPr id="90174" name="Freeform 6"/>
              <p:cNvSpPr>
                <a:spLocks/>
              </p:cNvSpPr>
              <p:nvPr/>
            </p:nvSpPr>
            <p:spPr bwMode="auto">
              <a:xfrm>
                <a:off x="3852" y="2127"/>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75" name="Freeform 7"/>
              <p:cNvSpPr>
                <a:spLocks/>
              </p:cNvSpPr>
              <p:nvPr/>
            </p:nvSpPr>
            <p:spPr bwMode="auto">
              <a:xfrm flipH="1">
                <a:off x="4401" y="2123"/>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76" name="Line 8"/>
              <p:cNvSpPr>
                <a:spLocks noChangeShapeType="1"/>
              </p:cNvSpPr>
              <p:nvPr/>
            </p:nvSpPr>
            <p:spPr bwMode="auto">
              <a:xfrm flipV="1">
                <a:off x="4025" y="2120"/>
                <a:ext cx="760" cy="8"/>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grpSp>
          <p:nvGrpSpPr>
            <p:cNvPr id="90156" name="Group 9"/>
            <p:cNvGrpSpPr>
              <a:grpSpLocks/>
            </p:cNvGrpSpPr>
            <p:nvPr/>
          </p:nvGrpSpPr>
          <p:grpSpPr bwMode="auto">
            <a:xfrm>
              <a:off x="2181" y="1163"/>
              <a:ext cx="737" cy="1025"/>
              <a:chOff x="3852" y="2120"/>
              <a:chExt cx="976" cy="1597"/>
            </a:xfrm>
          </p:grpSpPr>
          <p:sp>
            <p:nvSpPr>
              <p:cNvPr id="90171" name="Freeform 10"/>
              <p:cNvSpPr>
                <a:spLocks/>
              </p:cNvSpPr>
              <p:nvPr/>
            </p:nvSpPr>
            <p:spPr bwMode="auto">
              <a:xfrm>
                <a:off x="3852" y="2127"/>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72" name="Freeform 11"/>
              <p:cNvSpPr>
                <a:spLocks/>
              </p:cNvSpPr>
              <p:nvPr/>
            </p:nvSpPr>
            <p:spPr bwMode="auto">
              <a:xfrm flipH="1">
                <a:off x="4401" y="2123"/>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73" name="Line 12"/>
              <p:cNvSpPr>
                <a:spLocks noChangeShapeType="1"/>
              </p:cNvSpPr>
              <p:nvPr/>
            </p:nvSpPr>
            <p:spPr bwMode="auto">
              <a:xfrm flipV="1">
                <a:off x="4025" y="2120"/>
                <a:ext cx="760" cy="8"/>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90157" name="Freeform 13"/>
            <p:cNvSpPr>
              <a:spLocks/>
            </p:cNvSpPr>
            <p:nvPr/>
          </p:nvSpPr>
          <p:spPr bwMode="auto">
            <a:xfrm>
              <a:off x="579" y="1179"/>
              <a:ext cx="322" cy="102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58" name="Freeform 14"/>
            <p:cNvSpPr>
              <a:spLocks/>
            </p:cNvSpPr>
            <p:nvPr/>
          </p:nvSpPr>
          <p:spPr bwMode="auto">
            <a:xfrm flipH="1">
              <a:off x="994" y="1177"/>
              <a:ext cx="322" cy="102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59" name="Line 15"/>
            <p:cNvSpPr>
              <a:spLocks noChangeShapeType="1"/>
            </p:cNvSpPr>
            <p:nvPr/>
          </p:nvSpPr>
          <p:spPr bwMode="auto">
            <a:xfrm flipV="1">
              <a:off x="710" y="1175"/>
              <a:ext cx="573" cy="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90160" name="Freeform 16"/>
            <p:cNvSpPr>
              <a:spLocks/>
            </p:cNvSpPr>
            <p:nvPr/>
          </p:nvSpPr>
          <p:spPr bwMode="auto">
            <a:xfrm>
              <a:off x="3768" y="2017"/>
              <a:ext cx="322" cy="102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61" name="Freeform 17"/>
            <p:cNvSpPr>
              <a:spLocks/>
            </p:cNvSpPr>
            <p:nvPr/>
          </p:nvSpPr>
          <p:spPr bwMode="auto">
            <a:xfrm flipH="1">
              <a:off x="4183" y="2015"/>
              <a:ext cx="322" cy="102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62" name="Line 18"/>
            <p:cNvSpPr>
              <a:spLocks noChangeShapeType="1"/>
            </p:cNvSpPr>
            <p:nvPr/>
          </p:nvSpPr>
          <p:spPr bwMode="auto">
            <a:xfrm flipV="1">
              <a:off x="3899" y="2013"/>
              <a:ext cx="573" cy="5"/>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90163" name="Freeform 19"/>
            <p:cNvSpPr>
              <a:spLocks/>
            </p:cNvSpPr>
            <p:nvPr/>
          </p:nvSpPr>
          <p:spPr bwMode="auto">
            <a:xfrm>
              <a:off x="1290" y="1829"/>
              <a:ext cx="322" cy="1020"/>
            </a:xfrm>
            <a:custGeom>
              <a:avLst/>
              <a:gdLst>
                <a:gd name="T0" fmla="*/ 0 w 983"/>
                <a:gd name="T1" fmla="*/ 38 h 258"/>
                <a:gd name="T2" fmla="*/ 253 w 983"/>
                <a:gd name="T3" fmla="*/ 215 h 258"/>
                <a:gd name="T4" fmla="*/ 614 w 983"/>
                <a:gd name="T5" fmla="*/ 222 h 258"/>
                <a:gd name="T6" fmla="*/ 983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64" name="Freeform 20"/>
            <p:cNvSpPr>
              <a:spLocks/>
            </p:cNvSpPr>
            <p:nvPr/>
          </p:nvSpPr>
          <p:spPr bwMode="auto">
            <a:xfrm>
              <a:off x="2918" y="1821"/>
              <a:ext cx="322" cy="1020"/>
            </a:xfrm>
            <a:custGeom>
              <a:avLst/>
              <a:gdLst>
                <a:gd name="T0" fmla="*/ 0 w 929"/>
                <a:gd name="T1" fmla="*/ 0 h 507"/>
                <a:gd name="T2" fmla="*/ 207 w 929"/>
                <a:gd name="T3" fmla="*/ 238 h 507"/>
                <a:gd name="T4" fmla="*/ 499 w 929"/>
                <a:gd name="T5" fmla="*/ 422 h 507"/>
                <a:gd name="T6" fmla="*/ 929 w 929"/>
                <a:gd name="T7" fmla="*/ 507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65" name="Freeform 21"/>
            <p:cNvSpPr>
              <a:spLocks/>
            </p:cNvSpPr>
            <p:nvPr/>
          </p:nvSpPr>
          <p:spPr bwMode="auto">
            <a:xfrm>
              <a:off x="1313" y="1101"/>
              <a:ext cx="975" cy="1020"/>
            </a:xfrm>
            <a:custGeom>
              <a:avLst/>
              <a:gdLst>
                <a:gd name="T0" fmla="*/ 975 w 975"/>
                <a:gd name="T1" fmla="*/ 6 h 536"/>
                <a:gd name="T2" fmla="*/ 668 w 975"/>
                <a:gd name="T3" fmla="*/ 1 h 536"/>
                <a:gd name="T4" fmla="*/ 307 w 975"/>
                <a:gd name="T5" fmla="*/ 1 h 536"/>
                <a:gd name="T6" fmla="*/ 0 w 975"/>
                <a:gd name="T7" fmla="*/ 6 h 536"/>
                <a:gd name="T8" fmla="*/ 0 60000 65536"/>
                <a:gd name="T9" fmla="*/ 0 60000 65536"/>
                <a:gd name="T10" fmla="*/ 0 60000 65536"/>
                <a:gd name="T11" fmla="*/ 0 60000 65536"/>
                <a:gd name="T12" fmla="*/ 0 w 975"/>
                <a:gd name="T13" fmla="*/ 0 h 536"/>
                <a:gd name="T14" fmla="*/ 975 w 975"/>
                <a:gd name="T15" fmla="*/ 536 h 536"/>
              </a:gdLst>
              <a:ahLst/>
              <a:cxnLst>
                <a:cxn ang="T8">
                  <a:pos x="T0" y="T1"/>
                </a:cxn>
                <a:cxn ang="T9">
                  <a:pos x="T2" y="T3"/>
                </a:cxn>
                <a:cxn ang="T10">
                  <a:pos x="T4" y="T5"/>
                </a:cxn>
                <a:cxn ang="T11">
                  <a:pos x="T6" y="T7"/>
                </a:cxn>
              </a:cxnLst>
              <a:rect l="T12" t="T13" r="T14" b="T15"/>
              <a:pathLst>
                <a:path w="975" h="536">
                  <a:moveTo>
                    <a:pt x="975" y="528"/>
                  </a:moveTo>
                  <a:cubicBezTo>
                    <a:pt x="877" y="343"/>
                    <a:pt x="779" y="158"/>
                    <a:pt x="668" y="83"/>
                  </a:cubicBezTo>
                  <a:cubicBezTo>
                    <a:pt x="557" y="8"/>
                    <a:pt x="418" y="0"/>
                    <a:pt x="307" y="75"/>
                  </a:cubicBezTo>
                  <a:cubicBezTo>
                    <a:pt x="196" y="150"/>
                    <a:pt x="52" y="458"/>
                    <a:pt x="0" y="536"/>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en-IN"/>
            </a:p>
          </p:txBody>
        </p:sp>
        <p:sp>
          <p:nvSpPr>
            <p:cNvPr id="90166" name="Freeform 22"/>
            <p:cNvSpPr>
              <a:spLocks/>
            </p:cNvSpPr>
            <p:nvPr/>
          </p:nvSpPr>
          <p:spPr bwMode="auto">
            <a:xfrm>
              <a:off x="1159" y="1959"/>
              <a:ext cx="322" cy="1020"/>
            </a:xfrm>
            <a:custGeom>
              <a:avLst/>
              <a:gdLst>
                <a:gd name="T0" fmla="*/ 0 w 2612"/>
                <a:gd name="T1" fmla="*/ 0 h 620"/>
                <a:gd name="T2" fmla="*/ 400 w 2612"/>
                <a:gd name="T3" fmla="*/ 354 h 620"/>
                <a:gd name="T4" fmla="*/ 1467 w 2612"/>
                <a:gd name="T5" fmla="*/ 392 h 620"/>
                <a:gd name="T6" fmla="*/ 2174 w 2612"/>
                <a:gd name="T7" fmla="*/ 584 h 620"/>
                <a:gd name="T8" fmla="*/ 2612 w 2612"/>
                <a:gd name="T9" fmla="*/ 607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67" name="Freeform 23"/>
            <p:cNvSpPr>
              <a:spLocks/>
            </p:cNvSpPr>
            <p:nvPr/>
          </p:nvSpPr>
          <p:spPr bwMode="auto">
            <a:xfrm>
              <a:off x="2173" y="2735"/>
              <a:ext cx="322" cy="1020"/>
            </a:xfrm>
            <a:custGeom>
              <a:avLst/>
              <a:gdLst>
                <a:gd name="T0" fmla="*/ 0 w 1705"/>
                <a:gd name="T1" fmla="*/ 292 h 481"/>
                <a:gd name="T2" fmla="*/ 315 w 1705"/>
                <a:gd name="T3" fmla="*/ 399 h 481"/>
                <a:gd name="T4" fmla="*/ 1121 w 1705"/>
                <a:gd name="T5" fmla="*/ 415 h 481"/>
                <a:gd name="T6" fmla="*/ 1705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68" name="Freeform 24"/>
            <p:cNvSpPr>
              <a:spLocks/>
            </p:cNvSpPr>
            <p:nvPr/>
          </p:nvSpPr>
          <p:spPr bwMode="auto">
            <a:xfrm>
              <a:off x="475" y="1783"/>
              <a:ext cx="322" cy="1020"/>
            </a:xfrm>
            <a:custGeom>
              <a:avLst/>
              <a:gdLst>
                <a:gd name="T0" fmla="*/ 892 w 892"/>
                <a:gd name="T1" fmla="*/ 1282 h 1282"/>
                <a:gd name="T2" fmla="*/ 569 w 892"/>
                <a:gd name="T3" fmla="*/ 1190 h 1282"/>
                <a:gd name="T4" fmla="*/ 147 w 892"/>
                <a:gd name="T5" fmla="*/ 921 h 1282"/>
                <a:gd name="T6" fmla="*/ 1 w 892"/>
                <a:gd name="T7" fmla="*/ 583 h 1282"/>
                <a:gd name="T8" fmla="*/ 139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69" name="Freeform 25"/>
            <p:cNvSpPr>
              <a:spLocks/>
            </p:cNvSpPr>
            <p:nvPr/>
          </p:nvSpPr>
          <p:spPr bwMode="auto">
            <a:xfrm>
              <a:off x="284" y="1621"/>
              <a:ext cx="322" cy="1020"/>
            </a:xfrm>
            <a:custGeom>
              <a:avLst/>
              <a:gdLst>
                <a:gd name="T0" fmla="*/ 3702 w 3702"/>
                <a:gd name="T1" fmla="*/ 1175 h 2102"/>
                <a:gd name="T2" fmla="*/ 3364 w 3702"/>
                <a:gd name="T3" fmla="*/ 1905 h 2102"/>
                <a:gd name="T4" fmla="*/ 3164 w 3702"/>
                <a:gd name="T5" fmla="*/ 2051 h 2102"/>
                <a:gd name="T6" fmla="*/ 2895 w 3702"/>
                <a:gd name="T7" fmla="*/ 2097 h 2102"/>
                <a:gd name="T8" fmla="*/ 1290 w 3702"/>
                <a:gd name="T9" fmla="*/ 2059 h 2102"/>
                <a:gd name="T10" fmla="*/ 607 w 3702"/>
                <a:gd name="T11" fmla="*/ 1836 h 2102"/>
                <a:gd name="T12" fmla="*/ 345 w 3702"/>
                <a:gd name="T13" fmla="*/ 1498 h 2102"/>
                <a:gd name="T14" fmla="*/ 100 w 3702"/>
                <a:gd name="T15" fmla="*/ 976 h 2102"/>
                <a:gd name="T16" fmla="*/ 31 w 3702"/>
                <a:gd name="T17" fmla="*/ 300 h 2102"/>
                <a:gd name="T18" fmla="*/ 284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70" name="Freeform 26"/>
            <p:cNvSpPr>
              <a:spLocks/>
            </p:cNvSpPr>
            <p:nvPr/>
          </p:nvSpPr>
          <p:spPr bwMode="auto">
            <a:xfrm>
              <a:off x="1997" y="2612"/>
              <a:ext cx="322" cy="1020"/>
            </a:xfrm>
            <a:custGeom>
              <a:avLst/>
              <a:gdLst>
                <a:gd name="T0" fmla="*/ 1820 w 1820"/>
                <a:gd name="T1" fmla="*/ 0 h 226"/>
                <a:gd name="T2" fmla="*/ 1259 w 1820"/>
                <a:gd name="T3" fmla="*/ 192 h 226"/>
                <a:gd name="T4" fmla="*/ 744 w 1820"/>
                <a:gd name="T5" fmla="*/ 207 h 226"/>
                <a:gd name="T6" fmla="*/ 307 w 1820"/>
                <a:gd name="T7" fmla="*/ 100 h 226"/>
                <a:gd name="T8" fmla="*/ 0 w 1820"/>
                <a:gd name="T9" fmla="*/ 123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grpSp>
      <p:grpSp>
        <p:nvGrpSpPr>
          <p:cNvPr id="90118" name="Group 27"/>
          <p:cNvGrpSpPr>
            <a:grpSpLocks/>
          </p:cNvGrpSpPr>
          <p:nvPr/>
        </p:nvGrpSpPr>
        <p:grpSpPr bwMode="auto">
          <a:xfrm>
            <a:off x="6089650" y="3545681"/>
            <a:ext cx="2381726" cy="1206361"/>
            <a:chOff x="284" y="1101"/>
            <a:chExt cx="4221" cy="2654"/>
          </a:xfrm>
        </p:grpSpPr>
        <p:grpSp>
          <p:nvGrpSpPr>
            <p:cNvPr id="90133" name="Group 28"/>
            <p:cNvGrpSpPr>
              <a:grpSpLocks/>
            </p:cNvGrpSpPr>
            <p:nvPr/>
          </p:nvGrpSpPr>
          <p:grpSpPr bwMode="auto">
            <a:xfrm>
              <a:off x="1360" y="2500"/>
              <a:ext cx="737" cy="1025"/>
              <a:chOff x="3852" y="2120"/>
              <a:chExt cx="976" cy="1597"/>
            </a:xfrm>
          </p:grpSpPr>
          <p:sp>
            <p:nvSpPr>
              <p:cNvPr id="90152" name="Freeform 29"/>
              <p:cNvSpPr>
                <a:spLocks/>
              </p:cNvSpPr>
              <p:nvPr/>
            </p:nvSpPr>
            <p:spPr bwMode="auto">
              <a:xfrm>
                <a:off x="3852" y="2127"/>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53" name="Freeform 30"/>
              <p:cNvSpPr>
                <a:spLocks/>
              </p:cNvSpPr>
              <p:nvPr/>
            </p:nvSpPr>
            <p:spPr bwMode="auto">
              <a:xfrm flipH="1">
                <a:off x="4401" y="2123"/>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54" name="Line 31"/>
              <p:cNvSpPr>
                <a:spLocks noChangeShapeType="1"/>
              </p:cNvSpPr>
              <p:nvPr/>
            </p:nvSpPr>
            <p:spPr bwMode="auto">
              <a:xfrm flipV="1">
                <a:off x="4025" y="2120"/>
                <a:ext cx="760" cy="8"/>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grpSp>
          <p:nvGrpSpPr>
            <p:cNvPr id="90134" name="Group 32"/>
            <p:cNvGrpSpPr>
              <a:grpSpLocks/>
            </p:cNvGrpSpPr>
            <p:nvPr/>
          </p:nvGrpSpPr>
          <p:grpSpPr bwMode="auto">
            <a:xfrm>
              <a:off x="2181" y="1163"/>
              <a:ext cx="737" cy="1025"/>
              <a:chOff x="3852" y="2120"/>
              <a:chExt cx="976" cy="1597"/>
            </a:xfrm>
          </p:grpSpPr>
          <p:sp>
            <p:nvSpPr>
              <p:cNvPr id="90149" name="Freeform 33"/>
              <p:cNvSpPr>
                <a:spLocks/>
              </p:cNvSpPr>
              <p:nvPr/>
            </p:nvSpPr>
            <p:spPr bwMode="auto">
              <a:xfrm>
                <a:off x="3852" y="2127"/>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50" name="Freeform 34"/>
              <p:cNvSpPr>
                <a:spLocks/>
              </p:cNvSpPr>
              <p:nvPr/>
            </p:nvSpPr>
            <p:spPr bwMode="auto">
              <a:xfrm flipH="1">
                <a:off x="4401" y="2123"/>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51" name="Line 35"/>
              <p:cNvSpPr>
                <a:spLocks noChangeShapeType="1"/>
              </p:cNvSpPr>
              <p:nvPr/>
            </p:nvSpPr>
            <p:spPr bwMode="auto">
              <a:xfrm flipV="1">
                <a:off x="4025" y="2120"/>
                <a:ext cx="760" cy="8"/>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90135" name="Freeform 36"/>
            <p:cNvSpPr>
              <a:spLocks/>
            </p:cNvSpPr>
            <p:nvPr/>
          </p:nvSpPr>
          <p:spPr bwMode="auto">
            <a:xfrm>
              <a:off x="579" y="1179"/>
              <a:ext cx="322" cy="102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36" name="Freeform 37"/>
            <p:cNvSpPr>
              <a:spLocks/>
            </p:cNvSpPr>
            <p:nvPr/>
          </p:nvSpPr>
          <p:spPr bwMode="auto">
            <a:xfrm flipH="1">
              <a:off x="994" y="1177"/>
              <a:ext cx="322" cy="102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37" name="Line 38"/>
            <p:cNvSpPr>
              <a:spLocks noChangeShapeType="1"/>
            </p:cNvSpPr>
            <p:nvPr/>
          </p:nvSpPr>
          <p:spPr bwMode="auto">
            <a:xfrm flipV="1">
              <a:off x="710" y="1175"/>
              <a:ext cx="573" cy="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90138" name="Freeform 39"/>
            <p:cNvSpPr>
              <a:spLocks/>
            </p:cNvSpPr>
            <p:nvPr/>
          </p:nvSpPr>
          <p:spPr bwMode="auto">
            <a:xfrm>
              <a:off x="3768" y="2017"/>
              <a:ext cx="322" cy="102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39" name="Freeform 40"/>
            <p:cNvSpPr>
              <a:spLocks/>
            </p:cNvSpPr>
            <p:nvPr/>
          </p:nvSpPr>
          <p:spPr bwMode="auto">
            <a:xfrm flipH="1">
              <a:off x="4183" y="2015"/>
              <a:ext cx="322" cy="102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40" name="Line 41"/>
            <p:cNvSpPr>
              <a:spLocks noChangeShapeType="1"/>
            </p:cNvSpPr>
            <p:nvPr/>
          </p:nvSpPr>
          <p:spPr bwMode="auto">
            <a:xfrm flipV="1">
              <a:off x="3899" y="2013"/>
              <a:ext cx="573" cy="5"/>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90141" name="Freeform 42"/>
            <p:cNvSpPr>
              <a:spLocks/>
            </p:cNvSpPr>
            <p:nvPr/>
          </p:nvSpPr>
          <p:spPr bwMode="auto">
            <a:xfrm>
              <a:off x="1290" y="1829"/>
              <a:ext cx="322" cy="1020"/>
            </a:xfrm>
            <a:custGeom>
              <a:avLst/>
              <a:gdLst>
                <a:gd name="T0" fmla="*/ 0 w 983"/>
                <a:gd name="T1" fmla="*/ 38 h 258"/>
                <a:gd name="T2" fmla="*/ 253 w 983"/>
                <a:gd name="T3" fmla="*/ 215 h 258"/>
                <a:gd name="T4" fmla="*/ 614 w 983"/>
                <a:gd name="T5" fmla="*/ 222 h 258"/>
                <a:gd name="T6" fmla="*/ 983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42" name="Freeform 43"/>
            <p:cNvSpPr>
              <a:spLocks/>
            </p:cNvSpPr>
            <p:nvPr/>
          </p:nvSpPr>
          <p:spPr bwMode="auto">
            <a:xfrm>
              <a:off x="2918" y="1821"/>
              <a:ext cx="322" cy="1020"/>
            </a:xfrm>
            <a:custGeom>
              <a:avLst/>
              <a:gdLst>
                <a:gd name="T0" fmla="*/ 0 w 929"/>
                <a:gd name="T1" fmla="*/ 0 h 507"/>
                <a:gd name="T2" fmla="*/ 207 w 929"/>
                <a:gd name="T3" fmla="*/ 238 h 507"/>
                <a:gd name="T4" fmla="*/ 499 w 929"/>
                <a:gd name="T5" fmla="*/ 422 h 507"/>
                <a:gd name="T6" fmla="*/ 929 w 929"/>
                <a:gd name="T7" fmla="*/ 507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43" name="Freeform 44"/>
            <p:cNvSpPr>
              <a:spLocks/>
            </p:cNvSpPr>
            <p:nvPr/>
          </p:nvSpPr>
          <p:spPr bwMode="auto">
            <a:xfrm>
              <a:off x="1313" y="1101"/>
              <a:ext cx="975" cy="1020"/>
            </a:xfrm>
            <a:custGeom>
              <a:avLst/>
              <a:gdLst>
                <a:gd name="T0" fmla="*/ 975 w 975"/>
                <a:gd name="T1" fmla="*/ 6 h 536"/>
                <a:gd name="T2" fmla="*/ 668 w 975"/>
                <a:gd name="T3" fmla="*/ 1 h 536"/>
                <a:gd name="T4" fmla="*/ 307 w 975"/>
                <a:gd name="T5" fmla="*/ 1 h 536"/>
                <a:gd name="T6" fmla="*/ 0 w 975"/>
                <a:gd name="T7" fmla="*/ 6 h 536"/>
                <a:gd name="T8" fmla="*/ 0 60000 65536"/>
                <a:gd name="T9" fmla="*/ 0 60000 65536"/>
                <a:gd name="T10" fmla="*/ 0 60000 65536"/>
                <a:gd name="T11" fmla="*/ 0 60000 65536"/>
                <a:gd name="T12" fmla="*/ 0 w 975"/>
                <a:gd name="T13" fmla="*/ 0 h 536"/>
                <a:gd name="T14" fmla="*/ 975 w 975"/>
                <a:gd name="T15" fmla="*/ 536 h 536"/>
              </a:gdLst>
              <a:ahLst/>
              <a:cxnLst>
                <a:cxn ang="T8">
                  <a:pos x="T0" y="T1"/>
                </a:cxn>
                <a:cxn ang="T9">
                  <a:pos x="T2" y="T3"/>
                </a:cxn>
                <a:cxn ang="T10">
                  <a:pos x="T4" y="T5"/>
                </a:cxn>
                <a:cxn ang="T11">
                  <a:pos x="T6" y="T7"/>
                </a:cxn>
              </a:cxnLst>
              <a:rect l="T12" t="T13" r="T14" b="T15"/>
              <a:pathLst>
                <a:path w="975" h="536">
                  <a:moveTo>
                    <a:pt x="975" y="528"/>
                  </a:moveTo>
                  <a:cubicBezTo>
                    <a:pt x="877" y="343"/>
                    <a:pt x="779" y="158"/>
                    <a:pt x="668" y="83"/>
                  </a:cubicBezTo>
                  <a:cubicBezTo>
                    <a:pt x="557" y="8"/>
                    <a:pt x="418" y="0"/>
                    <a:pt x="307" y="75"/>
                  </a:cubicBezTo>
                  <a:cubicBezTo>
                    <a:pt x="196" y="150"/>
                    <a:pt x="52" y="458"/>
                    <a:pt x="0" y="536"/>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en-IN"/>
            </a:p>
          </p:txBody>
        </p:sp>
        <p:sp>
          <p:nvSpPr>
            <p:cNvPr id="90144" name="Freeform 45"/>
            <p:cNvSpPr>
              <a:spLocks/>
            </p:cNvSpPr>
            <p:nvPr/>
          </p:nvSpPr>
          <p:spPr bwMode="auto">
            <a:xfrm>
              <a:off x="1159" y="1959"/>
              <a:ext cx="322" cy="1020"/>
            </a:xfrm>
            <a:custGeom>
              <a:avLst/>
              <a:gdLst>
                <a:gd name="T0" fmla="*/ 0 w 2612"/>
                <a:gd name="T1" fmla="*/ 0 h 620"/>
                <a:gd name="T2" fmla="*/ 400 w 2612"/>
                <a:gd name="T3" fmla="*/ 354 h 620"/>
                <a:gd name="T4" fmla="*/ 1467 w 2612"/>
                <a:gd name="T5" fmla="*/ 392 h 620"/>
                <a:gd name="T6" fmla="*/ 2174 w 2612"/>
                <a:gd name="T7" fmla="*/ 584 h 620"/>
                <a:gd name="T8" fmla="*/ 2612 w 2612"/>
                <a:gd name="T9" fmla="*/ 607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45" name="Freeform 46"/>
            <p:cNvSpPr>
              <a:spLocks/>
            </p:cNvSpPr>
            <p:nvPr/>
          </p:nvSpPr>
          <p:spPr bwMode="auto">
            <a:xfrm>
              <a:off x="2173" y="2735"/>
              <a:ext cx="322" cy="1020"/>
            </a:xfrm>
            <a:custGeom>
              <a:avLst/>
              <a:gdLst>
                <a:gd name="T0" fmla="*/ 0 w 1705"/>
                <a:gd name="T1" fmla="*/ 292 h 481"/>
                <a:gd name="T2" fmla="*/ 315 w 1705"/>
                <a:gd name="T3" fmla="*/ 399 h 481"/>
                <a:gd name="T4" fmla="*/ 1121 w 1705"/>
                <a:gd name="T5" fmla="*/ 415 h 481"/>
                <a:gd name="T6" fmla="*/ 1705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46" name="Freeform 47"/>
            <p:cNvSpPr>
              <a:spLocks/>
            </p:cNvSpPr>
            <p:nvPr/>
          </p:nvSpPr>
          <p:spPr bwMode="auto">
            <a:xfrm>
              <a:off x="475" y="1783"/>
              <a:ext cx="322" cy="1020"/>
            </a:xfrm>
            <a:custGeom>
              <a:avLst/>
              <a:gdLst>
                <a:gd name="T0" fmla="*/ 892 w 892"/>
                <a:gd name="T1" fmla="*/ 1282 h 1282"/>
                <a:gd name="T2" fmla="*/ 569 w 892"/>
                <a:gd name="T3" fmla="*/ 1190 h 1282"/>
                <a:gd name="T4" fmla="*/ 147 w 892"/>
                <a:gd name="T5" fmla="*/ 921 h 1282"/>
                <a:gd name="T6" fmla="*/ 1 w 892"/>
                <a:gd name="T7" fmla="*/ 583 h 1282"/>
                <a:gd name="T8" fmla="*/ 139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47" name="Freeform 48"/>
            <p:cNvSpPr>
              <a:spLocks/>
            </p:cNvSpPr>
            <p:nvPr/>
          </p:nvSpPr>
          <p:spPr bwMode="auto">
            <a:xfrm>
              <a:off x="284" y="1621"/>
              <a:ext cx="322" cy="1020"/>
            </a:xfrm>
            <a:custGeom>
              <a:avLst/>
              <a:gdLst>
                <a:gd name="T0" fmla="*/ 3702 w 3702"/>
                <a:gd name="T1" fmla="*/ 1175 h 2102"/>
                <a:gd name="T2" fmla="*/ 3364 w 3702"/>
                <a:gd name="T3" fmla="*/ 1905 h 2102"/>
                <a:gd name="T4" fmla="*/ 3164 w 3702"/>
                <a:gd name="T5" fmla="*/ 2051 h 2102"/>
                <a:gd name="T6" fmla="*/ 2895 w 3702"/>
                <a:gd name="T7" fmla="*/ 2097 h 2102"/>
                <a:gd name="T8" fmla="*/ 1290 w 3702"/>
                <a:gd name="T9" fmla="*/ 2059 h 2102"/>
                <a:gd name="T10" fmla="*/ 607 w 3702"/>
                <a:gd name="T11" fmla="*/ 1836 h 2102"/>
                <a:gd name="T12" fmla="*/ 345 w 3702"/>
                <a:gd name="T13" fmla="*/ 1498 h 2102"/>
                <a:gd name="T14" fmla="*/ 100 w 3702"/>
                <a:gd name="T15" fmla="*/ 976 h 2102"/>
                <a:gd name="T16" fmla="*/ 31 w 3702"/>
                <a:gd name="T17" fmla="*/ 300 h 2102"/>
                <a:gd name="T18" fmla="*/ 284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48" name="Freeform 49"/>
            <p:cNvSpPr>
              <a:spLocks/>
            </p:cNvSpPr>
            <p:nvPr/>
          </p:nvSpPr>
          <p:spPr bwMode="auto">
            <a:xfrm>
              <a:off x="1997" y="2612"/>
              <a:ext cx="322" cy="1020"/>
            </a:xfrm>
            <a:custGeom>
              <a:avLst/>
              <a:gdLst>
                <a:gd name="T0" fmla="*/ 1820 w 1820"/>
                <a:gd name="T1" fmla="*/ 0 h 226"/>
                <a:gd name="T2" fmla="*/ 1259 w 1820"/>
                <a:gd name="T3" fmla="*/ 192 h 226"/>
                <a:gd name="T4" fmla="*/ 744 w 1820"/>
                <a:gd name="T5" fmla="*/ 207 h 226"/>
                <a:gd name="T6" fmla="*/ 307 w 1820"/>
                <a:gd name="T7" fmla="*/ 100 h 226"/>
                <a:gd name="T8" fmla="*/ 0 w 1820"/>
                <a:gd name="T9" fmla="*/ 123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grpSp>
      <p:sp>
        <p:nvSpPr>
          <p:cNvPr id="90119" name="Text Box 50"/>
          <p:cNvSpPr txBox="1">
            <a:spLocks noChangeArrowheads="1"/>
          </p:cNvSpPr>
          <p:nvPr/>
        </p:nvSpPr>
        <p:spPr bwMode="auto">
          <a:xfrm>
            <a:off x="1672707" y="4800601"/>
            <a:ext cx="86463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Austin</a:t>
            </a:r>
          </a:p>
        </p:txBody>
      </p:sp>
      <p:sp>
        <p:nvSpPr>
          <p:cNvPr id="90120" name="Text Box 51"/>
          <p:cNvSpPr txBox="1">
            <a:spLocks noChangeArrowheads="1"/>
          </p:cNvSpPr>
          <p:nvPr/>
        </p:nvSpPr>
        <p:spPr bwMode="auto">
          <a:xfrm>
            <a:off x="6777898" y="4800601"/>
            <a:ext cx="90791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Boston</a:t>
            </a:r>
          </a:p>
        </p:txBody>
      </p:sp>
      <p:sp>
        <p:nvSpPr>
          <p:cNvPr id="90121" name="Oval 52"/>
          <p:cNvSpPr>
            <a:spLocks noChangeArrowheads="1"/>
          </p:cNvSpPr>
          <p:nvPr/>
        </p:nvSpPr>
        <p:spPr bwMode="auto">
          <a:xfrm>
            <a:off x="658814" y="3780934"/>
            <a:ext cx="255677" cy="65225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90122" name="Oval 53"/>
          <p:cNvSpPr>
            <a:spLocks noChangeArrowheads="1"/>
          </p:cNvSpPr>
          <p:nvPr/>
        </p:nvSpPr>
        <p:spPr bwMode="auto">
          <a:xfrm>
            <a:off x="5688014" y="3794031"/>
            <a:ext cx="255677" cy="65225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grpSp>
        <p:nvGrpSpPr>
          <p:cNvPr id="8" name="Group 54"/>
          <p:cNvGrpSpPr>
            <a:grpSpLocks/>
          </p:cNvGrpSpPr>
          <p:nvPr/>
        </p:nvGrpSpPr>
        <p:grpSpPr bwMode="auto">
          <a:xfrm>
            <a:off x="2873375" y="3899297"/>
            <a:ext cx="3382963" cy="1270397"/>
            <a:chOff x="1810" y="3275"/>
            <a:chExt cx="2131" cy="1067"/>
          </a:xfrm>
        </p:grpSpPr>
        <p:sp>
          <p:nvSpPr>
            <p:cNvPr id="90128" name="Freeform 55"/>
            <p:cNvSpPr>
              <a:spLocks/>
            </p:cNvSpPr>
            <p:nvPr/>
          </p:nvSpPr>
          <p:spPr bwMode="auto">
            <a:xfrm>
              <a:off x="2081" y="3287"/>
              <a:ext cx="115" cy="390"/>
            </a:xfrm>
            <a:custGeom>
              <a:avLst/>
              <a:gdLst>
                <a:gd name="T0" fmla="*/ 0 w 722"/>
                <a:gd name="T1" fmla="*/ 538 h 701"/>
                <a:gd name="T2" fmla="*/ 215 w 722"/>
                <a:gd name="T3" fmla="*/ 661 h 701"/>
                <a:gd name="T4" fmla="*/ 484 w 722"/>
                <a:gd name="T5" fmla="*/ 591 h 701"/>
                <a:gd name="T6" fmla="*/ 722 w 722"/>
                <a:gd name="T7" fmla="*/ 0 h 701"/>
                <a:gd name="T8" fmla="*/ 0 60000 65536"/>
                <a:gd name="T9" fmla="*/ 0 60000 65536"/>
                <a:gd name="T10" fmla="*/ 0 60000 65536"/>
                <a:gd name="T11" fmla="*/ 0 60000 65536"/>
                <a:gd name="T12" fmla="*/ 0 w 722"/>
                <a:gd name="T13" fmla="*/ 0 h 701"/>
                <a:gd name="T14" fmla="*/ 722 w 722"/>
                <a:gd name="T15" fmla="*/ 701 h 701"/>
              </a:gdLst>
              <a:ahLst/>
              <a:cxnLst>
                <a:cxn ang="T8">
                  <a:pos x="T0" y="T1"/>
                </a:cxn>
                <a:cxn ang="T9">
                  <a:pos x="T2" y="T3"/>
                </a:cxn>
                <a:cxn ang="T10">
                  <a:pos x="T4" y="T5"/>
                </a:cxn>
                <a:cxn ang="T11">
                  <a:pos x="T6" y="T7"/>
                </a:cxn>
              </a:cxnLst>
              <a:rect l="T12" t="T13" r="T14" b="T15"/>
              <a:pathLst>
                <a:path w="722" h="701">
                  <a:moveTo>
                    <a:pt x="0" y="538"/>
                  </a:moveTo>
                  <a:cubicBezTo>
                    <a:pt x="67" y="595"/>
                    <a:pt x="134" y="652"/>
                    <a:pt x="215" y="661"/>
                  </a:cubicBezTo>
                  <a:cubicBezTo>
                    <a:pt x="296" y="670"/>
                    <a:pt x="399" y="701"/>
                    <a:pt x="484" y="591"/>
                  </a:cubicBezTo>
                  <a:cubicBezTo>
                    <a:pt x="569" y="481"/>
                    <a:pt x="685" y="98"/>
                    <a:pt x="722" y="0"/>
                  </a:cubicBezTo>
                </a:path>
              </a:pathLst>
            </a:custGeom>
            <a:noFill/>
            <a:ln w="3810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0129" name="Freeform 56"/>
            <p:cNvSpPr>
              <a:spLocks/>
            </p:cNvSpPr>
            <p:nvPr/>
          </p:nvSpPr>
          <p:spPr bwMode="auto">
            <a:xfrm flipH="1">
              <a:off x="3137" y="3275"/>
              <a:ext cx="630" cy="390"/>
            </a:xfrm>
            <a:custGeom>
              <a:avLst/>
              <a:gdLst>
                <a:gd name="T0" fmla="*/ 0 w 722"/>
                <a:gd name="T1" fmla="*/ 680 h 701"/>
                <a:gd name="T2" fmla="*/ 48 w 722"/>
                <a:gd name="T3" fmla="*/ 833 h 701"/>
                <a:gd name="T4" fmla="*/ 107 w 722"/>
                <a:gd name="T5" fmla="*/ 746 h 701"/>
                <a:gd name="T6" fmla="*/ 161 w 722"/>
                <a:gd name="T7" fmla="*/ 0 h 701"/>
                <a:gd name="T8" fmla="*/ 0 60000 65536"/>
                <a:gd name="T9" fmla="*/ 0 60000 65536"/>
                <a:gd name="T10" fmla="*/ 0 60000 65536"/>
                <a:gd name="T11" fmla="*/ 0 60000 65536"/>
                <a:gd name="T12" fmla="*/ 0 w 722"/>
                <a:gd name="T13" fmla="*/ 0 h 701"/>
                <a:gd name="T14" fmla="*/ 722 w 722"/>
                <a:gd name="T15" fmla="*/ 701 h 701"/>
              </a:gdLst>
              <a:ahLst/>
              <a:cxnLst>
                <a:cxn ang="T8">
                  <a:pos x="T0" y="T1"/>
                </a:cxn>
                <a:cxn ang="T9">
                  <a:pos x="T2" y="T3"/>
                </a:cxn>
                <a:cxn ang="T10">
                  <a:pos x="T4" y="T5"/>
                </a:cxn>
                <a:cxn ang="T11">
                  <a:pos x="T6" y="T7"/>
                </a:cxn>
              </a:cxnLst>
              <a:rect l="T12" t="T13" r="T14" b="T15"/>
              <a:pathLst>
                <a:path w="722" h="701">
                  <a:moveTo>
                    <a:pt x="0" y="538"/>
                  </a:moveTo>
                  <a:cubicBezTo>
                    <a:pt x="67" y="595"/>
                    <a:pt x="134" y="652"/>
                    <a:pt x="215" y="661"/>
                  </a:cubicBezTo>
                  <a:cubicBezTo>
                    <a:pt x="296" y="670"/>
                    <a:pt x="399" y="701"/>
                    <a:pt x="484" y="591"/>
                  </a:cubicBezTo>
                  <a:cubicBezTo>
                    <a:pt x="569" y="481"/>
                    <a:pt x="685" y="98"/>
                    <a:pt x="722" y="0"/>
                  </a:cubicBezTo>
                </a:path>
              </a:pathLst>
            </a:custGeom>
            <a:noFill/>
            <a:ln w="3810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en-IN"/>
            </a:p>
          </p:txBody>
        </p:sp>
        <p:sp>
          <p:nvSpPr>
            <p:cNvPr id="90130" name="Text Box 57"/>
            <p:cNvSpPr txBox="1">
              <a:spLocks noChangeArrowheads="1"/>
            </p:cNvSpPr>
            <p:nvPr/>
          </p:nvSpPr>
          <p:spPr bwMode="auto">
            <a:xfrm>
              <a:off x="2390" y="3409"/>
              <a:ext cx="244"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3600"/>
                <a:t>?</a:t>
              </a:r>
            </a:p>
          </p:txBody>
        </p:sp>
        <p:sp>
          <p:nvSpPr>
            <p:cNvPr id="90131" name="Text Box 58"/>
            <p:cNvSpPr txBox="1">
              <a:spLocks noChangeArrowheads="1"/>
            </p:cNvSpPr>
            <p:nvPr/>
          </p:nvSpPr>
          <p:spPr bwMode="auto">
            <a:xfrm>
              <a:off x="3224" y="3382"/>
              <a:ext cx="244"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3600"/>
                <a:t>?</a:t>
              </a:r>
            </a:p>
          </p:txBody>
        </p:sp>
        <p:sp>
          <p:nvSpPr>
            <p:cNvPr id="90132" name="Text Box 59"/>
            <p:cNvSpPr txBox="1">
              <a:spLocks noChangeArrowheads="1"/>
            </p:cNvSpPr>
            <p:nvPr/>
          </p:nvSpPr>
          <p:spPr bwMode="auto">
            <a:xfrm>
              <a:off x="1810" y="4004"/>
              <a:ext cx="213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a:t>
              </a:r>
              <a:r>
                <a:rPr lang="en-US" altLang="en-US" sz="2000" b="0" i="1"/>
                <a:t>O</a:t>
              </a:r>
              <a:r>
                <a:rPr lang="en-US" altLang="en-US" sz="2000" b="0"/>
                <a:t> | Austin) &gt; P(</a:t>
              </a:r>
              <a:r>
                <a:rPr lang="en-US" altLang="en-US" sz="2000" b="0" i="1"/>
                <a:t>O</a:t>
              </a:r>
              <a:r>
                <a:rPr lang="en-US" altLang="en-US" sz="2000" b="0"/>
                <a:t> | Boston) ?</a:t>
              </a:r>
            </a:p>
          </p:txBody>
        </p:sp>
      </p:grpSp>
      <p:grpSp>
        <p:nvGrpSpPr>
          <p:cNvPr id="9" name="Group 60"/>
          <p:cNvGrpSpPr>
            <a:grpSpLocks/>
          </p:cNvGrpSpPr>
          <p:nvPr/>
        </p:nvGrpSpPr>
        <p:grpSpPr bwMode="auto">
          <a:xfrm>
            <a:off x="3852864" y="3246836"/>
            <a:ext cx="1517650" cy="820341"/>
            <a:chOff x="2427" y="2727"/>
            <a:chExt cx="956" cy="689"/>
          </a:xfrm>
        </p:grpSpPr>
        <p:sp>
          <p:nvSpPr>
            <p:cNvPr id="90125" name="Text Box 61"/>
            <p:cNvSpPr txBox="1">
              <a:spLocks noChangeArrowheads="1"/>
            </p:cNvSpPr>
            <p:nvPr/>
          </p:nvSpPr>
          <p:spPr bwMode="auto">
            <a:xfrm>
              <a:off x="2533" y="3011"/>
              <a:ext cx="850"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ah  s  t  e  n</a:t>
              </a:r>
            </a:p>
          </p:txBody>
        </p:sp>
        <p:sp>
          <p:nvSpPr>
            <p:cNvPr id="90126" name="Oval 62"/>
            <p:cNvSpPr>
              <a:spLocks noChangeArrowheads="1"/>
            </p:cNvSpPr>
            <p:nvPr/>
          </p:nvSpPr>
          <p:spPr bwMode="auto">
            <a:xfrm>
              <a:off x="2427" y="2868"/>
              <a:ext cx="161" cy="5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90127" name="Text Box 63"/>
            <p:cNvSpPr txBox="1">
              <a:spLocks noChangeArrowheads="1"/>
            </p:cNvSpPr>
            <p:nvPr/>
          </p:nvSpPr>
          <p:spPr bwMode="auto">
            <a:xfrm>
              <a:off x="2861" y="2727"/>
              <a:ext cx="255"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400" b="0" i="1"/>
                <a:t>O</a:t>
              </a:r>
            </a:p>
          </p:txBody>
        </p:sp>
      </p:grpSp>
    </p:spTree>
    <p:extLst>
      <p:ext uri="{BB962C8B-B14F-4D97-AF65-F5344CB8AC3E}">
        <p14:creationId xmlns:p14="http://schemas.microsoft.com/office/powerpoint/2010/main" val="37692967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1485900"/>
            <a:ext cx="7772400" cy="3086100"/>
          </a:xfrm>
          <a:prstGeom prst="rect">
            <a:avLst/>
          </a:prstGeom>
          <a:noFill/>
          <a:ln w="9525">
            <a:noFill/>
            <a:miter lim="800000"/>
            <a:headEnd/>
            <a:tailEnd/>
          </a:ln>
        </p:spPr>
        <p:txBody>
          <a:bodyPr>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p:txBody>
      </p:sp>
      <p:sp>
        <p:nvSpPr>
          <p:cNvPr id="77829" name="Rectangle 4"/>
          <p:cNvSpPr>
            <a:spLocks noGrp="1" noChangeArrowheads="1"/>
          </p:cNvSpPr>
          <p:nvPr>
            <p:ph type="title"/>
          </p:nvPr>
        </p:nvSpPr>
        <p:spPr/>
        <p:txBody>
          <a:bodyPr/>
          <a:lstStyle/>
          <a:p>
            <a:pPr eaLnBrk="1" hangingPunct="1"/>
            <a:r>
              <a:rPr lang="en-US" b="1" dirty="0">
                <a:solidFill>
                  <a:srgbClr val="0166FF"/>
                </a:solidFill>
              </a:rPr>
              <a:t>Simplest case: Unigram model</a:t>
            </a:r>
          </a:p>
        </p:txBody>
      </p:sp>
      <p:sp>
        <p:nvSpPr>
          <p:cNvPr id="6" name="TextBox 5"/>
          <p:cNvSpPr txBox="1"/>
          <p:nvPr/>
        </p:nvSpPr>
        <p:spPr>
          <a:xfrm>
            <a:off x="685800" y="2792670"/>
            <a:ext cx="8077200" cy="2277547"/>
          </a:xfrm>
          <a:prstGeom prst="rect">
            <a:avLst/>
          </a:prstGeom>
          <a:noFill/>
        </p:spPr>
        <p:txBody>
          <a:bodyPr wrap="square" rtlCol="0">
            <a:spAutoFit/>
          </a:bodyPr>
          <a:lstStyle/>
          <a:p>
            <a:r>
              <a:rPr lang="en-US" sz="1600" dirty="0">
                <a:effectLst/>
                <a:latin typeface="Courier New" panose="02070309020205020404" pitchFamily="49" charset="0"/>
                <a:cs typeface="Courier New" panose="02070309020205020404" pitchFamily="49" charset="0"/>
              </a:rPr>
              <a:t>To him swallowed confess hear both . Which . Of save on trail for are ay device and rote life have</a:t>
            </a:r>
          </a:p>
          <a:p>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Hill he late speaks ; or ! a more to leg less first you enter </a:t>
            </a:r>
          </a:p>
          <a:p>
            <a:endParaRPr lang="en-US" sz="1600" dirty="0">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Months the my and issue of year foreign new exchange’s September</a:t>
            </a:r>
          </a:p>
          <a:p>
            <a:r>
              <a:rPr lang="en-US" sz="1600" dirty="0">
                <a:effectLst/>
                <a:latin typeface="Courier New" panose="02070309020205020404" pitchFamily="49" charset="0"/>
                <a:cs typeface="Courier New" panose="02070309020205020404" pitchFamily="49" charset="0"/>
              </a:rPr>
              <a:t> </a:t>
            </a:r>
          </a:p>
          <a:p>
            <a:r>
              <a:rPr lang="en-US" sz="1600" dirty="0">
                <a:effectLst/>
                <a:latin typeface="Courier New" panose="02070309020205020404" pitchFamily="49" charset="0"/>
                <a:cs typeface="Courier New" panose="02070309020205020404" pitchFamily="49" charset="0"/>
              </a:rPr>
              <a:t>were recession exchange new endorsed a acquire to six executives </a:t>
            </a:r>
          </a:p>
          <a:p>
            <a:endParaRPr lang="en-US" sz="1400" dirty="0">
              <a:effectLst/>
              <a:latin typeface="Courier New" panose="02070309020205020404" pitchFamily="49" charset="0"/>
              <a:cs typeface="Courier New" panose="02070309020205020404" pitchFamily="49" charset="0"/>
            </a:endParaRPr>
          </a:p>
        </p:txBody>
      </p:sp>
      <p:sp>
        <p:nvSpPr>
          <p:cNvPr id="7" name="TextBox 6"/>
          <p:cNvSpPr txBox="1"/>
          <p:nvPr/>
        </p:nvSpPr>
        <p:spPr>
          <a:xfrm>
            <a:off x="228600" y="2247840"/>
            <a:ext cx="8188717"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Some automatically generated sentences from two different unigram models</a:t>
            </a:r>
          </a:p>
        </p:txBody>
      </p:sp>
      <p:graphicFrame>
        <p:nvGraphicFramePr>
          <p:cNvPr id="8" name="Object 6"/>
          <p:cNvGraphicFramePr>
            <a:graphicFrameLocks noChangeAspect="1"/>
          </p:cNvGraphicFramePr>
          <p:nvPr/>
        </p:nvGraphicFramePr>
        <p:xfrm>
          <a:off x="1752600" y="1123950"/>
          <a:ext cx="4648200" cy="1047374"/>
        </p:xfrm>
        <a:graphic>
          <a:graphicData uri="http://schemas.openxmlformats.org/presentationml/2006/ole">
            <mc:AlternateContent xmlns:mc="http://schemas.openxmlformats.org/markup-compatibility/2006">
              <mc:Choice xmlns:v="urn:schemas-microsoft-com:vml" Requires="v">
                <p:oleObj spid="_x0000_s1033" name="Equation" r:id="rId5" imgW="1587500" imgH="355600" progId="Equation.3">
                  <p:embed/>
                </p:oleObj>
              </mc:Choice>
              <mc:Fallback>
                <p:oleObj name="Equation" r:id="rId5" imgW="1587500" imgH="355600" progId="Equation.3">
                  <p:embed/>
                  <p:pic>
                    <p:nvPicPr>
                      <p:cNvPr id="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1123950"/>
                        <a:ext cx="4648200" cy="1047374"/>
                      </a:xfrm>
                      <a:prstGeom prst="rect">
                        <a:avLst/>
                      </a:prstGeom>
                      <a:noFill/>
                      <a:effectLst/>
                    </p:spPr>
                  </p:pic>
                </p:oleObj>
              </mc:Fallback>
            </mc:AlternateContent>
          </a:graphicData>
        </a:graphic>
      </p:graphicFrame>
    </p:spTree>
    <p:extLst>
      <p:ext uri="{BB962C8B-B14F-4D97-AF65-F5344CB8AC3E}">
        <p14:creationId xmlns:p14="http://schemas.microsoft.com/office/powerpoint/2010/main" val="64500739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F2F9F08F-3275-4349-9F37-6D7C9E01FF5C}" type="slidenum">
              <a:rPr lang="en-US" altLang="en-US" sz="1200">
                <a:latin typeface="Helvetica" pitchFamily="34" charset="0"/>
              </a:rPr>
              <a:pPr/>
              <a:t>150</a:t>
            </a:fld>
            <a:endParaRPr lang="en-US" altLang="en-US" sz="1200"/>
          </a:p>
        </p:txBody>
      </p:sp>
      <p:sp>
        <p:nvSpPr>
          <p:cNvPr id="92163" name="Rectangle 2"/>
          <p:cNvSpPr>
            <a:spLocks noGrp="1" noChangeArrowheads="1"/>
          </p:cNvSpPr>
          <p:nvPr>
            <p:ph type="title"/>
          </p:nvPr>
        </p:nvSpPr>
        <p:spPr/>
        <p:txBody>
          <a:bodyPr/>
          <a:lstStyle/>
          <a:p>
            <a:pPr eaLnBrk="1" hangingPunct="1"/>
            <a:r>
              <a:rPr lang="en-US" altLang="en-US"/>
              <a:t>Most Likely Sequence</a:t>
            </a:r>
          </a:p>
        </p:txBody>
      </p:sp>
      <p:sp>
        <p:nvSpPr>
          <p:cNvPr id="92164" name="Rectangle 3"/>
          <p:cNvSpPr>
            <a:spLocks noGrp="1" noChangeArrowheads="1"/>
          </p:cNvSpPr>
          <p:nvPr>
            <p:ph type="body" idx="1"/>
          </p:nvPr>
        </p:nvSpPr>
        <p:spPr>
          <a:xfrm>
            <a:off x="746125" y="1028701"/>
            <a:ext cx="7772400" cy="1878806"/>
          </a:xfrm>
        </p:spPr>
        <p:txBody>
          <a:bodyPr/>
          <a:lstStyle/>
          <a:p>
            <a:pPr eaLnBrk="1" hangingPunct="1">
              <a:lnSpc>
                <a:spcPct val="90000"/>
              </a:lnSpc>
            </a:pPr>
            <a:r>
              <a:rPr lang="en-US" altLang="en-US"/>
              <a:t>Of two or more possible sequences, which one was most likely generated by a given model?</a:t>
            </a:r>
          </a:p>
          <a:p>
            <a:pPr eaLnBrk="1" hangingPunct="1">
              <a:lnSpc>
                <a:spcPct val="90000"/>
              </a:lnSpc>
            </a:pPr>
            <a:r>
              <a:rPr lang="en-US" altLang="en-US"/>
              <a:t>Used to score alternative word sequence interpretations in speech recognition.</a:t>
            </a:r>
          </a:p>
        </p:txBody>
      </p:sp>
      <p:grpSp>
        <p:nvGrpSpPr>
          <p:cNvPr id="92165" name="Group 4"/>
          <p:cNvGrpSpPr>
            <a:grpSpLocks/>
          </p:cNvGrpSpPr>
          <p:nvPr/>
        </p:nvGrpSpPr>
        <p:grpSpPr bwMode="auto">
          <a:xfrm>
            <a:off x="1092201" y="3206353"/>
            <a:ext cx="2770188" cy="1206103"/>
            <a:chOff x="688" y="2693"/>
            <a:chExt cx="1745" cy="1013"/>
          </a:xfrm>
        </p:grpSpPr>
        <p:grpSp>
          <p:nvGrpSpPr>
            <p:cNvPr id="92180" name="Group 5"/>
            <p:cNvGrpSpPr>
              <a:grpSpLocks/>
            </p:cNvGrpSpPr>
            <p:nvPr/>
          </p:nvGrpSpPr>
          <p:grpSpPr bwMode="auto">
            <a:xfrm>
              <a:off x="933" y="2693"/>
              <a:ext cx="1500" cy="1013"/>
              <a:chOff x="284" y="1101"/>
              <a:chExt cx="4221" cy="2654"/>
            </a:xfrm>
          </p:grpSpPr>
          <p:grpSp>
            <p:nvGrpSpPr>
              <p:cNvPr id="92182" name="Group 6"/>
              <p:cNvGrpSpPr>
                <a:grpSpLocks/>
              </p:cNvGrpSpPr>
              <p:nvPr/>
            </p:nvGrpSpPr>
            <p:grpSpPr bwMode="auto">
              <a:xfrm>
                <a:off x="1360" y="2500"/>
                <a:ext cx="737" cy="1025"/>
                <a:chOff x="3852" y="2120"/>
                <a:chExt cx="976" cy="1597"/>
              </a:xfrm>
            </p:grpSpPr>
            <p:sp>
              <p:nvSpPr>
                <p:cNvPr id="92201" name="Freeform 7"/>
                <p:cNvSpPr>
                  <a:spLocks/>
                </p:cNvSpPr>
                <p:nvPr/>
              </p:nvSpPr>
              <p:spPr bwMode="auto">
                <a:xfrm>
                  <a:off x="3852" y="2127"/>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2202" name="Freeform 8"/>
                <p:cNvSpPr>
                  <a:spLocks/>
                </p:cNvSpPr>
                <p:nvPr/>
              </p:nvSpPr>
              <p:spPr bwMode="auto">
                <a:xfrm flipH="1">
                  <a:off x="4401" y="2123"/>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2203" name="Line 9"/>
                <p:cNvSpPr>
                  <a:spLocks noChangeShapeType="1"/>
                </p:cNvSpPr>
                <p:nvPr/>
              </p:nvSpPr>
              <p:spPr bwMode="auto">
                <a:xfrm flipV="1">
                  <a:off x="4025" y="2120"/>
                  <a:ext cx="760" cy="8"/>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grpSp>
            <p:nvGrpSpPr>
              <p:cNvPr id="92183" name="Group 10"/>
              <p:cNvGrpSpPr>
                <a:grpSpLocks/>
              </p:cNvGrpSpPr>
              <p:nvPr/>
            </p:nvGrpSpPr>
            <p:grpSpPr bwMode="auto">
              <a:xfrm>
                <a:off x="2181" y="1163"/>
                <a:ext cx="737" cy="1025"/>
                <a:chOff x="3852" y="2120"/>
                <a:chExt cx="976" cy="1597"/>
              </a:xfrm>
            </p:grpSpPr>
            <p:sp>
              <p:nvSpPr>
                <p:cNvPr id="92198" name="Freeform 11"/>
                <p:cNvSpPr>
                  <a:spLocks/>
                </p:cNvSpPr>
                <p:nvPr/>
              </p:nvSpPr>
              <p:spPr bwMode="auto">
                <a:xfrm>
                  <a:off x="3852" y="2127"/>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2199" name="Freeform 12"/>
                <p:cNvSpPr>
                  <a:spLocks/>
                </p:cNvSpPr>
                <p:nvPr/>
              </p:nvSpPr>
              <p:spPr bwMode="auto">
                <a:xfrm flipH="1">
                  <a:off x="4401" y="2123"/>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2200" name="Line 13"/>
                <p:cNvSpPr>
                  <a:spLocks noChangeShapeType="1"/>
                </p:cNvSpPr>
                <p:nvPr/>
              </p:nvSpPr>
              <p:spPr bwMode="auto">
                <a:xfrm flipV="1">
                  <a:off x="4025" y="2120"/>
                  <a:ext cx="760" cy="8"/>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92184" name="Freeform 14"/>
              <p:cNvSpPr>
                <a:spLocks/>
              </p:cNvSpPr>
              <p:nvPr/>
            </p:nvSpPr>
            <p:spPr bwMode="auto">
              <a:xfrm>
                <a:off x="579" y="1179"/>
                <a:ext cx="322" cy="102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2185" name="Freeform 15"/>
              <p:cNvSpPr>
                <a:spLocks/>
              </p:cNvSpPr>
              <p:nvPr/>
            </p:nvSpPr>
            <p:spPr bwMode="auto">
              <a:xfrm flipH="1">
                <a:off x="994" y="1177"/>
                <a:ext cx="322" cy="102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2186" name="Line 16"/>
              <p:cNvSpPr>
                <a:spLocks noChangeShapeType="1"/>
              </p:cNvSpPr>
              <p:nvPr/>
            </p:nvSpPr>
            <p:spPr bwMode="auto">
              <a:xfrm flipV="1">
                <a:off x="710" y="1175"/>
                <a:ext cx="573" cy="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92187" name="Freeform 17"/>
              <p:cNvSpPr>
                <a:spLocks/>
              </p:cNvSpPr>
              <p:nvPr/>
            </p:nvSpPr>
            <p:spPr bwMode="auto">
              <a:xfrm>
                <a:off x="3768" y="2017"/>
                <a:ext cx="322" cy="102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2188" name="Freeform 18"/>
              <p:cNvSpPr>
                <a:spLocks/>
              </p:cNvSpPr>
              <p:nvPr/>
            </p:nvSpPr>
            <p:spPr bwMode="auto">
              <a:xfrm flipH="1">
                <a:off x="4183" y="2015"/>
                <a:ext cx="322" cy="102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2189" name="Line 19"/>
              <p:cNvSpPr>
                <a:spLocks noChangeShapeType="1"/>
              </p:cNvSpPr>
              <p:nvPr/>
            </p:nvSpPr>
            <p:spPr bwMode="auto">
              <a:xfrm flipV="1">
                <a:off x="3899" y="2013"/>
                <a:ext cx="573" cy="5"/>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92190" name="Freeform 20"/>
              <p:cNvSpPr>
                <a:spLocks/>
              </p:cNvSpPr>
              <p:nvPr/>
            </p:nvSpPr>
            <p:spPr bwMode="auto">
              <a:xfrm>
                <a:off x="1290" y="1829"/>
                <a:ext cx="322" cy="1020"/>
              </a:xfrm>
              <a:custGeom>
                <a:avLst/>
                <a:gdLst>
                  <a:gd name="T0" fmla="*/ 0 w 983"/>
                  <a:gd name="T1" fmla="*/ 38 h 258"/>
                  <a:gd name="T2" fmla="*/ 253 w 983"/>
                  <a:gd name="T3" fmla="*/ 215 h 258"/>
                  <a:gd name="T4" fmla="*/ 614 w 983"/>
                  <a:gd name="T5" fmla="*/ 222 h 258"/>
                  <a:gd name="T6" fmla="*/ 983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2191" name="Freeform 21"/>
              <p:cNvSpPr>
                <a:spLocks/>
              </p:cNvSpPr>
              <p:nvPr/>
            </p:nvSpPr>
            <p:spPr bwMode="auto">
              <a:xfrm>
                <a:off x="2918" y="1821"/>
                <a:ext cx="322" cy="1020"/>
              </a:xfrm>
              <a:custGeom>
                <a:avLst/>
                <a:gdLst>
                  <a:gd name="T0" fmla="*/ 0 w 929"/>
                  <a:gd name="T1" fmla="*/ 0 h 507"/>
                  <a:gd name="T2" fmla="*/ 207 w 929"/>
                  <a:gd name="T3" fmla="*/ 238 h 507"/>
                  <a:gd name="T4" fmla="*/ 499 w 929"/>
                  <a:gd name="T5" fmla="*/ 422 h 507"/>
                  <a:gd name="T6" fmla="*/ 929 w 929"/>
                  <a:gd name="T7" fmla="*/ 507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2192" name="Freeform 22"/>
              <p:cNvSpPr>
                <a:spLocks/>
              </p:cNvSpPr>
              <p:nvPr/>
            </p:nvSpPr>
            <p:spPr bwMode="auto">
              <a:xfrm>
                <a:off x="1313" y="1101"/>
                <a:ext cx="975" cy="1020"/>
              </a:xfrm>
              <a:custGeom>
                <a:avLst/>
                <a:gdLst>
                  <a:gd name="T0" fmla="*/ 975 w 975"/>
                  <a:gd name="T1" fmla="*/ 6 h 536"/>
                  <a:gd name="T2" fmla="*/ 668 w 975"/>
                  <a:gd name="T3" fmla="*/ 1 h 536"/>
                  <a:gd name="T4" fmla="*/ 307 w 975"/>
                  <a:gd name="T5" fmla="*/ 1 h 536"/>
                  <a:gd name="T6" fmla="*/ 0 w 975"/>
                  <a:gd name="T7" fmla="*/ 6 h 536"/>
                  <a:gd name="T8" fmla="*/ 0 60000 65536"/>
                  <a:gd name="T9" fmla="*/ 0 60000 65536"/>
                  <a:gd name="T10" fmla="*/ 0 60000 65536"/>
                  <a:gd name="T11" fmla="*/ 0 60000 65536"/>
                  <a:gd name="T12" fmla="*/ 0 w 975"/>
                  <a:gd name="T13" fmla="*/ 0 h 536"/>
                  <a:gd name="T14" fmla="*/ 975 w 975"/>
                  <a:gd name="T15" fmla="*/ 536 h 536"/>
                </a:gdLst>
                <a:ahLst/>
                <a:cxnLst>
                  <a:cxn ang="T8">
                    <a:pos x="T0" y="T1"/>
                  </a:cxn>
                  <a:cxn ang="T9">
                    <a:pos x="T2" y="T3"/>
                  </a:cxn>
                  <a:cxn ang="T10">
                    <a:pos x="T4" y="T5"/>
                  </a:cxn>
                  <a:cxn ang="T11">
                    <a:pos x="T6" y="T7"/>
                  </a:cxn>
                </a:cxnLst>
                <a:rect l="T12" t="T13" r="T14" b="T15"/>
                <a:pathLst>
                  <a:path w="975" h="536">
                    <a:moveTo>
                      <a:pt x="975" y="528"/>
                    </a:moveTo>
                    <a:cubicBezTo>
                      <a:pt x="877" y="343"/>
                      <a:pt x="779" y="158"/>
                      <a:pt x="668" y="83"/>
                    </a:cubicBezTo>
                    <a:cubicBezTo>
                      <a:pt x="557" y="8"/>
                      <a:pt x="418" y="0"/>
                      <a:pt x="307" y="75"/>
                    </a:cubicBezTo>
                    <a:cubicBezTo>
                      <a:pt x="196" y="150"/>
                      <a:pt x="52" y="458"/>
                      <a:pt x="0" y="536"/>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en-IN"/>
              </a:p>
            </p:txBody>
          </p:sp>
          <p:sp>
            <p:nvSpPr>
              <p:cNvPr id="92193" name="Freeform 23"/>
              <p:cNvSpPr>
                <a:spLocks/>
              </p:cNvSpPr>
              <p:nvPr/>
            </p:nvSpPr>
            <p:spPr bwMode="auto">
              <a:xfrm>
                <a:off x="1159" y="1959"/>
                <a:ext cx="322" cy="1020"/>
              </a:xfrm>
              <a:custGeom>
                <a:avLst/>
                <a:gdLst>
                  <a:gd name="T0" fmla="*/ 0 w 2612"/>
                  <a:gd name="T1" fmla="*/ 0 h 620"/>
                  <a:gd name="T2" fmla="*/ 400 w 2612"/>
                  <a:gd name="T3" fmla="*/ 354 h 620"/>
                  <a:gd name="T4" fmla="*/ 1467 w 2612"/>
                  <a:gd name="T5" fmla="*/ 392 h 620"/>
                  <a:gd name="T6" fmla="*/ 2174 w 2612"/>
                  <a:gd name="T7" fmla="*/ 584 h 620"/>
                  <a:gd name="T8" fmla="*/ 2612 w 2612"/>
                  <a:gd name="T9" fmla="*/ 607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2194" name="Freeform 24"/>
              <p:cNvSpPr>
                <a:spLocks/>
              </p:cNvSpPr>
              <p:nvPr/>
            </p:nvSpPr>
            <p:spPr bwMode="auto">
              <a:xfrm>
                <a:off x="2173" y="2735"/>
                <a:ext cx="322" cy="1020"/>
              </a:xfrm>
              <a:custGeom>
                <a:avLst/>
                <a:gdLst>
                  <a:gd name="T0" fmla="*/ 0 w 1705"/>
                  <a:gd name="T1" fmla="*/ 292 h 481"/>
                  <a:gd name="T2" fmla="*/ 315 w 1705"/>
                  <a:gd name="T3" fmla="*/ 399 h 481"/>
                  <a:gd name="T4" fmla="*/ 1121 w 1705"/>
                  <a:gd name="T5" fmla="*/ 415 h 481"/>
                  <a:gd name="T6" fmla="*/ 1705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2195" name="Freeform 25"/>
              <p:cNvSpPr>
                <a:spLocks/>
              </p:cNvSpPr>
              <p:nvPr/>
            </p:nvSpPr>
            <p:spPr bwMode="auto">
              <a:xfrm>
                <a:off x="475" y="1783"/>
                <a:ext cx="322" cy="1021"/>
              </a:xfrm>
              <a:custGeom>
                <a:avLst/>
                <a:gdLst>
                  <a:gd name="T0" fmla="*/ 892 w 892"/>
                  <a:gd name="T1" fmla="*/ 1282 h 1282"/>
                  <a:gd name="T2" fmla="*/ 569 w 892"/>
                  <a:gd name="T3" fmla="*/ 1190 h 1282"/>
                  <a:gd name="T4" fmla="*/ 147 w 892"/>
                  <a:gd name="T5" fmla="*/ 921 h 1282"/>
                  <a:gd name="T6" fmla="*/ 1 w 892"/>
                  <a:gd name="T7" fmla="*/ 583 h 1282"/>
                  <a:gd name="T8" fmla="*/ 139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2196" name="Freeform 26"/>
              <p:cNvSpPr>
                <a:spLocks/>
              </p:cNvSpPr>
              <p:nvPr/>
            </p:nvSpPr>
            <p:spPr bwMode="auto">
              <a:xfrm>
                <a:off x="284" y="1621"/>
                <a:ext cx="322" cy="1021"/>
              </a:xfrm>
              <a:custGeom>
                <a:avLst/>
                <a:gdLst>
                  <a:gd name="T0" fmla="*/ 3702 w 3702"/>
                  <a:gd name="T1" fmla="*/ 1175 h 2102"/>
                  <a:gd name="T2" fmla="*/ 3364 w 3702"/>
                  <a:gd name="T3" fmla="*/ 1905 h 2102"/>
                  <a:gd name="T4" fmla="*/ 3164 w 3702"/>
                  <a:gd name="T5" fmla="*/ 2051 h 2102"/>
                  <a:gd name="T6" fmla="*/ 2895 w 3702"/>
                  <a:gd name="T7" fmla="*/ 2097 h 2102"/>
                  <a:gd name="T8" fmla="*/ 1290 w 3702"/>
                  <a:gd name="T9" fmla="*/ 2059 h 2102"/>
                  <a:gd name="T10" fmla="*/ 607 w 3702"/>
                  <a:gd name="T11" fmla="*/ 1836 h 2102"/>
                  <a:gd name="T12" fmla="*/ 345 w 3702"/>
                  <a:gd name="T13" fmla="*/ 1498 h 2102"/>
                  <a:gd name="T14" fmla="*/ 100 w 3702"/>
                  <a:gd name="T15" fmla="*/ 976 h 2102"/>
                  <a:gd name="T16" fmla="*/ 31 w 3702"/>
                  <a:gd name="T17" fmla="*/ 300 h 2102"/>
                  <a:gd name="T18" fmla="*/ 284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2197" name="Freeform 27"/>
              <p:cNvSpPr>
                <a:spLocks/>
              </p:cNvSpPr>
              <p:nvPr/>
            </p:nvSpPr>
            <p:spPr bwMode="auto">
              <a:xfrm>
                <a:off x="1997" y="2612"/>
                <a:ext cx="322" cy="1021"/>
              </a:xfrm>
              <a:custGeom>
                <a:avLst/>
                <a:gdLst>
                  <a:gd name="T0" fmla="*/ 1820 w 1820"/>
                  <a:gd name="T1" fmla="*/ 0 h 226"/>
                  <a:gd name="T2" fmla="*/ 1259 w 1820"/>
                  <a:gd name="T3" fmla="*/ 192 h 226"/>
                  <a:gd name="T4" fmla="*/ 744 w 1820"/>
                  <a:gd name="T5" fmla="*/ 207 h 226"/>
                  <a:gd name="T6" fmla="*/ 307 w 1820"/>
                  <a:gd name="T7" fmla="*/ 100 h 226"/>
                  <a:gd name="T8" fmla="*/ 0 w 1820"/>
                  <a:gd name="T9" fmla="*/ 123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grpSp>
        <p:sp>
          <p:nvSpPr>
            <p:cNvPr id="92181" name="Oval 28"/>
            <p:cNvSpPr>
              <a:spLocks noChangeArrowheads="1"/>
            </p:cNvSpPr>
            <p:nvPr/>
          </p:nvSpPr>
          <p:spPr bwMode="auto">
            <a:xfrm>
              <a:off x="688" y="2910"/>
              <a:ext cx="161" cy="5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grpSp>
      <p:sp>
        <p:nvSpPr>
          <p:cNvPr id="92166" name="Text Box 29"/>
          <p:cNvSpPr txBox="1">
            <a:spLocks noChangeArrowheads="1"/>
          </p:cNvSpPr>
          <p:nvPr/>
        </p:nvSpPr>
        <p:spPr bwMode="auto">
          <a:xfrm>
            <a:off x="1513456" y="4507707"/>
            <a:ext cx="1953077"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Ordinary English</a:t>
            </a:r>
          </a:p>
        </p:txBody>
      </p:sp>
      <p:grpSp>
        <p:nvGrpSpPr>
          <p:cNvPr id="6" name="Group 30"/>
          <p:cNvGrpSpPr>
            <a:grpSpLocks/>
          </p:cNvGrpSpPr>
          <p:nvPr/>
        </p:nvGrpSpPr>
        <p:grpSpPr bwMode="auto">
          <a:xfrm>
            <a:off x="4791074" y="3000375"/>
            <a:ext cx="2276475" cy="1724025"/>
            <a:chOff x="3018" y="2520"/>
            <a:chExt cx="1434" cy="1448"/>
          </a:xfrm>
        </p:grpSpPr>
        <p:sp>
          <p:nvSpPr>
            <p:cNvPr id="92174" name="Text Box 31"/>
            <p:cNvSpPr txBox="1">
              <a:spLocks noChangeArrowheads="1"/>
            </p:cNvSpPr>
            <p:nvPr/>
          </p:nvSpPr>
          <p:spPr bwMode="auto">
            <a:xfrm>
              <a:off x="3069" y="2796"/>
              <a:ext cx="136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dice precedent core</a:t>
              </a:r>
            </a:p>
          </p:txBody>
        </p:sp>
        <p:sp>
          <p:nvSpPr>
            <p:cNvPr id="92175" name="Text Box 32"/>
            <p:cNvSpPr txBox="1">
              <a:spLocks noChangeArrowheads="1"/>
            </p:cNvSpPr>
            <p:nvPr/>
          </p:nvSpPr>
          <p:spPr bwMode="auto">
            <a:xfrm>
              <a:off x="3074" y="3330"/>
              <a:ext cx="137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vice president Gore</a:t>
              </a:r>
            </a:p>
          </p:txBody>
        </p:sp>
        <p:sp>
          <p:nvSpPr>
            <p:cNvPr id="92176" name="Oval 33"/>
            <p:cNvSpPr>
              <a:spLocks noChangeArrowheads="1"/>
            </p:cNvSpPr>
            <p:nvPr/>
          </p:nvSpPr>
          <p:spPr bwMode="auto">
            <a:xfrm>
              <a:off x="3018" y="2660"/>
              <a:ext cx="161" cy="5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92177" name="Oval 34"/>
            <p:cNvSpPr>
              <a:spLocks noChangeArrowheads="1"/>
            </p:cNvSpPr>
            <p:nvPr/>
          </p:nvSpPr>
          <p:spPr bwMode="auto">
            <a:xfrm>
              <a:off x="3030" y="3186"/>
              <a:ext cx="161" cy="5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sp>
          <p:nvSpPr>
            <p:cNvPr id="92178" name="Text Box 35"/>
            <p:cNvSpPr txBox="1">
              <a:spLocks noChangeArrowheads="1"/>
            </p:cNvSpPr>
            <p:nvPr/>
          </p:nvSpPr>
          <p:spPr bwMode="auto">
            <a:xfrm>
              <a:off x="3612" y="2520"/>
              <a:ext cx="285"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i="1"/>
                <a:t>O</a:t>
              </a:r>
              <a:r>
                <a:rPr lang="en-US" altLang="en-US" sz="2000" b="0" baseline="-25000"/>
                <a:t>1</a:t>
              </a:r>
              <a:endParaRPr lang="en-US" altLang="en-US" sz="2000" b="0"/>
            </a:p>
          </p:txBody>
        </p:sp>
        <p:sp>
          <p:nvSpPr>
            <p:cNvPr id="92179" name="Text Box 36"/>
            <p:cNvSpPr txBox="1">
              <a:spLocks noChangeArrowheads="1"/>
            </p:cNvSpPr>
            <p:nvPr/>
          </p:nvSpPr>
          <p:spPr bwMode="auto">
            <a:xfrm>
              <a:off x="3639" y="3630"/>
              <a:ext cx="285"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i="1"/>
                <a:t>O</a:t>
              </a:r>
              <a:r>
                <a:rPr lang="en-US" altLang="en-US" sz="2000" b="0" baseline="-25000"/>
                <a:t>2</a:t>
              </a:r>
              <a:endParaRPr lang="en-US" altLang="en-US" sz="2000" b="0"/>
            </a:p>
          </p:txBody>
        </p:sp>
      </p:grpSp>
      <p:grpSp>
        <p:nvGrpSpPr>
          <p:cNvPr id="7" name="Group 37"/>
          <p:cNvGrpSpPr>
            <a:grpSpLocks/>
          </p:cNvGrpSpPr>
          <p:nvPr/>
        </p:nvGrpSpPr>
        <p:grpSpPr bwMode="auto">
          <a:xfrm>
            <a:off x="3575050" y="3192066"/>
            <a:ext cx="4521201" cy="1828800"/>
            <a:chOff x="2252" y="2681"/>
            <a:chExt cx="2848" cy="1536"/>
          </a:xfrm>
        </p:grpSpPr>
        <p:sp>
          <p:nvSpPr>
            <p:cNvPr id="92169" name="Freeform 38"/>
            <p:cNvSpPr>
              <a:spLocks/>
            </p:cNvSpPr>
            <p:nvPr/>
          </p:nvSpPr>
          <p:spPr bwMode="auto">
            <a:xfrm>
              <a:off x="2365" y="2726"/>
              <a:ext cx="115" cy="390"/>
            </a:xfrm>
            <a:custGeom>
              <a:avLst/>
              <a:gdLst>
                <a:gd name="T0" fmla="*/ 0 w 661"/>
                <a:gd name="T1" fmla="*/ 85 h 169"/>
                <a:gd name="T2" fmla="*/ 162 w 661"/>
                <a:gd name="T3" fmla="*/ 8 h 169"/>
                <a:gd name="T4" fmla="*/ 415 w 661"/>
                <a:gd name="T5" fmla="*/ 39 h 169"/>
                <a:gd name="T6" fmla="*/ 661 w 661"/>
                <a:gd name="T7" fmla="*/ 169 h 169"/>
                <a:gd name="T8" fmla="*/ 0 60000 65536"/>
                <a:gd name="T9" fmla="*/ 0 60000 65536"/>
                <a:gd name="T10" fmla="*/ 0 60000 65536"/>
                <a:gd name="T11" fmla="*/ 0 60000 65536"/>
                <a:gd name="T12" fmla="*/ 0 w 661"/>
                <a:gd name="T13" fmla="*/ 0 h 169"/>
                <a:gd name="T14" fmla="*/ 661 w 661"/>
                <a:gd name="T15" fmla="*/ 169 h 169"/>
              </a:gdLst>
              <a:ahLst/>
              <a:cxnLst>
                <a:cxn ang="T8">
                  <a:pos x="T0" y="T1"/>
                </a:cxn>
                <a:cxn ang="T9">
                  <a:pos x="T2" y="T3"/>
                </a:cxn>
                <a:cxn ang="T10">
                  <a:pos x="T4" y="T5"/>
                </a:cxn>
                <a:cxn ang="T11">
                  <a:pos x="T6" y="T7"/>
                </a:cxn>
              </a:cxnLst>
              <a:rect l="T12" t="T13" r="T14" b="T15"/>
              <a:pathLst>
                <a:path w="661" h="169">
                  <a:moveTo>
                    <a:pt x="0" y="85"/>
                  </a:moveTo>
                  <a:cubicBezTo>
                    <a:pt x="46" y="50"/>
                    <a:pt x="93" y="16"/>
                    <a:pt x="162" y="8"/>
                  </a:cubicBezTo>
                  <a:cubicBezTo>
                    <a:pt x="231" y="0"/>
                    <a:pt x="332" y="12"/>
                    <a:pt x="415" y="39"/>
                  </a:cubicBezTo>
                  <a:cubicBezTo>
                    <a:pt x="498" y="66"/>
                    <a:pt x="634" y="115"/>
                    <a:pt x="661" y="169"/>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92170" name="Freeform 39"/>
            <p:cNvSpPr>
              <a:spLocks/>
            </p:cNvSpPr>
            <p:nvPr/>
          </p:nvSpPr>
          <p:spPr bwMode="auto">
            <a:xfrm flipV="1">
              <a:off x="2361" y="3522"/>
              <a:ext cx="692" cy="390"/>
            </a:xfrm>
            <a:custGeom>
              <a:avLst/>
              <a:gdLst>
                <a:gd name="T0" fmla="*/ 0 w 661"/>
                <a:gd name="T1" fmla="*/ 0 h 169"/>
                <a:gd name="T2" fmla="*/ 270 w 661"/>
                <a:gd name="T3" fmla="*/ 0 h 169"/>
                <a:gd name="T4" fmla="*/ 685 w 661"/>
                <a:gd name="T5" fmla="*/ 0 h 169"/>
                <a:gd name="T6" fmla="*/ 1095 w 661"/>
                <a:gd name="T7" fmla="*/ 0 h 169"/>
                <a:gd name="T8" fmla="*/ 0 60000 65536"/>
                <a:gd name="T9" fmla="*/ 0 60000 65536"/>
                <a:gd name="T10" fmla="*/ 0 60000 65536"/>
                <a:gd name="T11" fmla="*/ 0 60000 65536"/>
                <a:gd name="T12" fmla="*/ 0 w 661"/>
                <a:gd name="T13" fmla="*/ 0 h 169"/>
                <a:gd name="T14" fmla="*/ 661 w 661"/>
                <a:gd name="T15" fmla="*/ 169 h 169"/>
              </a:gdLst>
              <a:ahLst/>
              <a:cxnLst>
                <a:cxn ang="T8">
                  <a:pos x="T0" y="T1"/>
                </a:cxn>
                <a:cxn ang="T9">
                  <a:pos x="T2" y="T3"/>
                </a:cxn>
                <a:cxn ang="T10">
                  <a:pos x="T4" y="T5"/>
                </a:cxn>
                <a:cxn ang="T11">
                  <a:pos x="T6" y="T7"/>
                </a:cxn>
              </a:cxnLst>
              <a:rect l="T12" t="T13" r="T14" b="T15"/>
              <a:pathLst>
                <a:path w="661" h="169">
                  <a:moveTo>
                    <a:pt x="0" y="85"/>
                  </a:moveTo>
                  <a:cubicBezTo>
                    <a:pt x="46" y="50"/>
                    <a:pt x="93" y="16"/>
                    <a:pt x="162" y="8"/>
                  </a:cubicBezTo>
                  <a:cubicBezTo>
                    <a:pt x="231" y="0"/>
                    <a:pt x="332" y="12"/>
                    <a:pt x="415" y="39"/>
                  </a:cubicBezTo>
                  <a:cubicBezTo>
                    <a:pt x="498" y="66"/>
                    <a:pt x="634" y="115"/>
                    <a:pt x="661" y="169"/>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en-IN"/>
            </a:p>
          </p:txBody>
        </p:sp>
        <p:sp>
          <p:nvSpPr>
            <p:cNvPr id="92171" name="Text Box 40"/>
            <p:cNvSpPr txBox="1">
              <a:spLocks noChangeArrowheads="1"/>
            </p:cNvSpPr>
            <p:nvPr/>
          </p:nvSpPr>
          <p:spPr bwMode="auto">
            <a:xfrm>
              <a:off x="2559" y="2681"/>
              <a:ext cx="230"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a:t>?</a:t>
              </a:r>
            </a:p>
          </p:txBody>
        </p:sp>
        <p:sp>
          <p:nvSpPr>
            <p:cNvPr id="92172" name="Text Box 41"/>
            <p:cNvSpPr txBox="1">
              <a:spLocks noChangeArrowheads="1"/>
            </p:cNvSpPr>
            <p:nvPr/>
          </p:nvSpPr>
          <p:spPr bwMode="auto">
            <a:xfrm>
              <a:off x="2586" y="3277"/>
              <a:ext cx="230"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a:t>?</a:t>
              </a:r>
            </a:p>
          </p:txBody>
        </p:sp>
        <p:sp>
          <p:nvSpPr>
            <p:cNvPr id="92173" name="Text Box 42"/>
            <p:cNvSpPr txBox="1">
              <a:spLocks noChangeArrowheads="1"/>
            </p:cNvSpPr>
            <p:nvPr/>
          </p:nvSpPr>
          <p:spPr bwMode="auto">
            <a:xfrm>
              <a:off x="2252" y="3879"/>
              <a:ext cx="28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algn="ctr" eaLnBrk="1" hangingPunct="1"/>
              <a:r>
                <a:rPr lang="en-US" altLang="en-US" sz="2000" b="0"/>
                <a:t>P(</a:t>
              </a:r>
              <a:r>
                <a:rPr lang="en-US" altLang="en-US" sz="2000" b="0" i="1"/>
                <a:t>O</a:t>
              </a:r>
              <a:r>
                <a:rPr lang="en-US" altLang="en-US" sz="2000" b="0" baseline="-25000"/>
                <a:t>2</a:t>
              </a:r>
              <a:r>
                <a:rPr lang="en-US" altLang="en-US" sz="2000" b="0"/>
                <a:t> | OrdEnglish) &gt; P(</a:t>
              </a:r>
              <a:r>
                <a:rPr lang="en-US" altLang="en-US" sz="2000" b="0" i="1"/>
                <a:t>O</a:t>
              </a:r>
              <a:r>
                <a:rPr lang="en-US" altLang="en-US" sz="2000" b="0" baseline="-25000"/>
                <a:t>1</a:t>
              </a:r>
              <a:r>
                <a:rPr lang="en-US" altLang="en-US" sz="2000" b="0"/>
                <a:t> | OrdEnglish) ?</a:t>
              </a:r>
            </a:p>
          </p:txBody>
        </p:sp>
      </p:grpSp>
    </p:spTree>
    <p:extLst>
      <p:ext uri="{BB962C8B-B14F-4D97-AF65-F5344CB8AC3E}">
        <p14:creationId xmlns:p14="http://schemas.microsoft.com/office/powerpoint/2010/main" val="1121519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0CB44F39-72AC-4239-9B8E-7A77B5CBFF24}" type="slidenum">
              <a:rPr lang="en-US" altLang="en-US" sz="1200">
                <a:latin typeface="Helvetica" pitchFamily="34" charset="0"/>
              </a:rPr>
              <a:pPr/>
              <a:t>151</a:t>
            </a:fld>
            <a:endParaRPr lang="en-US" altLang="en-US" sz="1200"/>
          </a:p>
        </p:txBody>
      </p:sp>
      <p:sp>
        <p:nvSpPr>
          <p:cNvPr id="94211" name="Rectangle 2"/>
          <p:cNvSpPr>
            <a:spLocks noGrp="1" noChangeArrowheads="1"/>
          </p:cNvSpPr>
          <p:nvPr>
            <p:ph type="title"/>
          </p:nvPr>
        </p:nvSpPr>
        <p:spPr/>
        <p:txBody>
          <a:bodyPr>
            <a:normAutofit fontScale="90000"/>
          </a:bodyPr>
          <a:lstStyle/>
          <a:p>
            <a:pPr eaLnBrk="1" hangingPunct="1"/>
            <a:r>
              <a:rPr lang="en-US" altLang="en-US" sz="3200"/>
              <a:t>HMM: Observation Likelihood</a:t>
            </a:r>
            <a:br>
              <a:rPr lang="en-US" altLang="en-US" sz="3200"/>
            </a:br>
            <a:r>
              <a:rPr lang="en-US" altLang="en-US" sz="3200"/>
              <a:t>Naïve Solution</a:t>
            </a:r>
          </a:p>
        </p:txBody>
      </p:sp>
      <p:sp>
        <p:nvSpPr>
          <p:cNvPr id="94212" name="Rectangle 3"/>
          <p:cNvSpPr>
            <a:spLocks noGrp="1" noChangeArrowheads="1"/>
          </p:cNvSpPr>
          <p:nvPr>
            <p:ph type="body" idx="1"/>
          </p:nvPr>
        </p:nvSpPr>
        <p:spPr/>
        <p:txBody>
          <a:bodyPr>
            <a:normAutofit fontScale="85000" lnSpcReduction="10000"/>
          </a:bodyPr>
          <a:lstStyle/>
          <a:p>
            <a:pPr eaLnBrk="1" hangingPunct="1">
              <a:lnSpc>
                <a:spcPct val="90000"/>
              </a:lnSpc>
            </a:pPr>
            <a:r>
              <a:rPr lang="en-US" altLang="en-US" sz="2800"/>
              <a:t>Consider all possible state sequences, </a:t>
            </a:r>
            <a:r>
              <a:rPr lang="en-US" altLang="en-US" sz="2800" i="1"/>
              <a:t>Q</a:t>
            </a:r>
            <a:r>
              <a:rPr lang="en-US" altLang="en-US" sz="2800"/>
              <a:t>, of length </a:t>
            </a:r>
            <a:r>
              <a:rPr lang="en-US" altLang="en-US" sz="2800" i="1"/>
              <a:t>T</a:t>
            </a:r>
            <a:r>
              <a:rPr lang="en-US" altLang="en-US" sz="2800"/>
              <a:t> that the model could have traversed in generating the given observation sequence.</a:t>
            </a:r>
          </a:p>
          <a:p>
            <a:pPr eaLnBrk="1" hangingPunct="1">
              <a:lnSpc>
                <a:spcPct val="90000"/>
              </a:lnSpc>
            </a:pPr>
            <a:r>
              <a:rPr lang="en-US" altLang="en-US" sz="2800"/>
              <a:t>Compute the probability of a given state sequence from </a:t>
            </a:r>
            <a:r>
              <a:rPr lang="en-US" altLang="en-US" sz="2800" i="1">
                <a:cs typeface="Times New Roman" pitchFamily="18" charset="0"/>
              </a:rPr>
              <a:t>A, </a:t>
            </a:r>
            <a:r>
              <a:rPr lang="en-US" altLang="en-US" sz="2800">
                <a:cs typeface="Times New Roman" pitchFamily="18" charset="0"/>
              </a:rPr>
              <a:t>and multiply it by the probabilities of generating each of given observations in each of the corresponding states in this sequence to get P(</a:t>
            </a:r>
            <a:r>
              <a:rPr lang="en-US" altLang="en-US" sz="2800" i="1">
                <a:cs typeface="Times New Roman" pitchFamily="18" charset="0"/>
              </a:rPr>
              <a:t>O</a:t>
            </a:r>
            <a:r>
              <a:rPr lang="en-US" altLang="en-US" sz="2800">
                <a:cs typeface="Times New Roman" pitchFamily="18" charset="0"/>
              </a:rPr>
              <a:t>,</a:t>
            </a:r>
            <a:r>
              <a:rPr lang="en-US" altLang="en-US" sz="2800" i="1">
                <a:cs typeface="Times New Roman" pitchFamily="18" charset="0"/>
              </a:rPr>
              <a:t>Q|</a:t>
            </a:r>
            <a:r>
              <a:rPr lang="en-US" altLang="en-US" sz="2800">
                <a:cs typeface="Times New Roman" pitchFamily="18" charset="0"/>
              </a:rPr>
              <a:t> </a:t>
            </a:r>
            <a:r>
              <a:rPr lang="el-GR" altLang="en-US" sz="2800">
                <a:cs typeface="Times New Roman" pitchFamily="18" charset="0"/>
              </a:rPr>
              <a:t>λ</a:t>
            </a:r>
            <a:r>
              <a:rPr lang="en-US" altLang="en-US" sz="2800">
                <a:cs typeface="Times New Roman" pitchFamily="18" charset="0"/>
              </a:rPr>
              <a:t>) = P(</a:t>
            </a:r>
            <a:r>
              <a:rPr lang="en-US" altLang="en-US" sz="2800" i="1">
                <a:cs typeface="Times New Roman" pitchFamily="18" charset="0"/>
              </a:rPr>
              <a:t>O|</a:t>
            </a:r>
            <a:r>
              <a:rPr lang="en-US" altLang="en-US" sz="2800">
                <a:cs typeface="Times New Roman" pitchFamily="18" charset="0"/>
              </a:rPr>
              <a:t> </a:t>
            </a:r>
            <a:r>
              <a:rPr lang="en-US" altLang="en-US" sz="2800" i="1">
                <a:cs typeface="Times New Roman" pitchFamily="18" charset="0"/>
              </a:rPr>
              <a:t>Q</a:t>
            </a:r>
            <a:r>
              <a:rPr lang="en-US" altLang="en-US" sz="2800">
                <a:cs typeface="Times New Roman" pitchFamily="18" charset="0"/>
              </a:rPr>
              <a:t>,</a:t>
            </a:r>
            <a:r>
              <a:rPr lang="el-GR" altLang="en-US" sz="2800">
                <a:cs typeface="Times New Roman" pitchFamily="18" charset="0"/>
              </a:rPr>
              <a:t> λ</a:t>
            </a:r>
            <a:r>
              <a:rPr lang="en-US" altLang="en-US" sz="2800">
                <a:cs typeface="Times New Roman" pitchFamily="18" charset="0"/>
              </a:rPr>
              <a:t>) P(</a:t>
            </a:r>
            <a:r>
              <a:rPr lang="en-US" altLang="en-US" sz="2800" i="1">
                <a:cs typeface="Times New Roman" pitchFamily="18" charset="0"/>
              </a:rPr>
              <a:t>Q|</a:t>
            </a:r>
            <a:r>
              <a:rPr lang="en-US" altLang="en-US" sz="2800">
                <a:cs typeface="Times New Roman" pitchFamily="18" charset="0"/>
              </a:rPr>
              <a:t> </a:t>
            </a:r>
            <a:r>
              <a:rPr lang="el-GR" altLang="en-US" sz="2800">
                <a:cs typeface="Times New Roman" pitchFamily="18" charset="0"/>
              </a:rPr>
              <a:t>λ</a:t>
            </a:r>
            <a:r>
              <a:rPr lang="en-US" altLang="en-US" sz="2800">
                <a:cs typeface="Times New Roman" pitchFamily="18" charset="0"/>
              </a:rPr>
              <a:t>) .</a:t>
            </a:r>
          </a:p>
          <a:p>
            <a:pPr eaLnBrk="1" hangingPunct="1">
              <a:lnSpc>
                <a:spcPct val="90000"/>
              </a:lnSpc>
            </a:pPr>
            <a:r>
              <a:rPr lang="en-US" altLang="en-US" sz="2800">
                <a:cs typeface="Times New Roman" pitchFamily="18" charset="0"/>
              </a:rPr>
              <a:t>Sum this over all possible state sequences to get P(</a:t>
            </a:r>
            <a:r>
              <a:rPr lang="en-US" altLang="en-US" sz="2800" i="1">
                <a:cs typeface="Times New Roman" pitchFamily="18" charset="0"/>
              </a:rPr>
              <a:t>O</a:t>
            </a:r>
            <a:r>
              <a:rPr lang="en-US" altLang="en-US" sz="2800">
                <a:cs typeface="Times New Roman" pitchFamily="18" charset="0"/>
              </a:rPr>
              <a:t>| </a:t>
            </a:r>
            <a:r>
              <a:rPr lang="el-GR" altLang="en-US" sz="2800">
                <a:cs typeface="Times New Roman" pitchFamily="18" charset="0"/>
              </a:rPr>
              <a:t>λ</a:t>
            </a:r>
            <a:r>
              <a:rPr lang="en-US" altLang="en-US" sz="2800">
                <a:cs typeface="Times New Roman" pitchFamily="18" charset="0"/>
              </a:rPr>
              <a:t>).</a:t>
            </a:r>
          </a:p>
          <a:p>
            <a:pPr eaLnBrk="1" hangingPunct="1">
              <a:lnSpc>
                <a:spcPct val="90000"/>
              </a:lnSpc>
            </a:pPr>
            <a:r>
              <a:rPr lang="en-US" altLang="en-US" sz="2800">
                <a:cs typeface="Times New Roman" pitchFamily="18" charset="0"/>
              </a:rPr>
              <a:t>Computationally complex: O(</a:t>
            </a:r>
            <a:r>
              <a:rPr lang="en-US" altLang="en-US" sz="2800" i="1">
                <a:cs typeface="Times New Roman" pitchFamily="18" charset="0"/>
              </a:rPr>
              <a:t>TN</a:t>
            </a:r>
            <a:r>
              <a:rPr lang="en-US" altLang="en-US" sz="2800" i="1" baseline="30000">
                <a:cs typeface="Times New Roman" pitchFamily="18" charset="0"/>
              </a:rPr>
              <a:t>T</a:t>
            </a:r>
            <a:r>
              <a:rPr lang="en-US" altLang="en-US" sz="2800">
                <a:cs typeface="Times New Roman" pitchFamily="18" charset="0"/>
              </a:rPr>
              <a:t>).</a:t>
            </a:r>
            <a:endParaRPr lang="en-US" altLang="en-US" sz="2800" i="1">
              <a:cs typeface="Times New Roman" pitchFamily="18" charset="0"/>
            </a:endParaRPr>
          </a:p>
          <a:p>
            <a:pPr eaLnBrk="1" hangingPunct="1">
              <a:lnSpc>
                <a:spcPct val="90000"/>
              </a:lnSpc>
            </a:pPr>
            <a:endParaRPr lang="en-US" altLang="en-US" sz="2800">
              <a:cs typeface="Times New Roman" pitchFamily="18" charset="0"/>
            </a:endParaRPr>
          </a:p>
          <a:p>
            <a:pPr eaLnBrk="1" hangingPunct="1">
              <a:lnSpc>
                <a:spcPct val="90000"/>
              </a:lnSpc>
            </a:pPr>
            <a:endParaRPr lang="en-US" altLang="en-US" sz="2800">
              <a:cs typeface="Times New Roman" pitchFamily="18" charset="0"/>
            </a:endParaRPr>
          </a:p>
          <a:p>
            <a:pPr eaLnBrk="1" hangingPunct="1">
              <a:lnSpc>
                <a:spcPct val="90000"/>
              </a:lnSpc>
            </a:pPr>
            <a:endParaRPr lang="en-US" altLang="en-US" sz="2800"/>
          </a:p>
          <a:p>
            <a:pPr eaLnBrk="1" hangingPunct="1">
              <a:lnSpc>
                <a:spcPct val="90000"/>
              </a:lnSpc>
            </a:pPr>
            <a:endParaRPr lang="en-US" altLang="en-US" sz="2800"/>
          </a:p>
          <a:p>
            <a:pPr eaLnBrk="1" hangingPunct="1">
              <a:lnSpc>
                <a:spcPct val="90000"/>
              </a:lnSpc>
            </a:pPr>
            <a:endParaRPr lang="en-US" altLang="en-US" sz="2800"/>
          </a:p>
          <a:p>
            <a:pPr eaLnBrk="1" hangingPunct="1">
              <a:lnSpc>
                <a:spcPct val="90000"/>
              </a:lnSpc>
            </a:pPr>
            <a:endParaRPr lang="en-US" altLang="en-US" sz="2800"/>
          </a:p>
        </p:txBody>
      </p:sp>
    </p:spTree>
    <p:extLst>
      <p:ext uri="{BB962C8B-B14F-4D97-AF65-F5344CB8AC3E}">
        <p14:creationId xmlns:p14="http://schemas.microsoft.com/office/powerpoint/2010/main" val="37538159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131E4486-4EC3-44F0-8835-741DE8D43450}" type="slidenum">
              <a:rPr lang="en-US" altLang="en-US" sz="1200">
                <a:latin typeface="Helvetica" pitchFamily="34" charset="0"/>
              </a:rPr>
              <a:pPr/>
              <a:t>152</a:t>
            </a:fld>
            <a:endParaRPr lang="en-US" altLang="en-US" sz="1200"/>
          </a:p>
        </p:txBody>
      </p:sp>
      <p:sp>
        <p:nvSpPr>
          <p:cNvPr id="96259" name="Rectangle 2"/>
          <p:cNvSpPr>
            <a:spLocks noGrp="1" noChangeArrowheads="1"/>
          </p:cNvSpPr>
          <p:nvPr>
            <p:ph type="title"/>
          </p:nvPr>
        </p:nvSpPr>
        <p:spPr/>
        <p:txBody>
          <a:bodyPr>
            <a:normAutofit fontScale="90000"/>
          </a:bodyPr>
          <a:lstStyle/>
          <a:p>
            <a:pPr eaLnBrk="1" hangingPunct="1"/>
            <a:r>
              <a:rPr lang="en-US" altLang="en-US" sz="3200"/>
              <a:t>HMM: Observation Likelihood</a:t>
            </a:r>
            <a:br>
              <a:rPr lang="en-US" altLang="en-US" sz="3200"/>
            </a:br>
            <a:r>
              <a:rPr lang="en-US" altLang="en-US" sz="3200"/>
              <a:t>Efficient Solution</a:t>
            </a:r>
          </a:p>
        </p:txBody>
      </p:sp>
      <p:sp>
        <p:nvSpPr>
          <p:cNvPr id="96260" name="Rectangle 3"/>
          <p:cNvSpPr>
            <a:spLocks noGrp="1" noChangeArrowheads="1"/>
          </p:cNvSpPr>
          <p:nvPr>
            <p:ph type="body" idx="1"/>
          </p:nvPr>
        </p:nvSpPr>
        <p:spPr/>
        <p:txBody>
          <a:bodyPr>
            <a:normAutofit lnSpcReduction="10000"/>
          </a:bodyPr>
          <a:lstStyle/>
          <a:p>
            <a:pPr eaLnBrk="1" hangingPunct="1"/>
            <a:r>
              <a:rPr lang="en-US" altLang="en-US" sz="2800"/>
              <a:t>Due to the Markov assumption, the probability of being in any state at any given time </a:t>
            </a:r>
            <a:r>
              <a:rPr lang="en-US" altLang="en-US" sz="2800" i="1"/>
              <a:t>t</a:t>
            </a:r>
            <a:r>
              <a:rPr lang="en-US" altLang="en-US" sz="2800"/>
              <a:t> only relies on the probability of being in each of the possible states at time </a:t>
            </a:r>
            <a:r>
              <a:rPr lang="en-US" altLang="en-US" sz="2800" i="1"/>
              <a:t>t</a:t>
            </a:r>
            <a:r>
              <a:rPr lang="en-US" altLang="en-US" sz="2800"/>
              <a:t>−1.</a:t>
            </a:r>
          </a:p>
          <a:p>
            <a:pPr eaLnBrk="1" hangingPunct="1"/>
            <a:r>
              <a:rPr lang="en-US" altLang="en-US" sz="2800">
                <a:solidFill>
                  <a:srgbClr val="FF0000"/>
                </a:solidFill>
              </a:rPr>
              <a:t>Forward Algorithm</a:t>
            </a:r>
            <a:r>
              <a:rPr lang="en-US" altLang="en-US" sz="2800"/>
              <a:t>: Uses dynamic programming to exploit this fact to efficiently compute observation likelihood in O(</a:t>
            </a:r>
            <a:r>
              <a:rPr lang="en-US" altLang="en-US" sz="2800" i="1"/>
              <a:t>TN</a:t>
            </a:r>
            <a:r>
              <a:rPr lang="en-US" altLang="en-US" sz="2800" baseline="30000"/>
              <a:t>2</a:t>
            </a:r>
            <a:r>
              <a:rPr lang="en-US" altLang="en-US" sz="2800"/>
              <a:t>) time.</a:t>
            </a:r>
          </a:p>
          <a:p>
            <a:pPr lvl="1" eaLnBrk="1" hangingPunct="1"/>
            <a:r>
              <a:rPr lang="en-US" altLang="en-US" sz="2400"/>
              <a:t>Compute a </a:t>
            </a:r>
            <a:r>
              <a:rPr lang="en-US" altLang="en-US" sz="2400" b="1" i="1"/>
              <a:t>forward trellis</a:t>
            </a:r>
            <a:r>
              <a:rPr lang="en-US" altLang="en-US" sz="2400"/>
              <a:t> that compactly and implicitly encodes information about all possible state paths.</a:t>
            </a:r>
          </a:p>
        </p:txBody>
      </p:sp>
    </p:spTree>
    <p:extLst>
      <p:ext uri="{BB962C8B-B14F-4D97-AF65-F5344CB8AC3E}">
        <p14:creationId xmlns:p14="http://schemas.microsoft.com/office/powerpoint/2010/main" val="37252553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pPr eaLnBrk="1" hangingPunct="1"/>
            <a:r>
              <a:rPr lang="en-US" altLang="en-US"/>
              <a:t>Forward Trellis </a:t>
            </a:r>
          </a:p>
        </p:txBody>
      </p:sp>
      <p:sp>
        <p:nvSpPr>
          <p:cNvPr id="9830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9C322EFA-13B1-4402-A658-5EED7C5F25F9}" type="slidenum">
              <a:rPr lang="en-US" altLang="en-US" sz="1200">
                <a:latin typeface="Helvetica" pitchFamily="34" charset="0"/>
              </a:rPr>
              <a:pPr/>
              <a:t>153</a:t>
            </a:fld>
            <a:endParaRPr lang="en-US" altLang="en-US" sz="1200"/>
          </a:p>
        </p:txBody>
      </p:sp>
      <p:sp>
        <p:nvSpPr>
          <p:cNvPr id="98308" name="Oval 4"/>
          <p:cNvSpPr>
            <a:spLocks noChangeArrowheads="1"/>
          </p:cNvSpPr>
          <p:nvPr/>
        </p:nvSpPr>
        <p:spPr bwMode="auto">
          <a:xfrm>
            <a:off x="2105026" y="1687117"/>
            <a:ext cx="255677" cy="652255"/>
          </a:xfrm>
          <a:prstGeom prst="ellipse">
            <a:avLst/>
          </a:prstGeom>
          <a:solidFill>
            <a:srgbClr val="C00000"/>
          </a:solidFill>
          <a:ln w="12700" algn="ctr">
            <a:solidFill>
              <a:schemeClr val="tx1"/>
            </a:solidFill>
            <a:round/>
            <a:headEnd/>
            <a:tailEnd/>
          </a:ln>
        </p:spPr>
        <p:txBody>
          <a:bodyPr wrap="none" lIns="90000" tIns="46800" rIns="90000" bIns="46800">
            <a:spAutoFit/>
          </a:bodyPr>
          <a:lstStyle/>
          <a:p>
            <a:pPr eaLnBrk="1" hangingPunct="1"/>
            <a:endParaRPr lang="en-US" altLang="en-US"/>
          </a:p>
        </p:txBody>
      </p:sp>
      <p:sp>
        <p:nvSpPr>
          <p:cNvPr id="98309" name="TextBox 5"/>
          <p:cNvSpPr txBox="1">
            <a:spLocks noChangeArrowheads="1"/>
          </p:cNvSpPr>
          <p:nvPr/>
        </p:nvSpPr>
        <p:spPr bwMode="auto">
          <a:xfrm>
            <a:off x="1731964" y="1624012"/>
            <a:ext cx="3690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s</a:t>
            </a:r>
            <a:r>
              <a:rPr lang="en-US" altLang="en-US" sz="2000" baseline="-25000"/>
              <a:t>1</a:t>
            </a:r>
            <a:endParaRPr lang="en-US" altLang="en-US" sz="2000"/>
          </a:p>
        </p:txBody>
      </p:sp>
      <p:sp>
        <p:nvSpPr>
          <p:cNvPr id="98310" name="Oval 6"/>
          <p:cNvSpPr>
            <a:spLocks noChangeArrowheads="1"/>
          </p:cNvSpPr>
          <p:nvPr/>
        </p:nvSpPr>
        <p:spPr bwMode="auto">
          <a:xfrm>
            <a:off x="2105026" y="1982392"/>
            <a:ext cx="255677" cy="652255"/>
          </a:xfrm>
          <a:prstGeom prst="ellipse">
            <a:avLst/>
          </a:prstGeom>
          <a:solidFill>
            <a:srgbClr val="C00000"/>
          </a:solidFill>
          <a:ln w="12700" algn="ctr">
            <a:solidFill>
              <a:schemeClr val="tx1"/>
            </a:solidFill>
            <a:round/>
            <a:headEnd/>
            <a:tailEnd/>
          </a:ln>
        </p:spPr>
        <p:txBody>
          <a:bodyPr wrap="none" lIns="90000" tIns="46800" rIns="90000" bIns="46800">
            <a:spAutoFit/>
          </a:bodyPr>
          <a:lstStyle/>
          <a:p>
            <a:pPr eaLnBrk="1" hangingPunct="1"/>
            <a:endParaRPr lang="en-US" altLang="en-US"/>
          </a:p>
        </p:txBody>
      </p:sp>
      <p:sp>
        <p:nvSpPr>
          <p:cNvPr id="98311" name="TextBox 7"/>
          <p:cNvSpPr txBox="1">
            <a:spLocks noChangeArrowheads="1"/>
          </p:cNvSpPr>
          <p:nvPr/>
        </p:nvSpPr>
        <p:spPr bwMode="auto">
          <a:xfrm>
            <a:off x="1731964" y="1919287"/>
            <a:ext cx="3690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s</a:t>
            </a:r>
            <a:r>
              <a:rPr lang="en-US" altLang="en-US" sz="2000" baseline="-25000"/>
              <a:t>2</a:t>
            </a:r>
            <a:endParaRPr lang="en-US" altLang="en-US" sz="2000"/>
          </a:p>
        </p:txBody>
      </p:sp>
      <p:sp>
        <p:nvSpPr>
          <p:cNvPr id="98312" name="Oval 8"/>
          <p:cNvSpPr>
            <a:spLocks noChangeArrowheads="1"/>
          </p:cNvSpPr>
          <p:nvPr/>
        </p:nvSpPr>
        <p:spPr bwMode="auto">
          <a:xfrm>
            <a:off x="2105026" y="3109913"/>
            <a:ext cx="255677" cy="652255"/>
          </a:xfrm>
          <a:prstGeom prst="ellipse">
            <a:avLst/>
          </a:prstGeom>
          <a:solidFill>
            <a:srgbClr val="C00000"/>
          </a:solidFill>
          <a:ln w="12700" algn="ctr">
            <a:solidFill>
              <a:schemeClr val="tx1"/>
            </a:solidFill>
            <a:round/>
            <a:headEnd/>
            <a:tailEnd/>
          </a:ln>
        </p:spPr>
        <p:txBody>
          <a:bodyPr wrap="none" lIns="90000" tIns="46800" rIns="90000" bIns="46800">
            <a:spAutoFit/>
          </a:bodyPr>
          <a:lstStyle/>
          <a:p>
            <a:pPr eaLnBrk="1" hangingPunct="1"/>
            <a:endParaRPr lang="en-US" altLang="en-US"/>
          </a:p>
        </p:txBody>
      </p:sp>
      <p:sp>
        <p:nvSpPr>
          <p:cNvPr id="98313" name="TextBox 9"/>
          <p:cNvSpPr txBox="1">
            <a:spLocks noChangeArrowheads="1"/>
          </p:cNvSpPr>
          <p:nvPr/>
        </p:nvSpPr>
        <p:spPr bwMode="auto">
          <a:xfrm>
            <a:off x="1731964" y="3046810"/>
            <a:ext cx="4074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s</a:t>
            </a:r>
            <a:r>
              <a:rPr lang="en-US" altLang="en-US" sz="2000" baseline="-25000"/>
              <a:t>N</a:t>
            </a:r>
            <a:endParaRPr lang="en-US" altLang="en-US" sz="2000"/>
          </a:p>
        </p:txBody>
      </p:sp>
      <p:sp>
        <p:nvSpPr>
          <p:cNvPr id="98314" name="TextBox 10"/>
          <p:cNvSpPr txBox="1">
            <a:spLocks noChangeArrowheads="1"/>
          </p:cNvSpPr>
          <p:nvPr/>
        </p:nvSpPr>
        <p:spPr bwMode="auto">
          <a:xfrm>
            <a:off x="1997076" y="2238375"/>
            <a:ext cx="3032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sym typeface="Symbol" pitchFamily="18" charset="2"/>
              </a:rPr>
              <a:t></a:t>
            </a:r>
          </a:p>
          <a:p>
            <a:pPr eaLnBrk="1" hangingPunct="1"/>
            <a:r>
              <a:rPr lang="en-US" altLang="en-US" sz="2000">
                <a:sym typeface="Symbol" pitchFamily="18" charset="2"/>
              </a:rPr>
              <a:t></a:t>
            </a:r>
            <a:endParaRPr lang="en-US" altLang="en-US" sz="2000"/>
          </a:p>
          <a:p>
            <a:pPr eaLnBrk="1" hangingPunct="1"/>
            <a:r>
              <a:rPr lang="en-US" altLang="en-US" sz="2000">
                <a:sym typeface="Symbol" pitchFamily="18" charset="2"/>
              </a:rPr>
              <a:t></a:t>
            </a:r>
            <a:endParaRPr lang="en-US" altLang="en-US" sz="2000"/>
          </a:p>
        </p:txBody>
      </p:sp>
      <p:sp>
        <p:nvSpPr>
          <p:cNvPr id="98315" name="Oval 11"/>
          <p:cNvSpPr>
            <a:spLocks noChangeArrowheads="1"/>
          </p:cNvSpPr>
          <p:nvPr/>
        </p:nvSpPr>
        <p:spPr bwMode="auto">
          <a:xfrm>
            <a:off x="3224213" y="1678782"/>
            <a:ext cx="255677" cy="652255"/>
          </a:xfrm>
          <a:prstGeom prst="ellipse">
            <a:avLst/>
          </a:prstGeom>
          <a:solidFill>
            <a:srgbClr val="C00000"/>
          </a:solidFill>
          <a:ln w="12700" algn="ctr">
            <a:solidFill>
              <a:schemeClr val="tx1"/>
            </a:solidFill>
            <a:round/>
            <a:headEnd/>
            <a:tailEnd/>
          </a:ln>
        </p:spPr>
        <p:txBody>
          <a:bodyPr wrap="none" lIns="90000" tIns="46800" rIns="90000" bIns="46800">
            <a:spAutoFit/>
          </a:bodyPr>
          <a:lstStyle/>
          <a:p>
            <a:pPr eaLnBrk="1" hangingPunct="1"/>
            <a:endParaRPr lang="en-US" altLang="en-US"/>
          </a:p>
        </p:txBody>
      </p:sp>
      <p:sp>
        <p:nvSpPr>
          <p:cNvPr id="98316" name="Oval 13"/>
          <p:cNvSpPr>
            <a:spLocks noChangeArrowheads="1"/>
          </p:cNvSpPr>
          <p:nvPr/>
        </p:nvSpPr>
        <p:spPr bwMode="auto">
          <a:xfrm>
            <a:off x="3224213" y="1972867"/>
            <a:ext cx="255677" cy="652255"/>
          </a:xfrm>
          <a:prstGeom prst="ellipse">
            <a:avLst/>
          </a:prstGeom>
          <a:solidFill>
            <a:srgbClr val="C00000"/>
          </a:solidFill>
          <a:ln w="12700" algn="ctr">
            <a:solidFill>
              <a:schemeClr val="tx1"/>
            </a:solidFill>
            <a:round/>
            <a:headEnd/>
            <a:tailEnd/>
          </a:ln>
        </p:spPr>
        <p:txBody>
          <a:bodyPr wrap="none" lIns="90000" tIns="46800" rIns="90000" bIns="46800">
            <a:spAutoFit/>
          </a:bodyPr>
          <a:lstStyle/>
          <a:p>
            <a:pPr eaLnBrk="1" hangingPunct="1"/>
            <a:endParaRPr lang="en-US" altLang="en-US"/>
          </a:p>
        </p:txBody>
      </p:sp>
      <p:sp>
        <p:nvSpPr>
          <p:cNvPr id="98317" name="Oval 15"/>
          <p:cNvSpPr>
            <a:spLocks noChangeArrowheads="1"/>
          </p:cNvSpPr>
          <p:nvPr/>
        </p:nvSpPr>
        <p:spPr bwMode="auto">
          <a:xfrm>
            <a:off x="3224213" y="3101579"/>
            <a:ext cx="255677" cy="652255"/>
          </a:xfrm>
          <a:prstGeom prst="ellipse">
            <a:avLst/>
          </a:prstGeom>
          <a:solidFill>
            <a:srgbClr val="C00000"/>
          </a:solidFill>
          <a:ln w="12700" algn="ctr">
            <a:solidFill>
              <a:schemeClr val="tx1"/>
            </a:solidFill>
            <a:round/>
            <a:headEnd/>
            <a:tailEnd/>
          </a:ln>
        </p:spPr>
        <p:txBody>
          <a:bodyPr wrap="none" lIns="90000" tIns="46800" rIns="90000" bIns="46800">
            <a:spAutoFit/>
          </a:bodyPr>
          <a:lstStyle/>
          <a:p>
            <a:pPr eaLnBrk="1" hangingPunct="1"/>
            <a:endParaRPr lang="en-US" altLang="en-US"/>
          </a:p>
        </p:txBody>
      </p:sp>
      <p:sp>
        <p:nvSpPr>
          <p:cNvPr id="98318" name="TextBox 17"/>
          <p:cNvSpPr txBox="1">
            <a:spLocks noChangeArrowheads="1"/>
          </p:cNvSpPr>
          <p:nvPr/>
        </p:nvSpPr>
        <p:spPr bwMode="auto">
          <a:xfrm>
            <a:off x="3116263" y="2228850"/>
            <a:ext cx="3032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sym typeface="Symbol" pitchFamily="18" charset="2"/>
              </a:rPr>
              <a:t></a:t>
            </a:r>
          </a:p>
          <a:p>
            <a:pPr eaLnBrk="1" hangingPunct="1"/>
            <a:r>
              <a:rPr lang="en-US" altLang="en-US" sz="2000">
                <a:sym typeface="Symbol" pitchFamily="18" charset="2"/>
              </a:rPr>
              <a:t></a:t>
            </a:r>
            <a:endParaRPr lang="en-US" altLang="en-US" sz="2000"/>
          </a:p>
          <a:p>
            <a:pPr eaLnBrk="1" hangingPunct="1"/>
            <a:r>
              <a:rPr lang="en-US" altLang="en-US" sz="2000">
                <a:sym typeface="Symbol" pitchFamily="18" charset="2"/>
              </a:rPr>
              <a:t></a:t>
            </a:r>
            <a:endParaRPr lang="en-US" altLang="en-US" sz="2000"/>
          </a:p>
        </p:txBody>
      </p:sp>
      <p:sp>
        <p:nvSpPr>
          <p:cNvPr id="98319" name="Oval 18"/>
          <p:cNvSpPr>
            <a:spLocks noChangeArrowheads="1"/>
          </p:cNvSpPr>
          <p:nvPr/>
        </p:nvSpPr>
        <p:spPr bwMode="auto">
          <a:xfrm>
            <a:off x="1223964" y="2406254"/>
            <a:ext cx="255677" cy="652255"/>
          </a:xfrm>
          <a:prstGeom prst="ellipse">
            <a:avLst/>
          </a:prstGeom>
          <a:solidFill>
            <a:srgbClr val="C00000"/>
          </a:solidFill>
          <a:ln w="12700" algn="ctr">
            <a:solidFill>
              <a:schemeClr val="tx1"/>
            </a:solidFill>
            <a:round/>
            <a:headEnd/>
            <a:tailEnd/>
          </a:ln>
        </p:spPr>
        <p:txBody>
          <a:bodyPr wrap="none" lIns="90000" tIns="46800" rIns="90000" bIns="46800">
            <a:spAutoFit/>
          </a:bodyPr>
          <a:lstStyle/>
          <a:p>
            <a:pPr eaLnBrk="1" hangingPunct="1"/>
            <a:endParaRPr lang="en-US" altLang="en-US"/>
          </a:p>
        </p:txBody>
      </p:sp>
      <p:sp>
        <p:nvSpPr>
          <p:cNvPr id="98320" name="TextBox 19"/>
          <p:cNvSpPr txBox="1">
            <a:spLocks noChangeArrowheads="1"/>
          </p:cNvSpPr>
          <p:nvPr/>
        </p:nvSpPr>
        <p:spPr bwMode="auto">
          <a:xfrm>
            <a:off x="850900" y="2343150"/>
            <a:ext cx="3690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s</a:t>
            </a:r>
            <a:r>
              <a:rPr lang="en-US" altLang="en-US" sz="2000" baseline="-25000"/>
              <a:t>0</a:t>
            </a:r>
            <a:endParaRPr lang="en-US" altLang="en-US" sz="2000"/>
          </a:p>
        </p:txBody>
      </p:sp>
      <p:sp>
        <p:nvSpPr>
          <p:cNvPr id="98321" name="Oval 20"/>
          <p:cNvSpPr>
            <a:spLocks noChangeArrowheads="1"/>
          </p:cNvSpPr>
          <p:nvPr/>
        </p:nvSpPr>
        <p:spPr bwMode="auto">
          <a:xfrm>
            <a:off x="7861301" y="2403873"/>
            <a:ext cx="255677" cy="652255"/>
          </a:xfrm>
          <a:prstGeom prst="ellipse">
            <a:avLst/>
          </a:prstGeom>
          <a:solidFill>
            <a:srgbClr val="C00000"/>
          </a:solidFill>
          <a:ln w="12700" algn="ctr">
            <a:solidFill>
              <a:schemeClr val="tx1"/>
            </a:solidFill>
            <a:round/>
            <a:headEnd/>
            <a:tailEnd/>
          </a:ln>
        </p:spPr>
        <p:txBody>
          <a:bodyPr wrap="none" lIns="90000" tIns="46800" rIns="90000" bIns="46800">
            <a:spAutoFit/>
          </a:bodyPr>
          <a:lstStyle/>
          <a:p>
            <a:pPr eaLnBrk="1" hangingPunct="1"/>
            <a:endParaRPr lang="en-US" altLang="en-US"/>
          </a:p>
        </p:txBody>
      </p:sp>
      <p:sp>
        <p:nvSpPr>
          <p:cNvPr id="98322" name="TextBox 21"/>
          <p:cNvSpPr txBox="1">
            <a:spLocks noChangeArrowheads="1"/>
          </p:cNvSpPr>
          <p:nvPr/>
        </p:nvSpPr>
        <p:spPr bwMode="auto">
          <a:xfrm>
            <a:off x="8040689" y="2313385"/>
            <a:ext cx="378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s</a:t>
            </a:r>
            <a:r>
              <a:rPr lang="en-US" altLang="en-US" sz="2000" baseline="-25000"/>
              <a:t>F</a:t>
            </a:r>
            <a:endParaRPr lang="en-US" altLang="en-US" sz="2000"/>
          </a:p>
        </p:txBody>
      </p:sp>
      <p:cxnSp>
        <p:nvCxnSpPr>
          <p:cNvPr id="98323" name="Straight Connector 23"/>
          <p:cNvCxnSpPr>
            <a:cxnSpLocks noChangeShapeType="1"/>
            <a:stCxn id="98308" idx="6"/>
          </p:cNvCxnSpPr>
          <p:nvPr/>
        </p:nvCxnSpPr>
        <p:spPr bwMode="auto">
          <a:xfrm flipV="1">
            <a:off x="2360703" y="1765698"/>
            <a:ext cx="903197" cy="247547"/>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24" name="Straight Connector 25"/>
          <p:cNvCxnSpPr>
            <a:cxnSpLocks noChangeShapeType="1"/>
            <a:stCxn id="98308" idx="5"/>
            <a:endCxn id="98316" idx="2"/>
          </p:cNvCxnSpPr>
          <p:nvPr/>
        </p:nvCxnSpPr>
        <p:spPr bwMode="auto">
          <a:xfrm>
            <a:off x="2323260" y="2243851"/>
            <a:ext cx="900953" cy="5514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25" name="Straight Connector 27"/>
          <p:cNvCxnSpPr>
            <a:cxnSpLocks noChangeShapeType="1"/>
            <a:stCxn id="98308" idx="5"/>
            <a:endCxn id="98317" idx="1"/>
          </p:cNvCxnSpPr>
          <p:nvPr/>
        </p:nvCxnSpPr>
        <p:spPr bwMode="auto">
          <a:xfrm>
            <a:off x="2323260" y="2243851"/>
            <a:ext cx="938396" cy="953249"/>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26" name="Straight Connector 29"/>
          <p:cNvCxnSpPr>
            <a:cxnSpLocks noChangeShapeType="1"/>
            <a:stCxn id="98308" idx="5"/>
          </p:cNvCxnSpPr>
          <p:nvPr/>
        </p:nvCxnSpPr>
        <p:spPr bwMode="auto">
          <a:xfrm>
            <a:off x="2323260" y="2243851"/>
            <a:ext cx="924766" cy="264796"/>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27" name="Straight Connector 31"/>
          <p:cNvCxnSpPr>
            <a:cxnSpLocks noChangeShapeType="1"/>
            <a:stCxn id="98310" idx="6"/>
            <a:endCxn id="98315" idx="2"/>
          </p:cNvCxnSpPr>
          <p:nvPr/>
        </p:nvCxnSpPr>
        <p:spPr bwMode="auto">
          <a:xfrm flipV="1">
            <a:off x="2360703" y="2004910"/>
            <a:ext cx="863510" cy="30361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28" name="Straight Connector 33"/>
          <p:cNvCxnSpPr>
            <a:cxnSpLocks noChangeShapeType="1"/>
            <a:stCxn id="98310" idx="6"/>
            <a:endCxn id="98316" idx="3"/>
          </p:cNvCxnSpPr>
          <p:nvPr/>
        </p:nvCxnSpPr>
        <p:spPr bwMode="auto">
          <a:xfrm>
            <a:off x="2360703" y="2308520"/>
            <a:ext cx="900953" cy="221081"/>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29" name="Straight Connector 35"/>
          <p:cNvCxnSpPr>
            <a:cxnSpLocks noChangeShapeType="1"/>
            <a:stCxn id="98310" idx="7"/>
            <a:endCxn id="98317" idx="2"/>
          </p:cNvCxnSpPr>
          <p:nvPr/>
        </p:nvCxnSpPr>
        <p:spPr bwMode="auto">
          <a:xfrm>
            <a:off x="2323260" y="2077913"/>
            <a:ext cx="900953" cy="134979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30" name="Straight Connector 39"/>
          <p:cNvCxnSpPr>
            <a:cxnSpLocks noChangeShapeType="1"/>
            <a:stCxn id="98312" idx="5"/>
            <a:endCxn id="98315" idx="2"/>
          </p:cNvCxnSpPr>
          <p:nvPr/>
        </p:nvCxnSpPr>
        <p:spPr bwMode="auto">
          <a:xfrm flipV="1">
            <a:off x="2323260" y="2004910"/>
            <a:ext cx="900953" cy="1661737"/>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31" name="Straight Connector 41"/>
          <p:cNvCxnSpPr>
            <a:cxnSpLocks noChangeShapeType="1"/>
            <a:stCxn id="98312" idx="6"/>
            <a:endCxn id="98316" idx="1"/>
          </p:cNvCxnSpPr>
          <p:nvPr/>
        </p:nvCxnSpPr>
        <p:spPr bwMode="auto">
          <a:xfrm flipV="1">
            <a:off x="2360703" y="2068388"/>
            <a:ext cx="900953" cy="1367653"/>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32" name="Straight Connector 43"/>
          <p:cNvCxnSpPr>
            <a:cxnSpLocks noChangeShapeType="1"/>
            <a:stCxn id="98312" idx="5"/>
            <a:endCxn id="98317" idx="2"/>
          </p:cNvCxnSpPr>
          <p:nvPr/>
        </p:nvCxnSpPr>
        <p:spPr bwMode="auto">
          <a:xfrm flipV="1">
            <a:off x="2323260" y="3427707"/>
            <a:ext cx="900953" cy="23894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33" name="Straight Connector 45"/>
          <p:cNvCxnSpPr>
            <a:cxnSpLocks noChangeShapeType="1"/>
            <a:stCxn id="98312" idx="6"/>
          </p:cNvCxnSpPr>
          <p:nvPr/>
        </p:nvCxnSpPr>
        <p:spPr bwMode="auto">
          <a:xfrm flipV="1">
            <a:off x="2360703" y="2499123"/>
            <a:ext cx="852397" cy="93691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34" name="Straight Connector 47"/>
          <p:cNvCxnSpPr>
            <a:cxnSpLocks noChangeShapeType="1"/>
            <a:stCxn id="98310" idx="5"/>
          </p:cNvCxnSpPr>
          <p:nvPr/>
        </p:nvCxnSpPr>
        <p:spPr bwMode="auto">
          <a:xfrm flipV="1">
            <a:off x="2323260" y="2526506"/>
            <a:ext cx="889841" cy="1262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nvGrpSpPr>
          <p:cNvPr id="98335" name="Group 64"/>
          <p:cNvGrpSpPr>
            <a:grpSpLocks/>
          </p:cNvGrpSpPr>
          <p:nvPr/>
        </p:nvGrpSpPr>
        <p:grpSpPr bwMode="auto">
          <a:xfrm>
            <a:off x="3365499" y="1657350"/>
            <a:ext cx="1241664" cy="2074932"/>
            <a:chOff x="2391430" y="2390274"/>
            <a:chExt cx="1240966" cy="2766685"/>
          </a:xfrm>
        </p:grpSpPr>
        <p:sp>
          <p:nvSpPr>
            <p:cNvPr id="98375" name="Oval 48"/>
            <p:cNvSpPr>
              <a:spLocks noChangeArrowheads="1"/>
            </p:cNvSpPr>
            <p:nvPr/>
          </p:nvSpPr>
          <p:spPr bwMode="auto">
            <a:xfrm>
              <a:off x="3376863" y="2390274"/>
              <a:ext cx="255533" cy="869708"/>
            </a:xfrm>
            <a:prstGeom prst="ellipse">
              <a:avLst/>
            </a:prstGeom>
            <a:solidFill>
              <a:srgbClr val="C00000"/>
            </a:solidFill>
            <a:ln w="12700" algn="ctr">
              <a:solidFill>
                <a:schemeClr val="tx1"/>
              </a:solidFill>
              <a:round/>
              <a:headEnd/>
              <a:tailEnd/>
            </a:ln>
          </p:spPr>
          <p:txBody>
            <a:bodyPr wrap="none" lIns="90000" tIns="46800" rIns="90000" bIns="46800">
              <a:spAutoFit/>
            </a:bodyPr>
            <a:lstStyle/>
            <a:p>
              <a:pPr eaLnBrk="1" hangingPunct="1"/>
              <a:endParaRPr lang="en-US" altLang="en-US"/>
            </a:p>
          </p:txBody>
        </p:sp>
        <p:sp>
          <p:nvSpPr>
            <p:cNvPr id="98376" name="Oval 49"/>
            <p:cNvSpPr>
              <a:spLocks noChangeArrowheads="1"/>
            </p:cNvSpPr>
            <p:nvPr/>
          </p:nvSpPr>
          <p:spPr bwMode="auto">
            <a:xfrm>
              <a:off x="3376863" y="2783305"/>
              <a:ext cx="255533" cy="869708"/>
            </a:xfrm>
            <a:prstGeom prst="ellipse">
              <a:avLst/>
            </a:prstGeom>
            <a:solidFill>
              <a:srgbClr val="C00000"/>
            </a:solidFill>
            <a:ln w="12700" algn="ctr">
              <a:solidFill>
                <a:schemeClr val="tx1"/>
              </a:solidFill>
              <a:round/>
              <a:headEnd/>
              <a:tailEnd/>
            </a:ln>
          </p:spPr>
          <p:txBody>
            <a:bodyPr wrap="none" lIns="90000" tIns="46800" rIns="90000" bIns="46800">
              <a:spAutoFit/>
            </a:bodyPr>
            <a:lstStyle/>
            <a:p>
              <a:pPr eaLnBrk="1" hangingPunct="1"/>
              <a:endParaRPr lang="en-US" altLang="en-US"/>
            </a:p>
          </p:txBody>
        </p:sp>
        <p:sp>
          <p:nvSpPr>
            <p:cNvPr id="98377" name="Oval 50"/>
            <p:cNvSpPr>
              <a:spLocks noChangeArrowheads="1"/>
            </p:cNvSpPr>
            <p:nvPr/>
          </p:nvSpPr>
          <p:spPr bwMode="auto">
            <a:xfrm>
              <a:off x="3376863" y="4287251"/>
              <a:ext cx="255533" cy="869708"/>
            </a:xfrm>
            <a:prstGeom prst="ellipse">
              <a:avLst/>
            </a:prstGeom>
            <a:solidFill>
              <a:srgbClr val="C00000"/>
            </a:solidFill>
            <a:ln w="12700" algn="ctr">
              <a:solidFill>
                <a:schemeClr val="tx1"/>
              </a:solidFill>
              <a:round/>
              <a:headEnd/>
              <a:tailEnd/>
            </a:ln>
          </p:spPr>
          <p:txBody>
            <a:bodyPr wrap="none" lIns="90000" tIns="46800" rIns="90000" bIns="46800">
              <a:spAutoFit/>
            </a:bodyPr>
            <a:lstStyle/>
            <a:p>
              <a:pPr eaLnBrk="1" hangingPunct="1"/>
              <a:endParaRPr lang="en-US" altLang="en-US"/>
            </a:p>
          </p:txBody>
        </p:sp>
        <p:sp>
          <p:nvSpPr>
            <p:cNvPr id="98378" name="TextBox 51"/>
            <p:cNvSpPr txBox="1">
              <a:spLocks noChangeArrowheads="1"/>
            </p:cNvSpPr>
            <p:nvPr/>
          </p:nvSpPr>
          <p:spPr bwMode="auto">
            <a:xfrm>
              <a:off x="3268579" y="3124200"/>
              <a:ext cx="303118" cy="1354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sym typeface="Symbol" pitchFamily="18" charset="2"/>
                </a:rPr>
                <a:t></a:t>
              </a:r>
            </a:p>
            <a:p>
              <a:pPr eaLnBrk="1" hangingPunct="1"/>
              <a:r>
                <a:rPr lang="en-US" altLang="en-US" sz="2000">
                  <a:sym typeface="Symbol" pitchFamily="18" charset="2"/>
                </a:rPr>
                <a:t></a:t>
              </a:r>
              <a:endParaRPr lang="en-US" altLang="en-US" sz="2000"/>
            </a:p>
            <a:p>
              <a:pPr eaLnBrk="1" hangingPunct="1"/>
              <a:r>
                <a:rPr lang="en-US" altLang="en-US" sz="2000">
                  <a:sym typeface="Symbol" pitchFamily="18" charset="2"/>
                </a:rPr>
                <a:t></a:t>
              </a:r>
              <a:endParaRPr lang="en-US" altLang="en-US" sz="2000"/>
            </a:p>
          </p:txBody>
        </p:sp>
        <p:cxnSp>
          <p:nvCxnSpPr>
            <p:cNvPr id="98379" name="Straight Connector 52"/>
            <p:cNvCxnSpPr>
              <a:cxnSpLocks noChangeShapeType="1"/>
            </p:cNvCxnSpPr>
            <p:nvPr/>
          </p:nvCxnSpPr>
          <p:spPr bwMode="auto">
            <a:xfrm>
              <a:off x="2414338" y="2486527"/>
              <a:ext cx="1001838" cy="1958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80" name="Straight Connector 53"/>
            <p:cNvCxnSpPr>
              <a:cxnSpLocks noChangeShapeType="1"/>
              <a:endCxn id="98376" idx="2"/>
            </p:cNvCxnSpPr>
            <p:nvPr/>
          </p:nvCxnSpPr>
          <p:spPr bwMode="auto">
            <a:xfrm>
              <a:off x="2391432" y="2546079"/>
              <a:ext cx="985431" cy="672081"/>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81" name="Straight Connector 54"/>
            <p:cNvCxnSpPr>
              <a:cxnSpLocks noChangeShapeType="1"/>
              <a:endCxn id="98377" idx="1"/>
            </p:cNvCxnSpPr>
            <p:nvPr/>
          </p:nvCxnSpPr>
          <p:spPr bwMode="auto">
            <a:xfrm>
              <a:off x="2391432" y="2546079"/>
              <a:ext cx="1022853" cy="1868539"/>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82" name="Straight Connector 55"/>
            <p:cNvCxnSpPr>
              <a:cxnSpLocks noChangeShapeType="1"/>
            </p:cNvCxnSpPr>
            <p:nvPr/>
          </p:nvCxnSpPr>
          <p:spPr bwMode="auto">
            <a:xfrm rot="16200000" flipH="1">
              <a:off x="2420630" y="2516882"/>
              <a:ext cx="951099" cy="100949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83" name="Straight Connector 56"/>
            <p:cNvCxnSpPr>
              <a:cxnSpLocks noChangeShapeType="1"/>
              <a:endCxn id="98375" idx="2"/>
            </p:cNvCxnSpPr>
            <p:nvPr/>
          </p:nvCxnSpPr>
          <p:spPr bwMode="auto">
            <a:xfrm flipV="1">
              <a:off x="2414338" y="2825128"/>
              <a:ext cx="962525" cy="5443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84" name="Straight Connector 57"/>
            <p:cNvCxnSpPr>
              <a:cxnSpLocks noChangeShapeType="1"/>
              <a:endCxn id="98376" idx="3"/>
            </p:cNvCxnSpPr>
            <p:nvPr/>
          </p:nvCxnSpPr>
          <p:spPr bwMode="auto">
            <a:xfrm>
              <a:off x="2414338" y="2879559"/>
              <a:ext cx="999947" cy="6460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85" name="Straight Connector 58"/>
            <p:cNvCxnSpPr>
              <a:cxnSpLocks noChangeShapeType="1"/>
              <a:endCxn id="98377" idx="2"/>
            </p:cNvCxnSpPr>
            <p:nvPr/>
          </p:nvCxnSpPr>
          <p:spPr bwMode="auto">
            <a:xfrm>
              <a:off x="2391430" y="2820007"/>
              <a:ext cx="985433" cy="1902099"/>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86" name="Straight Connector 59"/>
            <p:cNvCxnSpPr>
              <a:cxnSpLocks noChangeShapeType="1"/>
              <a:endCxn id="98375" idx="2"/>
            </p:cNvCxnSpPr>
            <p:nvPr/>
          </p:nvCxnSpPr>
          <p:spPr bwMode="auto">
            <a:xfrm flipV="1">
              <a:off x="2391431" y="2825128"/>
              <a:ext cx="985432" cy="161793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87" name="Straight Connector 60"/>
            <p:cNvCxnSpPr>
              <a:cxnSpLocks noChangeShapeType="1"/>
              <a:endCxn id="98376" idx="1"/>
            </p:cNvCxnSpPr>
            <p:nvPr/>
          </p:nvCxnSpPr>
          <p:spPr bwMode="auto">
            <a:xfrm flipV="1">
              <a:off x="2414338" y="2910672"/>
              <a:ext cx="999947" cy="147283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88" name="Straight Connector 61"/>
            <p:cNvCxnSpPr>
              <a:cxnSpLocks noChangeShapeType="1"/>
              <a:endCxn id="98377" idx="2"/>
            </p:cNvCxnSpPr>
            <p:nvPr/>
          </p:nvCxnSpPr>
          <p:spPr bwMode="auto">
            <a:xfrm>
              <a:off x="2391431" y="4443059"/>
              <a:ext cx="985432" cy="279047"/>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89" name="Straight Connector 62"/>
            <p:cNvCxnSpPr>
              <a:cxnSpLocks noChangeShapeType="1"/>
            </p:cNvCxnSpPr>
            <p:nvPr/>
          </p:nvCxnSpPr>
          <p:spPr bwMode="auto">
            <a:xfrm flipV="1">
              <a:off x="2414338" y="3485147"/>
              <a:ext cx="950494" cy="89835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90" name="Straight Connector 63"/>
            <p:cNvCxnSpPr>
              <a:cxnSpLocks noChangeShapeType="1"/>
            </p:cNvCxnSpPr>
            <p:nvPr/>
          </p:nvCxnSpPr>
          <p:spPr bwMode="auto">
            <a:xfrm rot="16200000" flipH="1">
              <a:off x="2587067" y="2743477"/>
              <a:ext cx="582130" cy="97340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sp>
        <p:nvSpPr>
          <p:cNvPr id="98336" name="Oval 81"/>
          <p:cNvSpPr>
            <a:spLocks noChangeArrowheads="1"/>
          </p:cNvSpPr>
          <p:nvPr/>
        </p:nvSpPr>
        <p:spPr bwMode="auto">
          <a:xfrm>
            <a:off x="6119813" y="1666876"/>
            <a:ext cx="255677" cy="652255"/>
          </a:xfrm>
          <a:prstGeom prst="ellipse">
            <a:avLst/>
          </a:prstGeom>
          <a:solidFill>
            <a:srgbClr val="C00000"/>
          </a:solidFill>
          <a:ln w="12700" algn="ctr">
            <a:solidFill>
              <a:schemeClr val="tx1"/>
            </a:solidFill>
            <a:round/>
            <a:headEnd/>
            <a:tailEnd/>
          </a:ln>
        </p:spPr>
        <p:txBody>
          <a:bodyPr wrap="none" lIns="90000" tIns="46800" rIns="90000" bIns="46800">
            <a:spAutoFit/>
          </a:bodyPr>
          <a:lstStyle/>
          <a:p>
            <a:pPr eaLnBrk="1" hangingPunct="1"/>
            <a:endParaRPr lang="en-US" altLang="en-US"/>
          </a:p>
        </p:txBody>
      </p:sp>
      <p:sp>
        <p:nvSpPr>
          <p:cNvPr id="98337" name="Oval 82"/>
          <p:cNvSpPr>
            <a:spLocks noChangeArrowheads="1"/>
          </p:cNvSpPr>
          <p:nvPr/>
        </p:nvSpPr>
        <p:spPr bwMode="auto">
          <a:xfrm>
            <a:off x="6119813" y="1960960"/>
            <a:ext cx="255677" cy="652255"/>
          </a:xfrm>
          <a:prstGeom prst="ellipse">
            <a:avLst/>
          </a:prstGeom>
          <a:solidFill>
            <a:srgbClr val="C00000"/>
          </a:solidFill>
          <a:ln w="12700" algn="ctr">
            <a:solidFill>
              <a:schemeClr val="tx1"/>
            </a:solidFill>
            <a:round/>
            <a:headEnd/>
            <a:tailEnd/>
          </a:ln>
        </p:spPr>
        <p:txBody>
          <a:bodyPr wrap="none" lIns="90000" tIns="46800" rIns="90000" bIns="46800">
            <a:spAutoFit/>
          </a:bodyPr>
          <a:lstStyle/>
          <a:p>
            <a:pPr eaLnBrk="1" hangingPunct="1"/>
            <a:endParaRPr lang="en-US" altLang="en-US"/>
          </a:p>
        </p:txBody>
      </p:sp>
      <p:sp>
        <p:nvSpPr>
          <p:cNvPr id="98338" name="Oval 83"/>
          <p:cNvSpPr>
            <a:spLocks noChangeArrowheads="1"/>
          </p:cNvSpPr>
          <p:nvPr/>
        </p:nvSpPr>
        <p:spPr bwMode="auto">
          <a:xfrm>
            <a:off x="6119813" y="3089673"/>
            <a:ext cx="255677" cy="652255"/>
          </a:xfrm>
          <a:prstGeom prst="ellipse">
            <a:avLst/>
          </a:prstGeom>
          <a:solidFill>
            <a:srgbClr val="C00000"/>
          </a:solidFill>
          <a:ln w="12700" algn="ctr">
            <a:solidFill>
              <a:schemeClr val="tx1"/>
            </a:solidFill>
            <a:round/>
            <a:headEnd/>
            <a:tailEnd/>
          </a:ln>
        </p:spPr>
        <p:txBody>
          <a:bodyPr wrap="none" lIns="90000" tIns="46800" rIns="90000" bIns="46800">
            <a:spAutoFit/>
          </a:bodyPr>
          <a:lstStyle/>
          <a:p>
            <a:pPr eaLnBrk="1" hangingPunct="1"/>
            <a:endParaRPr lang="en-US" altLang="en-US"/>
          </a:p>
        </p:txBody>
      </p:sp>
      <p:sp>
        <p:nvSpPr>
          <p:cNvPr id="98339" name="TextBox 84"/>
          <p:cNvSpPr txBox="1">
            <a:spLocks noChangeArrowheads="1"/>
          </p:cNvSpPr>
          <p:nvPr/>
        </p:nvSpPr>
        <p:spPr bwMode="auto">
          <a:xfrm>
            <a:off x="6011863" y="2216944"/>
            <a:ext cx="3032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sym typeface="Symbol" pitchFamily="18" charset="2"/>
              </a:rPr>
              <a:t></a:t>
            </a:r>
          </a:p>
          <a:p>
            <a:pPr eaLnBrk="1" hangingPunct="1"/>
            <a:r>
              <a:rPr lang="en-US" altLang="en-US" sz="2000">
                <a:sym typeface="Symbol" pitchFamily="18" charset="2"/>
              </a:rPr>
              <a:t></a:t>
            </a:r>
            <a:endParaRPr lang="en-US" altLang="en-US" sz="2000"/>
          </a:p>
          <a:p>
            <a:pPr eaLnBrk="1" hangingPunct="1"/>
            <a:r>
              <a:rPr lang="en-US" altLang="en-US" sz="2000">
                <a:sym typeface="Symbol" pitchFamily="18" charset="2"/>
              </a:rPr>
              <a:t></a:t>
            </a:r>
            <a:endParaRPr lang="en-US" altLang="en-US" sz="2000"/>
          </a:p>
        </p:txBody>
      </p:sp>
      <p:grpSp>
        <p:nvGrpSpPr>
          <p:cNvPr id="98340" name="Group 85"/>
          <p:cNvGrpSpPr>
            <a:grpSpLocks/>
          </p:cNvGrpSpPr>
          <p:nvPr/>
        </p:nvGrpSpPr>
        <p:grpSpPr bwMode="auto">
          <a:xfrm>
            <a:off x="6261099" y="1645444"/>
            <a:ext cx="1241664" cy="2074932"/>
            <a:chOff x="2391430" y="2390274"/>
            <a:chExt cx="1240966" cy="2766685"/>
          </a:xfrm>
        </p:grpSpPr>
        <p:sp>
          <p:nvSpPr>
            <p:cNvPr id="98359" name="Oval 86"/>
            <p:cNvSpPr>
              <a:spLocks noChangeArrowheads="1"/>
            </p:cNvSpPr>
            <p:nvPr/>
          </p:nvSpPr>
          <p:spPr bwMode="auto">
            <a:xfrm>
              <a:off x="3376863" y="2390274"/>
              <a:ext cx="255533" cy="869708"/>
            </a:xfrm>
            <a:prstGeom prst="ellipse">
              <a:avLst/>
            </a:prstGeom>
            <a:solidFill>
              <a:srgbClr val="C00000"/>
            </a:solidFill>
            <a:ln w="12700" algn="ctr">
              <a:solidFill>
                <a:schemeClr val="tx1"/>
              </a:solidFill>
              <a:round/>
              <a:headEnd/>
              <a:tailEnd/>
            </a:ln>
          </p:spPr>
          <p:txBody>
            <a:bodyPr wrap="none" lIns="90000" tIns="46800" rIns="90000" bIns="46800">
              <a:spAutoFit/>
            </a:bodyPr>
            <a:lstStyle/>
            <a:p>
              <a:pPr eaLnBrk="1" hangingPunct="1"/>
              <a:endParaRPr lang="en-US" altLang="en-US"/>
            </a:p>
          </p:txBody>
        </p:sp>
        <p:sp>
          <p:nvSpPr>
            <p:cNvPr id="98360" name="Oval 87"/>
            <p:cNvSpPr>
              <a:spLocks noChangeArrowheads="1"/>
            </p:cNvSpPr>
            <p:nvPr/>
          </p:nvSpPr>
          <p:spPr bwMode="auto">
            <a:xfrm>
              <a:off x="3376863" y="2783305"/>
              <a:ext cx="255533" cy="869708"/>
            </a:xfrm>
            <a:prstGeom prst="ellipse">
              <a:avLst/>
            </a:prstGeom>
            <a:solidFill>
              <a:srgbClr val="C00000"/>
            </a:solidFill>
            <a:ln w="12700" algn="ctr">
              <a:solidFill>
                <a:schemeClr val="tx1"/>
              </a:solidFill>
              <a:round/>
              <a:headEnd/>
              <a:tailEnd/>
            </a:ln>
          </p:spPr>
          <p:txBody>
            <a:bodyPr wrap="none" lIns="90000" tIns="46800" rIns="90000" bIns="46800">
              <a:spAutoFit/>
            </a:bodyPr>
            <a:lstStyle/>
            <a:p>
              <a:pPr eaLnBrk="1" hangingPunct="1"/>
              <a:endParaRPr lang="en-US" altLang="en-US"/>
            </a:p>
          </p:txBody>
        </p:sp>
        <p:sp>
          <p:nvSpPr>
            <p:cNvPr id="98361" name="Oval 88"/>
            <p:cNvSpPr>
              <a:spLocks noChangeArrowheads="1"/>
            </p:cNvSpPr>
            <p:nvPr/>
          </p:nvSpPr>
          <p:spPr bwMode="auto">
            <a:xfrm>
              <a:off x="3376863" y="4287251"/>
              <a:ext cx="255533" cy="869708"/>
            </a:xfrm>
            <a:prstGeom prst="ellipse">
              <a:avLst/>
            </a:prstGeom>
            <a:solidFill>
              <a:srgbClr val="C00000"/>
            </a:solidFill>
            <a:ln w="12700" algn="ctr">
              <a:solidFill>
                <a:schemeClr val="tx1"/>
              </a:solidFill>
              <a:round/>
              <a:headEnd/>
              <a:tailEnd/>
            </a:ln>
          </p:spPr>
          <p:txBody>
            <a:bodyPr wrap="none" lIns="90000" tIns="46800" rIns="90000" bIns="46800">
              <a:spAutoFit/>
            </a:bodyPr>
            <a:lstStyle/>
            <a:p>
              <a:pPr eaLnBrk="1" hangingPunct="1"/>
              <a:endParaRPr lang="en-US" altLang="en-US"/>
            </a:p>
          </p:txBody>
        </p:sp>
        <p:sp>
          <p:nvSpPr>
            <p:cNvPr id="98362" name="TextBox 89"/>
            <p:cNvSpPr txBox="1">
              <a:spLocks noChangeArrowheads="1"/>
            </p:cNvSpPr>
            <p:nvPr/>
          </p:nvSpPr>
          <p:spPr bwMode="auto">
            <a:xfrm>
              <a:off x="3268579" y="3124200"/>
              <a:ext cx="303118" cy="1354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sym typeface="Symbol" pitchFamily="18" charset="2"/>
                </a:rPr>
                <a:t></a:t>
              </a:r>
            </a:p>
            <a:p>
              <a:pPr eaLnBrk="1" hangingPunct="1"/>
              <a:r>
                <a:rPr lang="en-US" altLang="en-US" sz="2000">
                  <a:sym typeface="Symbol" pitchFamily="18" charset="2"/>
                </a:rPr>
                <a:t></a:t>
              </a:r>
              <a:endParaRPr lang="en-US" altLang="en-US" sz="2000"/>
            </a:p>
            <a:p>
              <a:pPr eaLnBrk="1" hangingPunct="1"/>
              <a:r>
                <a:rPr lang="en-US" altLang="en-US" sz="2000">
                  <a:sym typeface="Symbol" pitchFamily="18" charset="2"/>
                </a:rPr>
                <a:t></a:t>
              </a:r>
              <a:endParaRPr lang="en-US" altLang="en-US" sz="2000"/>
            </a:p>
          </p:txBody>
        </p:sp>
        <p:cxnSp>
          <p:nvCxnSpPr>
            <p:cNvPr id="98363" name="Straight Connector 90"/>
            <p:cNvCxnSpPr>
              <a:cxnSpLocks noChangeShapeType="1"/>
            </p:cNvCxnSpPr>
            <p:nvPr/>
          </p:nvCxnSpPr>
          <p:spPr bwMode="auto">
            <a:xfrm>
              <a:off x="2414338" y="2486527"/>
              <a:ext cx="1001838" cy="1958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64" name="Straight Connector 91"/>
            <p:cNvCxnSpPr>
              <a:cxnSpLocks noChangeShapeType="1"/>
              <a:endCxn id="98360" idx="2"/>
            </p:cNvCxnSpPr>
            <p:nvPr/>
          </p:nvCxnSpPr>
          <p:spPr bwMode="auto">
            <a:xfrm>
              <a:off x="2391432" y="2546079"/>
              <a:ext cx="985431" cy="672081"/>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65" name="Straight Connector 92"/>
            <p:cNvCxnSpPr>
              <a:cxnSpLocks noChangeShapeType="1"/>
              <a:endCxn id="98361" idx="1"/>
            </p:cNvCxnSpPr>
            <p:nvPr/>
          </p:nvCxnSpPr>
          <p:spPr bwMode="auto">
            <a:xfrm>
              <a:off x="2391432" y="2546079"/>
              <a:ext cx="1022853" cy="1868539"/>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66" name="Straight Connector 93"/>
            <p:cNvCxnSpPr>
              <a:cxnSpLocks noChangeShapeType="1"/>
            </p:cNvCxnSpPr>
            <p:nvPr/>
          </p:nvCxnSpPr>
          <p:spPr bwMode="auto">
            <a:xfrm rot="16200000" flipH="1">
              <a:off x="2420630" y="2516882"/>
              <a:ext cx="951099" cy="100949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67" name="Straight Connector 94"/>
            <p:cNvCxnSpPr>
              <a:cxnSpLocks noChangeShapeType="1"/>
              <a:endCxn id="98359" idx="2"/>
            </p:cNvCxnSpPr>
            <p:nvPr/>
          </p:nvCxnSpPr>
          <p:spPr bwMode="auto">
            <a:xfrm flipV="1">
              <a:off x="2414338" y="2825128"/>
              <a:ext cx="962525" cy="5443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68" name="Straight Connector 95"/>
            <p:cNvCxnSpPr>
              <a:cxnSpLocks noChangeShapeType="1"/>
              <a:endCxn id="98360" idx="3"/>
            </p:cNvCxnSpPr>
            <p:nvPr/>
          </p:nvCxnSpPr>
          <p:spPr bwMode="auto">
            <a:xfrm>
              <a:off x="2414338" y="2879559"/>
              <a:ext cx="999947" cy="6460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69" name="Straight Connector 96"/>
            <p:cNvCxnSpPr>
              <a:cxnSpLocks noChangeShapeType="1"/>
              <a:endCxn id="98361" idx="2"/>
            </p:cNvCxnSpPr>
            <p:nvPr/>
          </p:nvCxnSpPr>
          <p:spPr bwMode="auto">
            <a:xfrm>
              <a:off x="2391430" y="2820007"/>
              <a:ext cx="985433" cy="1902099"/>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70" name="Straight Connector 97"/>
            <p:cNvCxnSpPr>
              <a:cxnSpLocks noChangeShapeType="1"/>
              <a:endCxn id="98359" idx="2"/>
            </p:cNvCxnSpPr>
            <p:nvPr/>
          </p:nvCxnSpPr>
          <p:spPr bwMode="auto">
            <a:xfrm flipV="1">
              <a:off x="2391431" y="2825128"/>
              <a:ext cx="985432" cy="161793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71" name="Straight Connector 98"/>
            <p:cNvCxnSpPr>
              <a:cxnSpLocks noChangeShapeType="1"/>
              <a:endCxn id="98360" idx="1"/>
            </p:cNvCxnSpPr>
            <p:nvPr/>
          </p:nvCxnSpPr>
          <p:spPr bwMode="auto">
            <a:xfrm flipV="1">
              <a:off x="2414338" y="2910672"/>
              <a:ext cx="999947" cy="147283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72" name="Straight Connector 99"/>
            <p:cNvCxnSpPr>
              <a:cxnSpLocks noChangeShapeType="1"/>
              <a:endCxn id="98361" idx="2"/>
            </p:cNvCxnSpPr>
            <p:nvPr/>
          </p:nvCxnSpPr>
          <p:spPr bwMode="auto">
            <a:xfrm>
              <a:off x="2391431" y="4443059"/>
              <a:ext cx="985432" cy="279047"/>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73" name="Straight Connector 100"/>
            <p:cNvCxnSpPr>
              <a:cxnSpLocks noChangeShapeType="1"/>
            </p:cNvCxnSpPr>
            <p:nvPr/>
          </p:nvCxnSpPr>
          <p:spPr bwMode="auto">
            <a:xfrm flipV="1">
              <a:off x="2414338" y="3485147"/>
              <a:ext cx="950494" cy="89835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74" name="Straight Connector 101"/>
            <p:cNvCxnSpPr>
              <a:cxnSpLocks noChangeShapeType="1"/>
            </p:cNvCxnSpPr>
            <p:nvPr/>
          </p:nvCxnSpPr>
          <p:spPr bwMode="auto">
            <a:xfrm rot="16200000" flipH="1">
              <a:off x="2587067" y="2743477"/>
              <a:ext cx="582130" cy="97340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sp>
        <p:nvSpPr>
          <p:cNvPr id="98341" name="TextBox 123"/>
          <p:cNvSpPr txBox="1">
            <a:spLocks noChangeArrowheads="1"/>
          </p:cNvSpPr>
          <p:nvPr/>
        </p:nvSpPr>
        <p:spPr bwMode="auto">
          <a:xfrm>
            <a:off x="4889501" y="1618060"/>
            <a:ext cx="9893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sym typeface="Symbol" pitchFamily="18" charset="2"/>
              </a:rPr>
              <a:t>       </a:t>
            </a:r>
            <a:endParaRPr lang="en-US" altLang="en-US" sz="2000"/>
          </a:p>
        </p:txBody>
      </p:sp>
      <p:sp>
        <p:nvSpPr>
          <p:cNvPr id="98342" name="TextBox 124"/>
          <p:cNvSpPr txBox="1">
            <a:spLocks noChangeArrowheads="1"/>
          </p:cNvSpPr>
          <p:nvPr/>
        </p:nvSpPr>
        <p:spPr bwMode="auto">
          <a:xfrm>
            <a:off x="4908551" y="1913335"/>
            <a:ext cx="9893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sym typeface="Symbol" pitchFamily="18" charset="2"/>
              </a:rPr>
              <a:t>       </a:t>
            </a:r>
            <a:endParaRPr lang="en-US" altLang="en-US" sz="2000"/>
          </a:p>
        </p:txBody>
      </p:sp>
      <p:sp>
        <p:nvSpPr>
          <p:cNvPr id="98343" name="TextBox 125"/>
          <p:cNvSpPr txBox="1">
            <a:spLocks noChangeArrowheads="1"/>
          </p:cNvSpPr>
          <p:nvPr/>
        </p:nvSpPr>
        <p:spPr bwMode="auto">
          <a:xfrm>
            <a:off x="4921251" y="2337197"/>
            <a:ext cx="9893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sym typeface="Symbol" pitchFamily="18" charset="2"/>
              </a:rPr>
              <a:t>       </a:t>
            </a:r>
            <a:endParaRPr lang="en-US" altLang="en-US" sz="2000"/>
          </a:p>
        </p:txBody>
      </p:sp>
      <p:sp>
        <p:nvSpPr>
          <p:cNvPr id="98344" name="TextBox 126"/>
          <p:cNvSpPr txBox="1">
            <a:spLocks noChangeArrowheads="1"/>
          </p:cNvSpPr>
          <p:nvPr/>
        </p:nvSpPr>
        <p:spPr bwMode="auto">
          <a:xfrm>
            <a:off x="4872038" y="2977753"/>
            <a:ext cx="9893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sym typeface="Symbol" pitchFamily="18" charset="2"/>
              </a:rPr>
              <a:t>       </a:t>
            </a:r>
            <a:endParaRPr lang="en-US" altLang="en-US" sz="2000"/>
          </a:p>
        </p:txBody>
      </p:sp>
      <p:sp>
        <p:nvSpPr>
          <p:cNvPr id="98345" name="TextBox 127"/>
          <p:cNvSpPr txBox="1">
            <a:spLocks noChangeArrowheads="1"/>
          </p:cNvSpPr>
          <p:nvPr/>
        </p:nvSpPr>
        <p:spPr bwMode="auto">
          <a:xfrm>
            <a:off x="1985964" y="3393282"/>
            <a:ext cx="372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400"/>
              <a:t>t</a:t>
            </a:r>
            <a:r>
              <a:rPr lang="en-US" altLang="en-US" sz="2400" baseline="-25000"/>
              <a:t>1</a:t>
            </a:r>
          </a:p>
        </p:txBody>
      </p:sp>
      <p:sp>
        <p:nvSpPr>
          <p:cNvPr id="98346" name="TextBox 128"/>
          <p:cNvSpPr txBox="1">
            <a:spLocks noChangeArrowheads="1"/>
          </p:cNvSpPr>
          <p:nvPr/>
        </p:nvSpPr>
        <p:spPr bwMode="auto">
          <a:xfrm>
            <a:off x="3100389" y="3393282"/>
            <a:ext cx="372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400"/>
              <a:t>t</a:t>
            </a:r>
            <a:r>
              <a:rPr lang="en-US" altLang="en-US" sz="2400" baseline="-25000"/>
              <a:t>2</a:t>
            </a:r>
          </a:p>
        </p:txBody>
      </p:sp>
      <p:sp>
        <p:nvSpPr>
          <p:cNvPr id="98347" name="TextBox 129"/>
          <p:cNvSpPr txBox="1">
            <a:spLocks noChangeArrowheads="1"/>
          </p:cNvSpPr>
          <p:nvPr/>
        </p:nvSpPr>
        <p:spPr bwMode="auto">
          <a:xfrm>
            <a:off x="4219575" y="3393282"/>
            <a:ext cx="372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400"/>
              <a:t>t</a:t>
            </a:r>
            <a:r>
              <a:rPr lang="en-US" altLang="en-US" sz="2400" baseline="-25000"/>
              <a:t>3</a:t>
            </a:r>
          </a:p>
        </p:txBody>
      </p:sp>
      <p:sp>
        <p:nvSpPr>
          <p:cNvPr id="98348" name="TextBox 130"/>
          <p:cNvSpPr txBox="1">
            <a:spLocks noChangeArrowheads="1"/>
          </p:cNvSpPr>
          <p:nvPr/>
        </p:nvSpPr>
        <p:spPr bwMode="auto">
          <a:xfrm>
            <a:off x="6011863" y="3393282"/>
            <a:ext cx="5473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400"/>
              <a:t>t</a:t>
            </a:r>
            <a:r>
              <a:rPr lang="en-US" altLang="en-US" sz="2400" baseline="-25000"/>
              <a:t>T-1</a:t>
            </a:r>
          </a:p>
        </p:txBody>
      </p:sp>
      <p:sp>
        <p:nvSpPr>
          <p:cNvPr id="98349" name="TextBox 131"/>
          <p:cNvSpPr txBox="1">
            <a:spLocks noChangeArrowheads="1"/>
          </p:cNvSpPr>
          <p:nvPr/>
        </p:nvSpPr>
        <p:spPr bwMode="auto">
          <a:xfrm>
            <a:off x="7131051" y="3393282"/>
            <a:ext cx="3946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400"/>
              <a:t>t</a:t>
            </a:r>
            <a:r>
              <a:rPr lang="en-US" altLang="en-US" sz="2400" baseline="-25000"/>
              <a:t>T</a:t>
            </a:r>
          </a:p>
        </p:txBody>
      </p:sp>
      <p:cxnSp>
        <p:nvCxnSpPr>
          <p:cNvPr id="98350" name="Straight Connector 133"/>
          <p:cNvCxnSpPr>
            <a:cxnSpLocks noChangeShapeType="1"/>
            <a:stCxn id="98319" idx="7"/>
            <a:endCxn id="98309" idx="3"/>
          </p:cNvCxnSpPr>
          <p:nvPr/>
        </p:nvCxnSpPr>
        <p:spPr bwMode="auto">
          <a:xfrm flipV="1">
            <a:off x="1442198" y="1824067"/>
            <a:ext cx="658778" cy="67770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51" name="Straight Connector 135"/>
          <p:cNvCxnSpPr>
            <a:cxnSpLocks noChangeShapeType="1"/>
            <a:stCxn id="98319" idx="6"/>
            <a:endCxn id="98311" idx="3"/>
          </p:cNvCxnSpPr>
          <p:nvPr/>
        </p:nvCxnSpPr>
        <p:spPr bwMode="auto">
          <a:xfrm flipV="1">
            <a:off x="1479641" y="2119342"/>
            <a:ext cx="621335" cy="61304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52" name="Straight Connector 137"/>
          <p:cNvCxnSpPr>
            <a:cxnSpLocks noChangeShapeType="1"/>
            <a:stCxn id="98319" idx="5"/>
            <a:endCxn id="98313" idx="3"/>
          </p:cNvCxnSpPr>
          <p:nvPr/>
        </p:nvCxnSpPr>
        <p:spPr bwMode="auto">
          <a:xfrm>
            <a:off x="1442198" y="2962988"/>
            <a:ext cx="697250" cy="283877"/>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53" name="Straight Connector 139"/>
          <p:cNvCxnSpPr>
            <a:cxnSpLocks noChangeShapeType="1"/>
            <a:stCxn id="98359" idx="5"/>
            <a:endCxn id="98321" idx="1"/>
          </p:cNvCxnSpPr>
          <p:nvPr/>
        </p:nvCxnSpPr>
        <p:spPr bwMode="auto">
          <a:xfrm>
            <a:off x="7465320" y="2202178"/>
            <a:ext cx="433424" cy="297216"/>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54" name="Straight Connector 141"/>
          <p:cNvCxnSpPr>
            <a:cxnSpLocks noChangeShapeType="1"/>
            <a:stCxn id="98360" idx="6"/>
            <a:endCxn id="98321" idx="1"/>
          </p:cNvCxnSpPr>
          <p:nvPr/>
        </p:nvCxnSpPr>
        <p:spPr bwMode="auto">
          <a:xfrm>
            <a:off x="7502763" y="2266334"/>
            <a:ext cx="395981" cy="23306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55" name="Straight Connector 143"/>
          <p:cNvCxnSpPr>
            <a:cxnSpLocks noChangeShapeType="1"/>
            <a:stCxn id="98361" idx="6"/>
            <a:endCxn id="98321" idx="3"/>
          </p:cNvCxnSpPr>
          <p:nvPr/>
        </p:nvCxnSpPr>
        <p:spPr bwMode="auto">
          <a:xfrm flipV="1">
            <a:off x="7502763" y="2960607"/>
            <a:ext cx="395981" cy="433642"/>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56" name="Straight Connector 145"/>
          <p:cNvCxnSpPr>
            <a:cxnSpLocks noChangeShapeType="1"/>
            <a:stCxn id="98319" idx="6"/>
          </p:cNvCxnSpPr>
          <p:nvPr/>
        </p:nvCxnSpPr>
        <p:spPr bwMode="auto">
          <a:xfrm flipV="1">
            <a:off x="1479641" y="2553892"/>
            <a:ext cx="625385" cy="17849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8357" name="Straight Connector 147"/>
          <p:cNvCxnSpPr>
            <a:cxnSpLocks noChangeShapeType="1"/>
            <a:endCxn id="98321" idx="2"/>
          </p:cNvCxnSpPr>
          <p:nvPr/>
        </p:nvCxnSpPr>
        <p:spPr bwMode="auto">
          <a:xfrm>
            <a:off x="7375526" y="2499124"/>
            <a:ext cx="485775" cy="230877"/>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98358" name="Content Placeholder 2"/>
          <p:cNvSpPr>
            <a:spLocks noGrp="1"/>
          </p:cNvSpPr>
          <p:nvPr>
            <p:ph idx="1"/>
          </p:nvPr>
        </p:nvSpPr>
        <p:spPr>
          <a:xfrm>
            <a:off x="649288" y="3889773"/>
            <a:ext cx="7772400" cy="1253728"/>
          </a:xfrm>
        </p:spPr>
        <p:txBody>
          <a:bodyPr/>
          <a:lstStyle/>
          <a:p>
            <a:pPr eaLnBrk="1" hangingPunct="1"/>
            <a:r>
              <a:rPr lang="en-US" altLang="en-US" sz="2800"/>
              <a:t>Continue forward in time until reaching final time point and sum probability of ending in final state.</a:t>
            </a:r>
          </a:p>
        </p:txBody>
      </p:sp>
    </p:spTree>
    <p:extLst>
      <p:ext uri="{BB962C8B-B14F-4D97-AF65-F5344CB8AC3E}">
        <p14:creationId xmlns:p14="http://schemas.microsoft.com/office/powerpoint/2010/main" val="18954725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pPr eaLnBrk="1" hangingPunct="1"/>
            <a:r>
              <a:rPr lang="en-US" altLang="en-US"/>
              <a:t>Forward Probabilities</a:t>
            </a:r>
          </a:p>
        </p:txBody>
      </p:sp>
      <p:sp>
        <p:nvSpPr>
          <p:cNvPr id="100355" name="Content Placeholder 2"/>
          <p:cNvSpPr>
            <a:spLocks noGrp="1"/>
          </p:cNvSpPr>
          <p:nvPr>
            <p:ph idx="1"/>
          </p:nvPr>
        </p:nvSpPr>
        <p:spPr>
          <a:xfrm>
            <a:off x="661988" y="1318023"/>
            <a:ext cx="7772400" cy="1253728"/>
          </a:xfrm>
        </p:spPr>
        <p:txBody>
          <a:bodyPr/>
          <a:lstStyle/>
          <a:p>
            <a:pPr eaLnBrk="1" hangingPunct="1"/>
            <a:r>
              <a:rPr lang="en-US" altLang="en-US"/>
              <a:t>Let </a:t>
            </a:r>
            <a:r>
              <a:rPr lang="en-US" altLang="en-US">
                <a:sym typeface="Symbol" pitchFamily="18" charset="2"/>
              </a:rPr>
              <a:t></a:t>
            </a:r>
            <a:r>
              <a:rPr lang="en-US" altLang="en-US" i="1" baseline="-25000">
                <a:sym typeface="Symbol" pitchFamily="18" charset="2"/>
              </a:rPr>
              <a:t>t</a:t>
            </a:r>
            <a:r>
              <a:rPr lang="en-US" altLang="en-US">
                <a:sym typeface="Symbol" pitchFamily="18" charset="2"/>
              </a:rPr>
              <a:t>(</a:t>
            </a:r>
            <a:r>
              <a:rPr lang="en-US" altLang="en-US" i="1">
                <a:sym typeface="Symbol" pitchFamily="18" charset="2"/>
              </a:rPr>
              <a:t>j</a:t>
            </a:r>
            <a:r>
              <a:rPr lang="en-US" altLang="en-US">
                <a:sym typeface="Symbol" pitchFamily="18" charset="2"/>
              </a:rPr>
              <a:t>) be the probability of being in state </a:t>
            </a:r>
            <a:r>
              <a:rPr lang="en-US" altLang="en-US" i="1">
                <a:sym typeface="Symbol" pitchFamily="18" charset="2"/>
              </a:rPr>
              <a:t>j</a:t>
            </a:r>
            <a:r>
              <a:rPr lang="en-US" altLang="en-US">
                <a:sym typeface="Symbol" pitchFamily="18" charset="2"/>
              </a:rPr>
              <a:t> after seeing the first </a:t>
            </a:r>
            <a:r>
              <a:rPr lang="en-US" altLang="en-US" i="1">
                <a:sym typeface="Symbol" pitchFamily="18" charset="2"/>
              </a:rPr>
              <a:t>t</a:t>
            </a:r>
            <a:r>
              <a:rPr lang="en-US" altLang="en-US">
                <a:sym typeface="Symbol" pitchFamily="18" charset="2"/>
              </a:rPr>
              <a:t> observations (by summing over all initial paths leading to </a:t>
            </a:r>
            <a:r>
              <a:rPr lang="en-US" altLang="en-US" i="1">
                <a:sym typeface="Symbol" pitchFamily="18" charset="2"/>
              </a:rPr>
              <a:t>j</a:t>
            </a:r>
            <a:r>
              <a:rPr lang="en-US" altLang="en-US">
                <a:sym typeface="Symbol" pitchFamily="18" charset="2"/>
              </a:rPr>
              <a:t>).</a:t>
            </a:r>
            <a:endParaRPr lang="en-US" altLang="en-US"/>
          </a:p>
        </p:txBody>
      </p:sp>
      <p:sp>
        <p:nvSpPr>
          <p:cNvPr id="100356"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FF3D49C4-5F6F-4875-A72C-BFED27EB4AC6}" type="slidenum">
              <a:rPr lang="en-US" altLang="en-US" sz="1200">
                <a:latin typeface="Helvetica" pitchFamily="34" charset="0"/>
              </a:rPr>
              <a:pPr/>
              <a:t>154</a:t>
            </a:fld>
            <a:endParaRPr lang="en-US" altLang="en-US" sz="1200"/>
          </a:p>
        </p:txBody>
      </p:sp>
      <p:graphicFrame>
        <p:nvGraphicFramePr>
          <p:cNvPr id="100357" name="Object 2"/>
          <p:cNvGraphicFramePr>
            <a:graphicFrameLocks noChangeAspect="1"/>
          </p:cNvGraphicFramePr>
          <p:nvPr/>
        </p:nvGraphicFramePr>
        <p:xfrm>
          <a:off x="1782763" y="2697956"/>
          <a:ext cx="5668962" cy="514350"/>
        </p:xfrm>
        <a:graphic>
          <a:graphicData uri="http://schemas.openxmlformats.org/presentationml/2006/ole">
            <mc:AlternateContent xmlns:mc="http://schemas.openxmlformats.org/markup-compatibility/2006">
              <mc:Choice xmlns:v="urn:schemas-microsoft-com:vml" Requires="v">
                <p:oleObj spid="_x0000_s10249" name="Equation" r:id="rId4" imgW="1993900" imgH="241300" progId="Equation.3">
                  <p:embed/>
                </p:oleObj>
              </mc:Choice>
              <mc:Fallback>
                <p:oleObj name="Equation" r:id="rId4" imgW="1993900" imgH="241300" progId="Equation.3">
                  <p:embed/>
                  <p:pic>
                    <p:nvPicPr>
                      <p:cNvPr id="10035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2763" y="2697956"/>
                        <a:ext cx="5668962"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787349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pPr eaLnBrk="1" hangingPunct="1"/>
            <a:r>
              <a:rPr lang="en-US" altLang="en-US"/>
              <a:t>Forward Step</a:t>
            </a:r>
          </a:p>
        </p:txBody>
      </p:sp>
      <p:sp>
        <p:nvSpPr>
          <p:cNvPr id="10240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13CC77C9-0004-4FE0-B60F-CAB642D4860E}" type="slidenum">
              <a:rPr lang="en-US" altLang="en-US" sz="1200">
                <a:latin typeface="Helvetica" pitchFamily="34" charset="0"/>
              </a:rPr>
              <a:pPr/>
              <a:t>155</a:t>
            </a:fld>
            <a:endParaRPr lang="en-US" altLang="en-US" sz="1200"/>
          </a:p>
        </p:txBody>
      </p:sp>
      <p:grpSp>
        <p:nvGrpSpPr>
          <p:cNvPr id="102404" name="Group 24"/>
          <p:cNvGrpSpPr>
            <a:grpSpLocks/>
          </p:cNvGrpSpPr>
          <p:nvPr/>
        </p:nvGrpSpPr>
        <p:grpSpPr bwMode="auto">
          <a:xfrm>
            <a:off x="854076" y="1596629"/>
            <a:ext cx="2400300" cy="2187178"/>
            <a:chOff x="538" y="1341"/>
            <a:chExt cx="1512" cy="1837"/>
          </a:xfrm>
        </p:grpSpPr>
        <p:sp>
          <p:nvSpPr>
            <p:cNvPr id="102406" name="Oval 6"/>
            <p:cNvSpPr>
              <a:spLocks noChangeArrowheads="1"/>
            </p:cNvSpPr>
            <p:nvPr/>
          </p:nvSpPr>
          <p:spPr bwMode="auto">
            <a:xfrm>
              <a:off x="773" y="1395"/>
              <a:ext cx="161" cy="548"/>
            </a:xfrm>
            <a:prstGeom prst="ellipse">
              <a:avLst/>
            </a:prstGeom>
            <a:solidFill>
              <a:srgbClr val="C00000"/>
            </a:solidFill>
            <a:ln w="12700" algn="ctr">
              <a:solidFill>
                <a:schemeClr val="tx1"/>
              </a:solidFill>
              <a:round/>
              <a:headEnd/>
              <a:tailEnd/>
            </a:ln>
          </p:spPr>
          <p:txBody>
            <a:bodyPr wrap="none" lIns="90000" tIns="46800" rIns="90000" bIns="46800">
              <a:spAutoFit/>
            </a:bodyPr>
            <a:lstStyle/>
            <a:p>
              <a:pPr eaLnBrk="1" hangingPunct="1"/>
              <a:endParaRPr lang="en-US" altLang="en-US"/>
            </a:p>
          </p:txBody>
        </p:sp>
        <p:sp>
          <p:nvSpPr>
            <p:cNvPr id="102407" name="TextBox 7"/>
            <p:cNvSpPr txBox="1">
              <a:spLocks noChangeArrowheads="1"/>
            </p:cNvSpPr>
            <p:nvPr/>
          </p:nvSpPr>
          <p:spPr bwMode="auto">
            <a:xfrm>
              <a:off x="538" y="1341"/>
              <a:ext cx="2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s</a:t>
              </a:r>
              <a:r>
                <a:rPr lang="en-US" altLang="en-US" sz="2000" baseline="-25000"/>
                <a:t>1</a:t>
              </a:r>
              <a:endParaRPr lang="en-US" altLang="en-US" sz="2000"/>
            </a:p>
          </p:txBody>
        </p:sp>
        <p:sp>
          <p:nvSpPr>
            <p:cNvPr id="102408" name="Oval 14"/>
            <p:cNvSpPr>
              <a:spLocks noChangeArrowheads="1"/>
            </p:cNvSpPr>
            <p:nvPr/>
          </p:nvSpPr>
          <p:spPr bwMode="auto">
            <a:xfrm>
              <a:off x="773" y="1642"/>
              <a:ext cx="161" cy="548"/>
            </a:xfrm>
            <a:prstGeom prst="ellipse">
              <a:avLst/>
            </a:prstGeom>
            <a:solidFill>
              <a:srgbClr val="C00000"/>
            </a:solidFill>
            <a:ln w="12700" algn="ctr">
              <a:solidFill>
                <a:schemeClr val="tx1"/>
              </a:solidFill>
              <a:round/>
              <a:headEnd/>
              <a:tailEnd/>
            </a:ln>
          </p:spPr>
          <p:txBody>
            <a:bodyPr wrap="none" lIns="90000" tIns="46800" rIns="90000" bIns="46800">
              <a:spAutoFit/>
            </a:bodyPr>
            <a:lstStyle/>
            <a:p>
              <a:pPr eaLnBrk="1" hangingPunct="1"/>
              <a:endParaRPr lang="en-US" altLang="en-US"/>
            </a:p>
          </p:txBody>
        </p:sp>
        <p:sp>
          <p:nvSpPr>
            <p:cNvPr id="102409" name="TextBox 15"/>
            <p:cNvSpPr txBox="1">
              <a:spLocks noChangeArrowheads="1"/>
            </p:cNvSpPr>
            <p:nvPr/>
          </p:nvSpPr>
          <p:spPr bwMode="auto">
            <a:xfrm>
              <a:off x="538" y="1589"/>
              <a:ext cx="2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s</a:t>
              </a:r>
              <a:r>
                <a:rPr lang="en-US" altLang="en-US" sz="2000" baseline="-25000"/>
                <a:t>2</a:t>
              </a:r>
              <a:endParaRPr lang="en-US" altLang="en-US" sz="2000"/>
            </a:p>
          </p:txBody>
        </p:sp>
        <p:sp>
          <p:nvSpPr>
            <p:cNvPr id="102410" name="Oval 17"/>
            <p:cNvSpPr>
              <a:spLocks noChangeArrowheads="1"/>
            </p:cNvSpPr>
            <p:nvPr/>
          </p:nvSpPr>
          <p:spPr bwMode="auto">
            <a:xfrm>
              <a:off x="773" y="2589"/>
              <a:ext cx="161" cy="548"/>
            </a:xfrm>
            <a:prstGeom prst="ellipse">
              <a:avLst/>
            </a:prstGeom>
            <a:solidFill>
              <a:srgbClr val="C00000"/>
            </a:solidFill>
            <a:ln w="12700" algn="ctr">
              <a:solidFill>
                <a:schemeClr val="tx1"/>
              </a:solidFill>
              <a:round/>
              <a:headEnd/>
              <a:tailEnd/>
            </a:ln>
          </p:spPr>
          <p:txBody>
            <a:bodyPr wrap="none" lIns="90000" tIns="46800" rIns="90000" bIns="46800">
              <a:spAutoFit/>
            </a:bodyPr>
            <a:lstStyle/>
            <a:p>
              <a:pPr eaLnBrk="1" hangingPunct="1"/>
              <a:endParaRPr lang="en-US" altLang="en-US"/>
            </a:p>
          </p:txBody>
        </p:sp>
        <p:sp>
          <p:nvSpPr>
            <p:cNvPr id="102411" name="TextBox 18"/>
            <p:cNvSpPr txBox="1">
              <a:spLocks noChangeArrowheads="1"/>
            </p:cNvSpPr>
            <p:nvPr/>
          </p:nvSpPr>
          <p:spPr bwMode="auto">
            <a:xfrm>
              <a:off x="538" y="2536"/>
              <a:ext cx="25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s</a:t>
              </a:r>
              <a:r>
                <a:rPr lang="en-US" altLang="en-US" sz="2000" baseline="-25000"/>
                <a:t>N</a:t>
              </a:r>
              <a:endParaRPr lang="en-US" altLang="en-US" sz="2000"/>
            </a:p>
          </p:txBody>
        </p:sp>
        <p:sp>
          <p:nvSpPr>
            <p:cNvPr id="102412" name="TextBox 19"/>
            <p:cNvSpPr txBox="1">
              <a:spLocks noChangeArrowheads="1"/>
            </p:cNvSpPr>
            <p:nvPr/>
          </p:nvSpPr>
          <p:spPr bwMode="auto">
            <a:xfrm>
              <a:off x="705" y="1857"/>
              <a:ext cx="191" cy="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sym typeface="Symbol" pitchFamily="18" charset="2"/>
                </a:rPr>
                <a:t></a:t>
              </a:r>
            </a:p>
            <a:p>
              <a:pPr eaLnBrk="1" hangingPunct="1"/>
              <a:r>
                <a:rPr lang="en-US" altLang="en-US" sz="2000">
                  <a:sym typeface="Symbol" pitchFamily="18" charset="2"/>
                </a:rPr>
                <a:t></a:t>
              </a:r>
              <a:endParaRPr lang="en-US" altLang="en-US" sz="2000"/>
            </a:p>
            <a:p>
              <a:pPr eaLnBrk="1" hangingPunct="1"/>
              <a:r>
                <a:rPr lang="en-US" altLang="en-US" sz="2000">
                  <a:sym typeface="Symbol" pitchFamily="18" charset="2"/>
                </a:rPr>
                <a:t></a:t>
              </a:r>
              <a:endParaRPr lang="en-US" altLang="en-US" sz="2000"/>
            </a:p>
          </p:txBody>
        </p:sp>
        <p:sp>
          <p:nvSpPr>
            <p:cNvPr id="102413" name="Oval 21"/>
            <p:cNvSpPr>
              <a:spLocks noChangeArrowheads="1"/>
            </p:cNvSpPr>
            <p:nvPr/>
          </p:nvSpPr>
          <p:spPr bwMode="auto">
            <a:xfrm>
              <a:off x="1741" y="1996"/>
              <a:ext cx="161" cy="548"/>
            </a:xfrm>
            <a:prstGeom prst="ellipse">
              <a:avLst/>
            </a:prstGeom>
            <a:solidFill>
              <a:srgbClr val="C00000"/>
            </a:solidFill>
            <a:ln w="12700" algn="ctr">
              <a:solidFill>
                <a:schemeClr val="tx1"/>
              </a:solidFill>
              <a:round/>
              <a:headEnd/>
              <a:tailEnd/>
            </a:ln>
          </p:spPr>
          <p:txBody>
            <a:bodyPr wrap="none" lIns="90000" tIns="46800" rIns="90000" bIns="46800">
              <a:spAutoFit/>
            </a:bodyPr>
            <a:lstStyle/>
            <a:p>
              <a:pPr eaLnBrk="1" hangingPunct="1"/>
              <a:endParaRPr lang="en-US" altLang="en-US"/>
            </a:p>
          </p:txBody>
        </p:sp>
        <p:cxnSp>
          <p:nvCxnSpPr>
            <p:cNvPr id="102414" name="Straight Connector 24"/>
            <p:cNvCxnSpPr>
              <a:cxnSpLocks noChangeShapeType="1"/>
              <a:stCxn id="102406" idx="6"/>
            </p:cNvCxnSpPr>
            <p:nvPr/>
          </p:nvCxnSpPr>
          <p:spPr bwMode="auto">
            <a:xfrm>
              <a:off x="934" y="1669"/>
              <a:ext cx="832" cy="385"/>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2415" name="Straight Connector 26"/>
            <p:cNvCxnSpPr>
              <a:cxnSpLocks noChangeShapeType="1"/>
              <a:stCxn id="102408" idx="6"/>
            </p:cNvCxnSpPr>
            <p:nvPr/>
          </p:nvCxnSpPr>
          <p:spPr bwMode="auto">
            <a:xfrm>
              <a:off x="934" y="1916"/>
              <a:ext cx="832" cy="13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2416" name="Straight Connector 28"/>
            <p:cNvCxnSpPr>
              <a:cxnSpLocks noChangeShapeType="1"/>
              <a:stCxn id="102410" idx="6"/>
            </p:cNvCxnSpPr>
            <p:nvPr/>
          </p:nvCxnSpPr>
          <p:spPr bwMode="auto">
            <a:xfrm flipV="1">
              <a:off x="934" y="2054"/>
              <a:ext cx="832" cy="809"/>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102417" name="TextBox 41"/>
            <p:cNvSpPr txBox="1">
              <a:spLocks noChangeArrowheads="1"/>
            </p:cNvSpPr>
            <p:nvPr/>
          </p:nvSpPr>
          <p:spPr bwMode="auto">
            <a:xfrm>
              <a:off x="1829" y="1925"/>
              <a:ext cx="209"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s</a:t>
              </a:r>
              <a:r>
                <a:rPr lang="en-US" altLang="en-US" sz="2000" baseline="-25000"/>
                <a:t>j</a:t>
              </a:r>
              <a:endParaRPr lang="en-US" altLang="en-US" sz="2000"/>
            </a:p>
          </p:txBody>
        </p:sp>
        <p:sp>
          <p:nvSpPr>
            <p:cNvPr id="102418" name="TextBox 48"/>
            <p:cNvSpPr txBox="1">
              <a:spLocks noChangeArrowheads="1"/>
            </p:cNvSpPr>
            <p:nvPr/>
          </p:nvSpPr>
          <p:spPr bwMode="auto">
            <a:xfrm>
              <a:off x="614" y="2842"/>
              <a:ext cx="49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sym typeface="Symbol" pitchFamily="18" charset="2"/>
                </a:rPr>
                <a:t></a:t>
              </a:r>
              <a:r>
                <a:rPr lang="en-US" altLang="en-US" sz="2000" baseline="-25000">
                  <a:sym typeface="Symbol" pitchFamily="18" charset="2"/>
                </a:rPr>
                <a:t>t-1</a:t>
              </a:r>
              <a:r>
                <a:rPr lang="en-US" altLang="en-US" sz="2000">
                  <a:sym typeface="Symbol" pitchFamily="18" charset="2"/>
                </a:rPr>
                <a:t>(i)</a:t>
              </a:r>
              <a:endParaRPr lang="en-US" altLang="en-US" sz="2000"/>
            </a:p>
          </p:txBody>
        </p:sp>
        <p:sp>
          <p:nvSpPr>
            <p:cNvPr id="102419" name="TextBox 49"/>
            <p:cNvSpPr txBox="1">
              <a:spLocks noChangeArrowheads="1"/>
            </p:cNvSpPr>
            <p:nvPr/>
          </p:nvSpPr>
          <p:spPr bwMode="auto">
            <a:xfrm>
              <a:off x="1650" y="2840"/>
              <a:ext cx="40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sym typeface="Symbol" pitchFamily="18" charset="2"/>
                </a:rPr>
                <a:t></a:t>
              </a:r>
              <a:r>
                <a:rPr lang="en-US" altLang="en-US" sz="2000" baseline="-25000">
                  <a:sym typeface="Symbol" pitchFamily="18" charset="2"/>
                </a:rPr>
                <a:t>t</a:t>
              </a:r>
              <a:r>
                <a:rPr lang="en-US" altLang="en-US" sz="2000">
                  <a:sym typeface="Symbol" pitchFamily="18" charset="2"/>
                </a:rPr>
                <a:t>(i)</a:t>
              </a:r>
              <a:endParaRPr lang="en-US" altLang="en-US" sz="2000"/>
            </a:p>
          </p:txBody>
        </p:sp>
        <p:sp>
          <p:nvSpPr>
            <p:cNvPr id="102420" name="TextBox 50"/>
            <p:cNvSpPr txBox="1">
              <a:spLocks noChangeArrowheads="1"/>
            </p:cNvSpPr>
            <p:nvPr/>
          </p:nvSpPr>
          <p:spPr bwMode="auto">
            <a:xfrm>
              <a:off x="1016" y="1395"/>
              <a:ext cx="27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a</a:t>
              </a:r>
              <a:r>
                <a:rPr lang="en-US" altLang="en-US" sz="2000" baseline="-25000"/>
                <a:t>1j</a:t>
              </a:r>
            </a:p>
          </p:txBody>
        </p:sp>
        <p:sp>
          <p:nvSpPr>
            <p:cNvPr id="102421" name="TextBox 51"/>
            <p:cNvSpPr txBox="1">
              <a:spLocks noChangeArrowheads="1"/>
            </p:cNvSpPr>
            <p:nvPr/>
          </p:nvSpPr>
          <p:spPr bwMode="auto">
            <a:xfrm>
              <a:off x="975" y="1574"/>
              <a:ext cx="27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a</a:t>
              </a:r>
              <a:r>
                <a:rPr lang="en-US" altLang="en-US" sz="2000" baseline="-25000"/>
                <a:t>2j</a:t>
              </a:r>
            </a:p>
          </p:txBody>
        </p:sp>
        <p:sp>
          <p:nvSpPr>
            <p:cNvPr id="102422" name="TextBox 52"/>
            <p:cNvSpPr txBox="1">
              <a:spLocks noChangeArrowheads="1"/>
            </p:cNvSpPr>
            <p:nvPr/>
          </p:nvSpPr>
          <p:spPr bwMode="auto">
            <a:xfrm>
              <a:off x="1026" y="2170"/>
              <a:ext cx="29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a</a:t>
              </a:r>
              <a:r>
                <a:rPr lang="en-US" altLang="en-US" sz="2000" baseline="-25000"/>
                <a:t>Nj</a:t>
              </a:r>
            </a:p>
          </p:txBody>
        </p:sp>
        <p:sp>
          <p:nvSpPr>
            <p:cNvPr id="102423" name="TextBox 53"/>
            <p:cNvSpPr txBox="1">
              <a:spLocks noChangeArrowheads="1"/>
            </p:cNvSpPr>
            <p:nvPr/>
          </p:nvSpPr>
          <p:spPr bwMode="auto">
            <a:xfrm>
              <a:off x="1005" y="1786"/>
              <a:ext cx="27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a:t>a</a:t>
              </a:r>
              <a:r>
                <a:rPr lang="en-US" altLang="en-US" sz="2000" baseline="-25000"/>
                <a:t>2j</a:t>
              </a:r>
            </a:p>
          </p:txBody>
        </p:sp>
      </p:grpSp>
      <p:sp>
        <p:nvSpPr>
          <p:cNvPr id="102405" name="Content Placeholder 2"/>
          <p:cNvSpPr>
            <a:spLocks noGrp="1"/>
          </p:cNvSpPr>
          <p:nvPr>
            <p:ph idx="1"/>
          </p:nvPr>
        </p:nvSpPr>
        <p:spPr>
          <a:xfrm>
            <a:off x="3416301" y="1154906"/>
            <a:ext cx="5307013" cy="3609975"/>
          </a:xfrm>
        </p:spPr>
        <p:txBody>
          <a:bodyPr>
            <a:normAutofit fontScale="92500" lnSpcReduction="10000"/>
          </a:bodyPr>
          <a:lstStyle/>
          <a:p>
            <a:pPr eaLnBrk="1" hangingPunct="1"/>
            <a:r>
              <a:rPr lang="en-US" altLang="en-US" sz="2800"/>
              <a:t>Consider all possible ways of getting to </a:t>
            </a:r>
            <a:r>
              <a:rPr lang="en-US" altLang="en-US" sz="2800" i="1"/>
              <a:t>s</a:t>
            </a:r>
            <a:r>
              <a:rPr lang="en-US" altLang="en-US" sz="2800" i="1" baseline="-25000"/>
              <a:t>j</a:t>
            </a:r>
            <a:r>
              <a:rPr lang="en-US" altLang="en-US" sz="2800"/>
              <a:t> at time </a:t>
            </a:r>
            <a:r>
              <a:rPr lang="en-US" altLang="en-US" sz="2800" i="1"/>
              <a:t>t</a:t>
            </a:r>
            <a:r>
              <a:rPr lang="en-US" altLang="en-US" sz="2800"/>
              <a:t> by coming from all possible states </a:t>
            </a:r>
            <a:r>
              <a:rPr lang="en-US" altLang="en-US" sz="2800" i="1"/>
              <a:t>s</a:t>
            </a:r>
            <a:r>
              <a:rPr lang="en-US" altLang="en-US" sz="2800" i="1" baseline="-25000"/>
              <a:t>i</a:t>
            </a:r>
            <a:r>
              <a:rPr lang="en-US" altLang="en-US" sz="2800"/>
              <a:t> and determine probability of each.</a:t>
            </a:r>
          </a:p>
          <a:p>
            <a:pPr eaLnBrk="1" hangingPunct="1"/>
            <a:r>
              <a:rPr lang="en-US" altLang="en-US" sz="2800"/>
              <a:t>Sum these to get the total probability of being in state </a:t>
            </a:r>
            <a:r>
              <a:rPr lang="en-US" altLang="en-US" sz="2800" i="1"/>
              <a:t>s</a:t>
            </a:r>
            <a:r>
              <a:rPr lang="en-US" altLang="en-US" sz="2800" i="1" baseline="-25000"/>
              <a:t>j  </a:t>
            </a:r>
            <a:r>
              <a:rPr lang="en-US" altLang="en-US" sz="2800"/>
              <a:t>at time </a:t>
            </a:r>
            <a:r>
              <a:rPr lang="en-US" altLang="en-US" sz="2800" i="1"/>
              <a:t>t</a:t>
            </a:r>
            <a:r>
              <a:rPr lang="en-US" altLang="en-US" sz="2800"/>
              <a:t>  while accounting for the first </a:t>
            </a:r>
            <a:r>
              <a:rPr lang="en-US" altLang="en-US" sz="2800" i="1"/>
              <a:t>t</a:t>
            </a:r>
            <a:r>
              <a:rPr lang="en-US" altLang="en-US" sz="2800"/>
              <a:t> −1 observations.</a:t>
            </a:r>
          </a:p>
          <a:p>
            <a:pPr eaLnBrk="1" hangingPunct="1"/>
            <a:r>
              <a:rPr lang="en-US" altLang="en-US" sz="2800"/>
              <a:t>Then multiply by the probability of actually observing </a:t>
            </a:r>
            <a:r>
              <a:rPr lang="en-US" altLang="en-US" sz="2800" i="1"/>
              <a:t>o</a:t>
            </a:r>
            <a:r>
              <a:rPr lang="en-US" altLang="en-US" sz="2800" i="1" baseline="-25000"/>
              <a:t>t</a:t>
            </a:r>
            <a:r>
              <a:rPr lang="en-US" altLang="en-US" sz="2800"/>
              <a:t> in </a:t>
            </a:r>
            <a:r>
              <a:rPr lang="en-US" altLang="en-US" sz="2800" i="1"/>
              <a:t>s</a:t>
            </a:r>
            <a:r>
              <a:rPr lang="en-US" altLang="en-US" sz="2800" i="1" baseline="-25000"/>
              <a:t>j.</a:t>
            </a:r>
            <a:endParaRPr lang="en-US" altLang="en-US" sz="2800"/>
          </a:p>
        </p:txBody>
      </p:sp>
    </p:spTree>
    <p:extLst>
      <p:ext uri="{BB962C8B-B14F-4D97-AF65-F5344CB8AC3E}">
        <p14:creationId xmlns:p14="http://schemas.microsoft.com/office/powerpoint/2010/main" val="353683072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pPr eaLnBrk="1" hangingPunct="1"/>
            <a:r>
              <a:rPr lang="en-US" altLang="en-US"/>
              <a:t>Computing the Forward Probabilities</a:t>
            </a:r>
          </a:p>
        </p:txBody>
      </p:sp>
      <p:sp>
        <p:nvSpPr>
          <p:cNvPr id="104451" name="Content Placeholder 2"/>
          <p:cNvSpPr>
            <a:spLocks noGrp="1"/>
          </p:cNvSpPr>
          <p:nvPr>
            <p:ph idx="1"/>
          </p:nvPr>
        </p:nvSpPr>
        <p:spPr/>
        <p:txBody>
          <a:bodyPr/>
          <a:lstStyle/>
          <a:p>
            <a:pPr eaLnBrk="1" hangingPunct="1"/>
            <a:r>
              <a:rPr lang="en-US" altLang="en-US"/>
              <a:t>Initialization</a:t>
            </a:r>
          </a:p>
          <a:p>
            <a:pPr eaLnBrk="1" hangingPunct="1">
              <a:buFontTx/>
              <a:buNone/>
            </a:pPr>
            <a:endParaRPr lang="en-US" altLang="en-US"/>
          </a:p>
          <a:p>
            <a:pPr eaLnBrk="1" hangingPunct="1"/>
            <a:r>
              <a:rPr lang="en-US" altLang="en-US"/>
              <a:t>Recursion</a:t>
            </a:r>
          </a:p>
          <a:p>
            <a:pPr eaLnBrk="1" hangingPunct="1"/>
            <a:endParaRPr lang="en-US" altLang="en-US"/>
          </a:p>
          <a:p>
            <a:pPr eaLnBrk="1" hangingPunct="1"/>
            <a:endParaRPr lang="en-US" altLang="en-US"/>
          </a:p>
          <a:p>
            <a:pPr eaLnBrk="1" hangingPunct="1"/>
            <a:r>
              <a:rPr lang="en-US" altLang="en-US"/>
              <a:t>Termination</a:t>
            </a:r>
          </a:p>
        </p:txBody>
      </p:sp>
      <p:sp>
        <p:nvSpPr>
          <p:cNvPr id="10445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13625632-5F55-4E5B-A9AB-3E1FE73FE4F4}" type="slidenum">
              <a:rPr lang="en-US" altLang="en-US" sz="1200">
                <a:latin typeface="Helvetica" pitchFamily="34" charset="0"/>
              </a:rPr>
              <a:pPr/>
              <a:t>156</a:t>
            </a:fld>
            <a:endParaRPr lang="en-US" altLang="en-US" sz="1200"/>
          </a:p>
        </p:txBody>
      </p:sp>
      <p:graphicFrame>
        <p:nvGraphicFramePr>
          <p:cNvPr id="104453" name="Object 2"/>
          <p:cNvGraphicFramePr>
            <a:graphicFrameLocks noChangeAspect="1"/>
          </p:cNvGraphicFramePr>
          <p:nvPr/>
        </p:nvGraphicFramePr>
        <p:xfrm>
          <a:off x="2333625" y="1452563"/>
          <a:ext cx="4984750" cy="514350"/>
        </p:xfrm>
        <a:graphic>
          <a:graphicData uri="http://schemas.openxmlformats.org/presentationml/2006/ole">
            <mc:AlternateContent xmlns:mc="http://schemas.openxmlformats.org/markup-compatibility/2006">
              <mc:Choice xmlns:v="urn:schemas-microsoft-com:vml" Requires="v">
                <p:oleObj spid="_x0000_s11287" name="Equation" r:id="rId4" imgW="1752600" imgH="241300" progId="Equation.3">
                  <p:embed/>
                </p:oleObj>
              </mc:Choice>
              <mc:Fallback>
                <p:oleObj name="Equation" r:id="rId4" imgW="1752600" imgH="241300" progId="Equation.3">
                  <p:embed/>
                  <p:pic>
                    <p:nvPicPr>
                      <p:cNvPr id="10445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3625" y="1452563"/>
                        <a:ext cx="4984750"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54" name="Object 3"/>
          <p:cNvGraphicFramePr>
            <a:graphicFrameLocks noChangeAspect="1"/>
          </p:cNvGraphicFramePr>
          <p:nvPr/>
        </p:nvGraphicFramePr>
        <p:xfrm>
          <a:off x="476250" y="2365773"/>
          <a:ext cx="8667750" cy="973931"/>
        </p:xfrm>
        <a:graphic>
          <a:graphicData uri="http://schemas.openxmlformats.org/presentationml/2006/ole">
            <mc:AlternateContent xmlns:mc="http://schemas.openxmlformats.org/markup-compatibility/2006">
              <mc:Choice xmlns:v="urn:schemas-microsoft-com:vml" Requires="v">
                <p:oleObj spid="_x0000_s11288" name="Equation" r:id="rId6" imgW="3048000" imgH="457200" progId="Equation.3">
                  <p:embed/>
                </p:oleObj>
              </mc:Choice>
              <mc:Fallback>
                <p:oleObj name="Equation" r:id="rId6" imgW="3048000" imgH="457200" progId="Equation.3">
                  <p:embed/>
                  <p:pic>
                    <p:nvPicPr>
                      <p:cNvPr id="104454"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250" y="2365773"/>
                        <a:ext cx="8667750" cy="9739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55" name="Object 4"/>
          <p:cNvGraphicFramePr>
            <a:graphicFrameLocks noChangeAspect="1"/>
          </p:cNvGraphicFramePr>
          <p:nvPr/>
        </p:nvGraphicFramePr>
        <p:xfrm>
          <a:off x="1611313" y="3615929"/>
          <a:ext cx="5815012" cy="920353"/>
        </p:xfrm>
        <a:graphic>
          <a:graphicData uri="http://schemas.openxmlformats.org/presentationml/2006/ole">
            <mc:AlternateContent xmlns:mc="http://schemas.openxmlformats.org/markup-compatibility/2006">
              <mc:Choice xmlns:v="urn:schemas-microsoft-com:vml" Requires="v">
                <p:oleObj spid="_x0000_s11289" name="Equation" r:id="rId8" imgW="2044700" imgH="431800" progId="Equation.3">
                  <p:embed/>
                </p:oleObj>
              </mc:Choice>
              <mc:Fallback>
                <p:oleObj name="Equation" r:id="rId8" imgW="2044700" imgH="431800" progId="Equation.3">
                  <p:embed/>
                  <p:pic>
                    <p:nvPicPr>
                      <p:cNvPr id="104455"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1313" y="3615929"/>
                        <a:ext cx="5815012" cy="9203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95847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pPr eaLnBrk="1" hangingPunct="1"/>
            <a:r>
              <a:rPr lang="en-US" altLang="en-US"/>
              <a:t>Forward Computational Complexity</a:t>
            </a:r>
          </a:p>
        </p:txBody>
      </p:sp>
      <p:sp>
        <p:nvSpPr>
          <p:cNvPr id="106499" name="Content Placeholder 2"/>
          <p:cNvSpPr>
            <a:spLocks noGrp="1"/>
          </p:cNvSpPr>
          <p:nvPr>
            <p:ph idx="1"/>
          </p:nvPr>
        </p:nvSpPr>
        <p:spPr/>
        <p:txBody>
          <a:bodyPr/>
          <a:lstStyle/>
          <a:p>
            <a:pPr eaLnBrk="1" hangingPunct="1"/>
            <a:r>
              <a:rPr lang="en-US" altLang="en-US"/>
              <a:t>Requires only O(</a:t>
            </a:r>
            <a:r>
              <a:rPr lang="en-US" altLang="en-US" i="1"/>
              <a:t>TN</a:t>
            </a:r>
            <a:r>
              <a:rPr lang="en-US" altLang="en-US" i="1" baseline="30000"/>
              <a:t>2</a:t>
            </a:r>
            <a:r>
              <a:rPr lang="en-US" altLang="en-US"/>
              <a:t>) time to compute the probability of an observed sequence given a model.</a:t>
            </a:r>
          </a:p>
          <a:p>
            <a:pPr eaLnBrk="1" hangingPunct="1"/>
            <a:r>
              <a:rPr lang="en-US" altLang="en-US"/>
              <a:t>Exploits the fact that all state sequences must merge into one of the </a:t>
            </a:r>
            <a:r>
              <a:rPr lang="en-US" altLang="en-US" i="1"/>
              <a:t>N</a:t>
            </a:r>
            <a:r>
              <a:rPr lang="en-US" altLang="en-US"/>
              <a:t> possible states at any point in time and the Markov assumption that only the last state effects the next one.</a:t>
            </a:r>
          </a:p>
          <a:p>
            <a:pPr eaLnBrk="1" hangingPunct="1"/>
            <a:endParaRPr lang="en-US" altLang="en-US"/>
          </a:p>
        </p:txBody>
      </p:sp>
      <p:sp>
        <p:nvSpPr>
          <p:cNvPr id="10650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B9702C06-1FFD-4EFE-986F-9261884E298A}" type="slidenum">
              <a:rPr lang="en-US" altLang="en-US" sz="1200">
                <a:latin typeface="Helvetica" pitchFamily="34" charset="0"/>
              </a:rPr>
              <a:pPr/>
              <a:t>157</a:t>
            </a:fld>
            <a:endParaRPr lang="en-US" altLang="en-US" sz="1200"/>
          </a:p>
        </p:txBody>
      </p:sp>
    </p:spTree>
    <p:extLst>
      <p:ext uri="{BB962C8B-B14F-4D97-AF65-F5344CB8AC3E}">
        <p14:creationId xmlns:p14="http://schemas.microsoft.com/office/powerpoint/2010/main" val="42719598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0027DAE9-2431-4B47-B6F3-6DC347D2E013}" type="slidenum">
              <a:rPr lang="en-US" altLang="en-US" sz="1200">
                <a:latin typeface="Helvetica" pitchFamily="34" charset="0"/>
              </a:rPr>
              <a:pPr/>
              <a:t>158</a:t>
            </a:fld>
            <a:endParaRPr lang="en-US" altLang="en-US" sz="1200"/>
          </a:p>
        </p:txBody>
      </p:sp>
      <p:sp>
        <p:nvSpPr>
          <p:cNvPr id="108547" name="Rectangle 2"/>
          <p:cNvSpPr>
            <a:spLocks noGrp="1" noChangeArrowheads="1"/>
          </p:cNvSpPr>
          <p:nvPr>
            <p:ph type="title"/>
          </p:nvPr>
        </p:nvSpPr>
        <p:spPr/>
        <p:txBody>
          <a:bodyPr/>
          <a:lstStyle/>
          <a:p>
            <a:pPr eaLnBrk="1" hangingPunct="1"/>
            <a:r>
              <a:rPr lang="en-US" altLang="en-US"/>
              <a:t>Most Likely State Sequence (Decoding)</a:t>
            </a:r>
          </a:p>
        </p:txBody>
      </p:sp>
      <p:sp>
        <p:nvSpPr>
          <p:cNvPr id="108548" name="Rectangle 3"/>
          <p:cNvSpPr>
            <a:spLocks noGrp="1" noChangeArrowheads="1"/>
          </p:cNvSpPr>
          <p:nvPr>
            <p:ph type="body" idx="1"/>
          </p:nvPr>
        </p:nvSpPr>
        <p:spPr>
          <a:xfrm>
            <a:off x="503238" y="1028700"/>
            <a:ext cx="8259762" cy="2455069"/>
          </a:xfrm>
        </p:spPr>
        <p:txBody>
          <a:bodyPr>
            <a:normAutofit fontScale="92500" lnSpcReduction="20000"/>
          </a:bodyPr>
          <a:lstStyle/>
          <a:p>
            <a:pPr eaLnBrk="1" hangingPunct="1"/>
            <a:r>
              <a:rPr lang="en-US" altLang="en-US" sz="2800">
                <a:cs typeface="Times New Roman" pitchFamily="18" charset="0"/>
              </a:rPr>
              <a:t>Given an observation sequence, </a:t>
            </a:r>
            <a:r>
              <a:rPr lang="en-US" altLang="en-US" sz="2800" i="1">
                <a:cs typeface="Times New Roman" pitchFamily="18" charset="0"/>
              </a:rPr>
              <a:t>O</a:t>
            </a:r>
            <a:r>
              <a:rPr lang="en-US" altLang="en-US" sz="2800">
                <a:cs typeface="Times New Roman" pitchFamily="18" charset="0"/>
              </a:rPr>
              <a:t>, and a model, </a:t>
            </a:r>
            <a:r>
              <a:rPr lang="el-GR" altLang="en-US" sz="2800">
                <a:cs typeface="Times New Roman" pitchFamily="18" charset="0"/>
              </a:rPr>
              <a:t>λ</a:t>
            </a:r>
            <a:r>
              <a:rPr lang="en-US" altLang="en-US" sz="2800">
                <a:cs typeface="Times New Roman" pitchFamily="18" charset="0"/>
              </a:rPr>
              <a:t>,  what is the most likely state sequence,</a:t>
            </a:r>
            <a:r>
              <a:rPr lang="en-US" altLang="en-US" sz="2800" i="1">
                <a:cs typeface="Times New Roman" pitchFamily="18" charset="0"/>
              </a:rPr>
              <a:t>Q</a:t>
            </a:r>
            <a:r>
              <a:rPr lang="en-US" altLang="en-US" sz="2800">
                <a:cs typeface="Times New Roman" pitchFamily="18" charset="0"/>
              </a:rPr>
              <a:t>=</a:t>
            </a:r>
            <a:r>
              <a:rPr lang="en-US" altLang="en-US" sz="2800" i="1">
                <a:cs typeface="Times New Roman" pitchFamily="18" charset="0"/>
              </a:rPr>
              <a:t>q</a:t>
            </a:r>
            <a:r>
              <a:rPr lang="en-US" altLang="en-US" sz="2800" baseline="-25000">
                <a:cs typeface="Times New Roman" pitchFamily="18" charset="0"/>
              </a:rPr>
              <a:t>1</a:t>
            </a:r>
            <a:r>
              <a:rPr lang="en-US" altLang="en-US" sz="2800">
                <a:cs typeface="Times New Roman" pitchFamily="18" charset="0"/>
              </a:rPr>
              <a:t>,</a:t>
            </a:r>
            <a:r>
              <a:rPr lang="en-US" altLang="en-US" sz="2800" i="1">
                <a:cs typeface="Times New Roman" pitchFamily="18" charset="0"/>
              </a:rPr>
              <a:t>q</a:t>
            </a:r>
            <a:r>
              <a:rPr lang="en-US" altLang="en-US" sz="2800" baseline="-25000">
                <a:cs typeface="Times New Roman" pitchFamily="18" charset="0"/>
              </a:rPr>
              <a:t>2</a:t>
            </a:r>
            <a:r>
              <a:rPr lang="en-US" altLang="en-US" sz="2800">
                <a:cs typeface="Times New Roman" pitchFamily="18" charset="0"/>
              </a:rPr>
              <a:t>,…</a:t>
            </a:r>
            <a:r>
              <a:rPr lang="en-US" altLang="en-US" sz="2800" i="1">
                <a:cs typeface="Times New Roman" pitchFamily="18" charset="0"/>
              </a:rPr>
              <a:t>q</a:t>
            </a:r>
            <a:r>
              <a:rPr lang="en-US" altLang="en-US" sz="2800" i="1" baseline="-25000">
                <a:cs typeface="Times New Roman" pitchFamily="18" charset="0"/>
              </a:rPr>
              <a:t>T</a:t>
            </a:r>
            <a:r>
              <a:rPr lang="en-US" altLang="en-US" sz="2800">
                <a:cs typeface="Times New Roman" pitchFamily="18" charset="0"/>
              </a:rPr>
              <a:t>, that generated this sequence from this model?</a:t>
            </a:r>
          </a:p>
          <a:p>
            <a:pPr eaLnBrk="1" hangingPunct="1"/>
            <a:r>
              <a:rPr lang="en-US" altLang="en-US" sz="2800">
                <a:cs typeface="Times New Roman" pitchFamily="18" charset="0"/>
              </a:rPr>
              <a:t>Used for sequence labeling, assuming each state corresponds to a tag, it determines the globally best assignment of tags to all tokens in a sequence using a principled approach grounded in probability theory.</a:t>
            </a:r>
          </a:p>
          <a:p>
            <a:pPr eaLnBrk="1" hangingPunct="1"/>
            <a:endParaRPr lang="en-US" altLang="en-US" sz="2800"/>
          </a:p>
        </p:txBody>
      </p:sp>
      <p:grpSp>
        <p:nvGrpSpPr>
          <p:cNvPr id="108549" name="Group 4"/>
          <p:cNvGrpSpPr>
            <a:grpSpLocks/>
          </p:cNvGrpSpPr>
          <p:nvPr/>
        </p:nvGrpSpPr>
        <p:grpSpPr bwMode="auto">
          <a:xfrm>
            <a:off x="1214439" y="3618310"/>
            <a:ext cx="2770188" cy="1206103"/>
            <a:chOff x="688" y="2693"/>
            <a:chExt cx="1745" cy="1013"/>
          </a:xfrm>
        </p:grpSpPr>
        <p:grpSp>
          <p:nvGrpSpPr>
            <p:cNvPr id="108553" name="Group 5"/>
            <p:cNvGrpSpPr>
              <a:grpSpLocks/>
            </p:cNvGrpSpPr>
            <p:nvPr/>
          </p:nvGrpSpPr>
          <p:grpSpPr bwMode="auto">
            <a:xfrm>
              <a:off x="933" y="2693"/>
              <a:ext cx="1500" cy="1013"/>
              <a:chOff x="284" y="1101"/>
              <a:chExt cx="4221" cy="2654"/>
            </a:xfrm>
          </p:grpSpPr>
          <p:grpSp>
            <p:nvGrpSpPr>
              <p:cNvPr id="108555" name="Group 6"/>
              <p:cNvGrpSpPr>
                <a:grpSpLocks/>
              </p:cNvGrpSpPr>
              <p:nvPr/>
            </p:nvGrpSpPr>
            <p:grpSpPr bwMode="auto">
              <a:xfrm>
                <a:off x="1360" y="2500"/>
                <a:ext cx="737" cy="1025"/>
                <a:chOff x="3852" y="2120"/>
                <a:chExt cx="976" cy="1597"/>
              </a:xfrm>
            </p:grpSpPr>
            <p:sp>
              <p:nvSpPr>
                <p:cNvPr id="108574" name="Freeform 7"/>
                <p:cNvSpPr>
                  <a:spLocks/>
                </p:cNvSpPr>
                <p:nvPr/>
              </p:nvSpPr>
              <p:spPr bwMode="auto">
                <a:xfrm>
                  <a:off x="3852" y="2127"/>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08575" name="Freeform 8"/>
                <p:cNvSpPr>
                  <a:spLocks/>
                </p:cNvSpPr>
                <p:nvPr/>
              </p:nvSpPr>
              <p:spPr bwMode="auto">
                <a:xfrm flipH="1">
                  <a:off x="4401" y="2123"/>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08576" name="Line 9"/>
                <p:cNvSpPr>
                  <a:spLocks noChangeShapeType="1"/>
                </p:cNvSpPr>
                <p:nvPr/>
              </p:nvSpPr>
              <p:spPr bwMode="auto">
                <a:xfrm flipV="1">
                  <a:off x="4025" y="2120"/>
                  <a:ext cx="760" cy="8"/>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grpSp>
            <p:nvGrpSpPr>
              <p:cNvPr id="108556" name="Group 10"/>
              <p:cNvGrpSpPr>
                <a:grpSpLocks/>
              </p:cNvGrpSpPr>
              <p:nvPr/>
            </p:nvGrpSpPr>
            <p:grpSpPr bwMode="auto">
              <a:xfrm>
                <a:off x="2181" y="1163"/>
                <a:ext cx="737" cy="1025"/>
                <a:chOff x="3852" y="2120"/>
                <a:chExt cx="976" cy="1597"/>
              </a:xfrm>
            </p:grpSpPr>
            <p:sp>
              <p:nvSpPr>
                <p:cNvPr id="108571" name="Freeform 11"/>
                <p:cNvSpPr>
                  <a:spLocks/>
                </p:cNvSpPr>
                <p:nvPr/>
              </p:nvSpPr>
              <p:spPr bwMode="auto">
                <a:xfrm>
                  <a:off x="3852" y="2127"/>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08572" name="Freeform 12"/>
                <p:cNvSpPr>
                  <a:spLocks/>
                </p:cNvSpPr>
                <p:nvPr/>
              </p:nvSpPr>
              <p:spPr bwMode="auto">
                <a:xfrm flipH="1">
                  <a:off x="4401" y="2123"/>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08573" name="Line 13"/>
                <p:cNvSpPr>
                  <a:spLocks noChangeShapeType="1"/>
                </p:cNvSpPr>
                <p:nvPr/>
              </p:nvSpPr>
              <p:spPr bwMode="auto">
                <a:xfrm flipV="1">
                  <a:off x="4025" y="2120"/>
                  <a:ext cx="760" cy="8"/>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108557" name="Freeform 14"/>
              <p:cNvSpPr>
                <a:spLocks/>
              </p:cNvSpPr>
              <p:nvPr/>
            </p:nvSpPr>
            <p:spPr bwMode="auto">
              <a:xfrm>
                <a:off x="579" y="1179"/>
                <a:ext cx="322" cy="102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08558" name="Freeform 15"/>
              <p:cNvSpPr>
                <a:spLocks/>
              </p:cNvSpPr>
              <p:nvPr/>
            </p:nvSpPr>
            <p:spPr bwMode="auto">
              <a:xfrm flipH="1">
                <a:off x="994" y="1177"/>
                <a:ext cx="322" cy="102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08559" name="Line 16"/>
              <p:cNvSpPr>
                <a:spLocks noChangeShapeType="1"/>
              </p:cNvSpPr>
              <p:nvPr/>
            </p:nvSpPr>
            <p:spPr bwMode="auto">
              <a:xfrm flipV="1">
                <a:off x="710" y="1175"/>
                <a:ext cx="573" cy="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08560" name="Freeform 17"/>
              <p:cNvSpPr>
                <a:spLocks/>
              </p:cNvSpPr>
              <p:nvPr/>
            </p:nvSpPr>
            <p:spPr bwMode="auto">
              <a:xfrm>
                <a:off x="3768" y="2017"/>
                <a:ext cx="322" cy="102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08561" name="Freeform 18"/>
              <p:cNvSpPr>
                <a:spLocks/>
              </p:cNvSpPr>
              <p:nvPr/>
            </p:nvSpPr>
            <p:spPr bwMode="auto">
              <a:xfrm flipH="1">
                <a:off x="4183" y="2015"/>
                <a:ext cx="322" cy="102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08562" name="Line 19"/>
              <p:cNvSpPr>
                <a:spLocks noChangeShapeType="1"/>
              </p:cNvSpPr>
              <p:nvPr/>
            </p:nvSpPr>
            <p:spPr bwMode="auto">
              <a:xfrm flipV="1">
                <a:off x="3899" y="2013"/>
                <a:ext cx="573" cy="5"/>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08563" name="Freeform 20"/>
              <p:cNvSpPr>
                <a:spLocks/>
              </p:cNvSpPr>
              <p:nvPr/>
            </p:nvSpPr>
            <p:spPr bwMode="auto">
              <a:xfrm>
                <a:off x="1290" y="1829"/>
                <a:ext cx="322" cy="1020"/>
              </a:xfrm>
              <a:custGeom>
                <a:avLst/>
                <a:gdLst>
                  <a:gd name="T0" fmla="*/ 0 w 983"/>
                  <a:gd name="T1" fmla="*/ 38 h 258"/>
                  <a:gd name="T2" fmla="*/ 253 w 983"/>
                  <a:gd name="T3" fmla="*/ 215 h 258"/>
                  <a:gd name="T4" fmla="*/ 614 w 983"/>
                  <a:gd name="T5" fmla="*/ 222 h 258"/>
                  <a:gd name="T6" fmla="*/ 983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08564" name="Freeform 21"/>
              <p:cNvSpPr>
                <a:spLocks/>
              </p:cNvSpPr>
              <p:nvPr/>
            </p:nvSpPr>
            <p:spPr bwMode="auto">
              <a:xfrm>
                <a:off x="2918" y="1821"/>
                <a:ext cx="322" cy="1020"/>
              </a:xfrm>
              <a:custGeom>
                <a:avLst/>
                <a:gdLst>
                  <a:gd name="T0" fmla="*/ 0 w 929"/>
                  <a:gd name="T1" fmla="*/ 0 h 507"/>
                  <a:gd name="T2" fmla="*/ 207 w 929"/>
                  <a:gd name="T3" fmla="*/ 238 h 507"/>
                  <a:gd name="T4" fmla="*/ 499 w 929"/>
                  <a:gd name="T5" fmla="*/ 422 h 507"/>
                  <a:gd name="T6" fmla="*/ 929 w 929"/>
                  <a:gd name="T7" fmla="*/ 507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08565" name="Freeform 22"/>
              <p:cNvSpPr>
                <a:spLocks/>
              </p:cNvSpPr>
              <p:nvPr/>
            </p:nvSpPr>
            <p:spPr bwMode="auto">
              <a:xfrm>
                <a:off x="1313" y="1101"/>
                <a:ext cx="975" cy="1020"/>
              </a:xfrm>
              <a:custGeom>
                <a:avLst/>
                <a:gdLst>
                  <a:gd name="T0" fmla="*/ 975 w 975"/>
                  <a:gd name="T1" fmla="*/ 6 h 536"/>
                  <a:gd name="T2" fmla="*/ 668 w 975"/>
                  <a:gd name="T3" fmla="*/ 1 h 536"/>
                  <a:gd name="T4" fmla="*/ 307 w 975"/>
                  <a:gd name="T5" fmla="*/ 1 h 536"/>
                  <a:gd name="T6" fmla="*/ 0 w 975"/>
                  <a:gd name="T7" fmla="*/ 6 h 536"/>
                  <a:gd name="T8" fmla="*/ 0 60000 65536"/>
                  <a:gd name="T9" fmla="*/ 0 60000 65536"/>
                  <a:gd name="T10" fmla="*/ 0 60000 65536"/>
                  <a:gd name="T11" fmla="*/ 0 60000 65536"/>
                  <a:gd name="T12" fmla="*/ 0 w 975"/>
                  <a:gd name="T13" fmla="*/ 0 h 536"/>
                  <a:gd name="T14" fmla="*/ 975 w 975"/>
                  <a:gd name="T15" fmla="*/ 536 h 536"/>
                </a:gdLst>
                <a:ahLst/>
                <a:cxnLst>
                  <a:cxn ang="T8">
                    <a:pos x="T0" y="T1"/>
                  </a:cxn>
                  <a:cxn ang="T9">
                    <a:pos x="T2" y="T3"/>
                  </a:cxn>
                  <a:cxn ang="T10">
                    <a:pos x="T4" y="T5"/>
                  </a:cxn>
                  <a:cxn ang="T11">
                    <a:pos x="T6" y="T7"/>
                  </a:cxn>
                </a:cxnLst>
                <a:rect l="T12" t="T13" r="T14" b="T15"/>
                <a:pathLst>
                  <a:path w="975" h="536">
                    <a:moveTo>
                      <a:pt x="975" y="528"/>
                    </a:moveTo>
                    <a:cubicBezTo>
                      <a:pt x="877" y="343"/>
                      <a:pt x="779" y="158"/>
                      <a:pt x="668" y="83"/>
                    </a:cubicBezTo>
                    <a:cubicBezTo>
                      <a:pt x="557" y="8"/>
                      <a:pt x="418" y="0"/>
                      <a:pt x="307" y="75"/>
                    </a:cubicBezTo>
                    <a:cubicBezTo>
                      <a:pt x="196" y="150"/>
                      <a:pt x="52" y="458"/>
                      <a:pt x="0" y="536"/>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en-IN"/>
              </a:p>
            </p:txBody>
          </p:sp>
          <p:sp>
            <p:nvSpPr>
              <p:cNvPr id="108566" name="Freeform 23"/>
              <p:cNvSpPr>
                <a:spLocks/>
              </p:cNvSpPr>
              <p:nvPr/>
            </p:nvSpPr>
            <p:spPr bwMode="auto">
              <a:xfrm>
                <a:off x="1159" y="1959"/>
                <a:ext cx="322" cy="1020"/>
              </a:xfrm>
              <a:custGeom>
                <a:avLst/>
                <a:gdLst>
                  <a:gd name="T0" fmla="*/ 0 w 2612"/>
                  <a:gd name="T1" fmla="*/ 0 h 620"/>
                  <a:gd name="T2" fmla="*/ 400 w 2612"/>
                  <a:gd name="T3" fmla="*/ 354 h 620"/>
                  <a:gd name="T4" fmla="*/ 1467 w 2612"/>
                  <a:gd name="T5" fmla="*/ 392 h 620"/>
                  <a:gd name="T6" fmla="*/ 2174 w 2612"/>
                  <a:gd name="T7" fmla="*/ 584 h 620"/>
                  <a:gd name="T8" fmla="*/ 2612 w 2612"/>
                  <a:gd name="T9" fmla="*/ 607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08567" name="Freeform 24"/>
              <p:cNvSpPr>
                <a:spLocks/>
              </p:cNvSpPr>
              <p:nvPr/>
            </p:nvSpPr>
            <p:spPr bwMode="auto">
              <a:xfrm>
                <a:off x="2173" y="2735"/>
                <a:ext cx="322" cy="1020"/>
              </a:xfrm>
              <a:custGeom>
                <a:avLst/>
                <a:gdLst>
                  <a:gd name="T0" fmla="*/ 0 w 1705"/>
                  <a:gd name="T1" fmla="*/ 292 h 481"/>
                  <a:gd name="T2" fmla="*/ 315 w 1705"/>
                  <a:gd name="T3" fmla="*/ 399 h 481"/>
                  <a:gd name="T4" fmla="*/ 1121 w 1705"/>
                  <a:gd name="T5" fmla="*/ 415 h 481"/>
                  <a:gd name="T6" fmla="*/ 1705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08568" name="Freeform 25"/>
              <p:cNvSpPr>
                <a:spLocks/>
              </p:cNvSpPr>
              <p:nvPr/>
            </p:nvSpPr>
            <p:spPr bwMode="auto">
              <a:xfrm>
                <a:off x="475" y="1783"/>
                <a:ext cx="322" cy="1021"/>
              </a:xfrm>
              <a:custGeom>
                <a:avLst/>
                <a:gdLst>
                  <a:gd name="T0" fmla="*/ 892 w 892"/>
                  <a:gd name="T1" fmla="*/ 1282 h 1282"/>
                  <a:gd name="T2" fmla="*/ 569 w 892"/>
                  <a:gd name="T3" fmla="*/ 1190 h 1282"/>
                  <a:gd name="T4" fmla="*/ 147 w 892"/>
                  <a:gd name="T5" fmla="*/ 921 h 1282"/>
                  <a:gd name="T6" fmla="*/ 1 w 892"/>
                  <a:gd name="T7" fmla="*/ 583 h 1282"/>
                  <a:gd name="T8" fmla="*/ 139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08569" name="Freeform 26"/>
              <p:cNvSpPr>
                <a:spLocks/>
              </p:cNvSpPr>
              <p:nvPr/>
            </p:nvSpPr>
            <p:spPr bwMode="auto">
              <a:xfrm>
                <a:off x="284" y="1621"/>
                <a:ext cx="322" cy="1021"/>
              </a:xfrm>
              <a:custGeom>
                <a:avLst/>
                <a:gdLst>
                  <a:gd name="T0" fmla="*/ 3702 w 3702"/>
                  <a:gd name="T1" fmla="*/ 1175 h 2102"/>
                  <a:gd name="T2" fmla="*/ 3364 w 3702"/>
                  <a:gd name="T3" fmla="*/ 1905 h 2102"/>
                  <a:gd name="T4" fmla="*/ 3164 w 3702"/>
                  <a:gd name="T5" fmla="*/ 2051 h 2102"/>
                  <a:gd name="T6" fmla="*/ 2895 w 3702"/>
                  <a:gd name="T7" fmla="*/ 2097 h 2102"/>
                  <a:gd name="T8" fmla="*/ 1290 w 3702"/>
                  <a:gd name="T9" fmla="*/ 2059 h 2102"/>
                  <a:gd name="T10" fmla="*/ 607 w 3702"/>
                  <a:gd name="T11" fmla="*/ 1836 h 2102"/>
                  <a:gd name="T12" fmla="*/ 345 w 3702"/>
                  <a:gd name="T13" fmla="*/ 1498 h 2102"/>
                  <a:gd name="T14" fmla="*/ 100 w 3702"/>
                  <a:gd name="T15" fmla="*/ 976 h 2102"/>
                  <a:gd name="T16" fmla="*/ 31 w 3702"/>
                  <a:gd name="T17" fmla="*/ 300 h 2102"/>
                  <a:gd name="T18" fmla="*/ 284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08570" name="Freeform 27"/>
              <p:cNvSpPr>
                <a:spLocks/>
              </p:cNvSpPr>
              <p:nvPr/>
            </p:nvSpPr>
            <p:spPr bwMode="auto">
              <a:xfrm>
                <a:off x="1997" y="2612"/>
                <a:ext cx="322" cy="1021"/>
              </a:xfrm>
              <a:custGeom>
                <a:avLst/>
                <a:gdLst>
                  <a:gd name="T0" fmla="*/ 1820 w 1820"/>
                  <a:gd name="T1" fmla="*/ 0 h 226"/>
                  <a:gd name="T2" fmla="*/ 1259 w 1820"/>
                  <a:gd name="T3" fmla="*/ 192 h 226"/>
                  <a:gd name="T4" fmla="*/ 744 w 1820"/>
                  <a:gd name="T5" fmla="*/ 207 h 226"/>
                  <a:gd name="T6" fmla="*/ 307 w 1820"/>
                  <a:gd name="T7" fmla="*/ 100 h 226"/>
                  <a:gd name="T8" fmla="*/ 0 w 1820"/>
                  <a:gd name="T9" fmla="*/ 123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grpSp>
        <p:sp>
          <p:nvSpPr>
            <p:cNvPr id="108554" name="Oval 28"/>
            <p:cNvSpPr>
              <a:spLocks noChangeArrowheads="1"/>
            </p:cNvSpPr>
            <p:nvPr/>
          </p:nvSpPr>
          <p:spPr bwMode="auto">
            <a:xfrm>
              <a:off x="688" y="2910"/>
              <a:ext cx="161" cy="5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grpSp>
      <p:grpSp>
        <p:nvGrpSpPr>
          <p:cNvPr id="6" name="Group 29"/>
          <p:cNvGrpSpPr>
            <a:grpSpLocks/>
          </p:cNvGrpSpPr>
          <p:nvPr/>
        </p:nvGrpSpPr>
        <p:grpSpPr bwMode="auto">
          <a:xfrm>
            <a:off x="4754564" y="3815951"/>
            <a:ext cx="3167062" cy="652462"/>
            <a:chOff x="2995" y="3205"/>
            <a:chExt cx="1995" cy="548"/>
          </a:xfrm>
        </p:grpSpPr>
        <p:sp>
          <p:nvSpPr>
            <p:cNvPr id="108551" name="Text Box 30"/>
            <p:cNvSpPr txBox="1">
              <a:spLocks noChangeArrowheads="1"/>
            </p:cNvSpPr>
            <p:nvPr/>
          </p:nvSpPr>
          <p:spPr bwMode="auto">
            <a:xfrm>
              <a:off x="3042" y="3343"/>
              <a:ext cx="19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b="0"/>
                <a:t>John gave the dog an apple. </a:t>
              </a:r>
            </a:p>
          </p:txBody>
        </p:sp>
        <p:sp>
          <p:nvSpPr>
            <p:cNvPr id="108552" name="Oval 31"/>
            <p:cNvSpPr>
              <a:spLocks noChangeArrowheads="1"/>
            </p:cNvSpPr>
            <p:nvPr/>
          </p:nvSpPr>
          <p:spPr bwMode="auto">
            <a:xfrm>
              <a:off x="2995" y="3205"/>
              <a:ext cx="161" cy="5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grpSp>
    </p:spTree>
    <p:extLst>
      <p:ext uri="{BB962C8B-B14F-4D97-AF65-F5344CB8AC3E}">
        <p14:creationId xmlns:p14="http://schemas.microsoft.com/office/powerpoint/2010/main" val="34165922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D0C08F6C-ACAD-4BE6-B2F2-656A5B28505F}" type="slidenum">
              <a:rPr lang="en-US" altLang="en-US" sz="1200">
                <a:latin typeface="Helvetica" pitchFamily="34" charset="0"/>
              </a:rPr>
              <a:pPr/>
              <a:t>159</a:t>
            </a:fld>
            <a:endParaRPr lang="en-US" altLang="en-US" sz="1200"/>
          </a:p>
        </p:txBody>
      </p:sp>
      <p:sp>
        <p:nvSpPr>
          <p:cNvPr id="110595" name="Rectangle 2"/>
          <p:cNvSpPr>
            <a:spLocks noGrp="1" noChangeArrowheads="1"/>
          </p:cNvSpPr>
          <p:nvPr>
            <p:ph type="title"/>
          </p:nvPr>
        </p:nvSpPr>
        <p:spPr/>
        <p:txBody>
          <a:bodyPr/>
          <a:lstStyle/>
          <a:p>
            <a:pPr eaLnBrk="1" hangingPunct="1"/>
            <a:r>
              <a:rPr lang="en-US" altLang="en-US"/>
              <a:t>Most Likely State Sequence</a:t>
            </a:r>
          </a:p>
        </p:txBody>
      </p:sp>
      <p:sp>
        <p:nvSpPr>
          <p:cNvPr id="110596" name="Rectangle 3"/>
          <p:cNvSpPr>
            <a:spLocks noGrp="1" noChangeArrowheads="1"/>
          </p:cNvSpPr>
          <p:nvPr>
            <p:ph type="body" idx="1"/>
          </p:nvPr>
        </p:nvSpPr>
        <p:spPr>
          <a:xfrm>
            <a:off x="503238" y="1028700"/>
            <a:ext cx="8259762" cy="2455069"/>
          </a:xfrm>
        </p:spPr>
        <p:txBody>
          <a:bodyPr>
            <a:normAutofit fontScale="92500" lnSpcReduction="20000"/>
          </a:bodyPr>
          <a:lstStyle/>
          <a:p>
            <a:pPr eaLnBrk="1" hangingPunct="1"/>
            <a:r>
              <a:rPr lang="en-US" altLang="en-US" sz="2800">
                <a:cs typeface="Times New Roman" pitchFamily="18" charset="0"/>
              </a:rPr>
              <a:t>Given an observation sequence, </a:t>
            </a:r>
            <a:r>
              <a:rPr lang="en-US" altLang="en-US" sz="2800" i="1">
                <a:cs typeface="Times New Roman" pitchFamily="18" charset="0"/>
              </a:rPr>
              <a:t>O</a:t>
            </a:r>
            <a:r>
              <a:rPr lang="en-US" altLang="en-US" sz="2800">
                <a:cs typeface="Times New Roman" pitchFamily="18" charset="0"/>
              </a:rPr>
              <a:t>, and a model, </a:t>
            </a:r>
            <a:r>
              <a:rPr lang="el-GR" altLang="en-US" sz="2800">
                <a:cs typeface="Times New Roman" pitchFamily="18" charset="0"/>
              </a:rPr>
              <a:t>λ</a:t>
            </a:r>
            <a:r>
              <a:rPr lang="en-US" altLang="en-US" sz="2800">
                <a:cs typeface="Times New Roman" pitchFamily="18" charset="0"/>
              </a:rPr>
              <a:t>,  what is the most likely state sequence,</a:t>
            </a:r>
            <a:r>
              <a:rPr lang="en-US" altLang="en-US" sz="2800" i="1">
                <a:cs typeface="Times New Roman" pitchFamily="18" charset="0"/>
              </a:rPr>
              <a:t>Q</a:t>
            </a:r>
            <a:r>
              <a:rPr lang="en-US" altLang="en-US" sz="2800">
                <a:cs typeface="Times New Roman" pitchFamily="18" charset="0"/>
              </a:rPr>
              <a:t>=</a:t>
            </a:r>
            <a:r>
              <a:rPr lang="en-US" altLang="en-US" sz="2800" i="1">
                <a:cs typeface="Times New Roman" pitchFamily="18" charset="0"/>
              </a:rPr>
              <a:t>q</a:t>
            </a:r>
            <a:r>
              <a:rPr lang="en-US" altLang="en-US" sz="2800" baseline="-25000">
                <a:cs typeface="Times New Roman" pitchFamily="18" charset="0"/>
              </a:rPr>
              <a:t>1</a:t>
            </a:r>
            <a:r>
              <a:rPr lang="en-US" altLang="en-US" sz="2800">
                <a:cs typeface="Times New Roman" pitchFamily="18" charset="0"/>
              </a:rPr>
              <a:t>,</a:t>
            </a:r>
            <a:r>
              <a:rPr lang="en-US" altLang="en-US" sz="2800" i="1">
                <a:cs typeface="Times New Roman" pitchFamily="18" charset="0"/>
              </a:rPr>
              <a:t>q</a:t>
            </a:r>
            <a:r>
              <a:rPr lang="en-US" altLang="en-US" sz="2800" baseline="-25000">
                <a:cs typeface="Times New Roman" pitchFamily="18" charset="0"/>
              </a:rPr>
              <a:t>2</a:t>
            </a:r>
            <a:r>
              <a:rPr lang="en-US" altLang="en-US" sz="2800">
                <a:cs typeface="Times New Roman" pitchFamily="18" charset="0"/>
              </a:rPr>
              <a:t>,…</a:t>
            </a:r>
            <a:r>
              <a:rPr lang="en-US" altLang="en-US" sz="2800" i="1">
                <a:cs typeface="Times New Roman" pitchFamily="18" charset="0"/>
              </a:rPr>
              <a:t>q</a:t>
            </a:r>
            <a:r>
              <a:rPr lang="en-US" altLang="en-US" sz="2800" i="1" baseline="-25000">
                <a:cs typeface="Times New Roman" pitchFamily="18" charset="0"/>
              </a:rPr>
              <a:t>T</a:t>
            </a:r>
            <a:r>
              <a:rPr lang="en-US" altLang="en-US" sz="2800">
                <a:cs typeface="Times New Roman" pitchFamily="18" charset="0"/>
              </a:rPr>
              <a:t>, that generated this sequence from this model?</a:t>
            </a:r>
          </a:p>
          <a:p>
            <a:pPr eaLnBrk="1" hangingPunct="1"/>
            <a:r>
              <a:rPr lang="en-US" altLang="en-US" sz="2800">
                <a:cs typeface="Times New Roman" pitchFamily="18" charset="0"/>
              </a:rPr>
              <a:t>Used for sequence labeling, assuming each state corresponds to a tag, it determines the globally best assignment of tags to all tokens in a sequence using a principled approach grounded in probability theory.</a:t>
            </a:r>
          </a:p>
          <a:p>
            <a:pPr eaLnBrk="1" hangingPunct="1"/>
            <a:endParaRPr lang="en-US" altLang="en-US" sz="2800"/>
          </a:p>
        </p:txBody>
      </p:sp>
      <p:grpSp>
        <p:nvGrpSpPr>
          <p:cNvPr id="110597" name="Group 4"/>
          <p:cNvGrpSpPr>
            <a:grpSpLocks/>
          </p:cNvGrpSpPr>
          <p:nvPr/>
        </p:nvGrpSpPr>
        <p:grpSpPr bwMode="auto">
          <a:xfrm>
            <a:off x="1214439" y="3618310"/>
            <a:ext cx="2770188" cy="1206103"/>
            <a:chOff x="688" y="2693"/>
            <a:chExt cx="1745" cy="1013"/>
          </a:xfrm>
        </p:grpSpPr>
        <p:grpSp>
          <p:nvGrpSpPr>
            <p:cNvPr id="110603" name="Group 5"/>
            <p:cNvGrpSpPr>
              <a:grpSpLocks/>
            </p:cNvGrpSpPr>
            <p:nvPr/>
          </p:nvGrpSpPr>
          <p:grpSpPr bwMode="auto">
            <a:xfrm>
              <a:off x="933" y="2693"/>
              <a:ext cx="1500" cy="1013"/>
              <a:chOff x="284" y="1101"/>
              <a:chExt cx="4221" cy="2654"/>
            </a:xfrm>
          </p:grpSpPr>
          <p:grpSp>
            <p:nvGrpSpPr>
              <p:cNvPr id="110605" name="Group 6"/>
              <p:cNvGrpSpPr>
                <a:grpSpLocks/>
              </p:cNvGrpSpPr>
              <p:nvPr/>
            </p:nvGrpSpPr>
            <p:grpSpPr bwMode="auto">
              <a:xfrm>
                <a:off x="1360" y="2500"/>
                <a:ext cx="737" cy="1025"/>
                <a:chOff x="3852" y="2120"/>
                <a:chExt cx="976" cy="1597"/>
              </a:xfrm>
            </p:grpSpPr>
            <p:sp>
              <p:nvSpPr>
                <p:cNvPr id="110624" name="Freeform 7"/>
                <p:cNvSpPr>
                  <a:spLocks/>
                </p:cNvSpPr>
                <p:nvPr/>
              </p:nvSpPr>
              <p:spPr bwMode="auto">
                <a:xfrm>
                  <a:off x="3852" y="2127"/>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0625" name="Freeform 8"/>
                <p:cNvSpPr>
                  <a:spLocks/>
                </p:cNvSpPr>
                <p:nvPr/>
              </p:nvSpPr>
              <p:spPr bwMode="auto">
                <a:xfrm flipH="1">
                  <a:off x="4401" y="2123"/>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0626" name="Line 9"/>
                <p:cNvSpPr>
                  <a:spLocks noChangeShapeType="1"/>
                </p:cNvSpPr>
                <p:nvPr/>
              </p:nvSpPr>
              <p:spPr bwMode="auto">
                <a:xfrm flipV="1">
                  <a:off x="4025" y="2120"/>
                  <a:ext cx="760" cy="8"/>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grpSp>
            <p:nvGrpSpPr>
              <p:cNvPr id="110606" name="Group 10"/>
              <p:cNvGrpSpPr>
                <a:grpSpLocks/>
              </p:cNvGrpSpPr>
              <p:nvPr/>
            </p:nvGrpSpPr>
            <p:grpSpPr bwMode="auto">
              <a:xfrm>
                <a:off x="2181" y="1163"/>
                <a:ext cx="737" cy="1025"/>
                <a:chOff x="3852" y="2120"/>
                <a:chExt cx="976" cy="1597"/>
              </a:xfrm>
            </p:grpSpPr>
            <p:sp>
              <p:nvSpPr>
                <p:cNvPr id="110621" name="Freeform 11"/>
                <p:cNvSpPr>
                  <a:spLocks/>
                </p:cNvSpPr>
                <p:nvPr/>
              </p:nvSpPr>
              <p:spPr bwMode="auto">
                <a:xfrm>
                  <a:off x="3852" y="2127"/>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0622" name="Freeform 12"/>
                <p:cNvSpPr>
                  <a:spLocks/>
                </p:cNvSpPr>
                <p:nvPr/>
              </p:nvSpPr>
              <p:spPr bwMode="auto">
                <a:xfrm flipH="1">
                  <a:off x="4401" y="2123"/>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0623" name="Line 13"/>
                <p:cNvSpPr>
                  <a:spLocks noChangeShapeType="1"/>
                </p:cNvSpPr>
                <p:nvPr/>
              </p:nvSpPr>
              <p:spPr bwMode="auto">
                <a:xfrm flipV="1">
                  <a:off x="4025" y="2120"/>
                  <a:ext cx="760" cy="8"/>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110607" name="Freeform 14"/>
              <p:cNvSpPr>
                <a:spLocks/>
              </p:cNvSpPr>
              <p:nvPr/>
            </p:nvSpPr>
            <p:spPr bwMode="auto">
              <a:xfrm>
                <a:off x="579" y="1179"/>
                <a:ext cx="322" cy="102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0608" name="Freeform 15"/>
              <p:cNvSpPr>
                <a:spLocks/>
              </p:cNvSpPr>
              <p:nvPr/>
            </p:nvSpPr>
            <p:spPr bwMode="auto">
              <a:xfrm flipH="1">
                <a:off x="994" y="1177"/>
                <a:ext cx="322" cy="102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0609" name="Line 16"/>
              <p:cNvSpPr>
                <a:spLocks noChangeShapeType="1"/>
              </p:cNvSpPr>
              <p:nvPr/>
            </p:nvSpPr>
            <p:spPr bwMode="auto">
              <a:xfrm flipV="1">
                <a:off x="710" y="1175"/>
                <a:ext cx="573" cy="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10610" name="Freeform 17"/>
              <p:cNvSpPr>
                <a:spLocks/>
              </p:cNvSpPr>
              <p:nvPr/>
            </p:nvSpPr>
            <p:spPr bwMode="auto">
              <a:xfrm>
                <a:off x="3768" y="2017"/>
                <a:ext cx="322" cy="102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0611" name="Freeform 18"/>
              <p:cNvSpPr>
                <a:spLocks/>
              </p:cNvSpPr>
              <p:nvPr/>
            </p:nvSpPr>
            <p:spPr bwMode="auto">
              <a:xfrm flipH="1">
                <a:off x="4183" y="2015"/>
                <a:ext cx="322" cy="102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0612" name="Line 19"/>
              <p:cNvSpPr>
                <a:spLocks noChangeShapeType="1"/>
              </p:cNvSpPr>
              <p:nvPr/>
            </p:nvSpPr>
            <p:spPr bwMode="auto">
              <a:xfrm flipV="1">
                <a:off x="3899" y="2013"/>
                <a:ext cx="573" cy="5"/>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10613" name="Freeform 20"/>
              <p:cNvSpPr>
                <a:spLocks/>
              </p:cNvSpPr>
              <p:nvPr/>
            </p:nvSpPr>
            <p:spPr bwMode="auto">
              <a:xfrm>
                <a:off x="1290" y="1829"/>
                <a:ext cx="322" cy="1020"/>
              </a:xfrm>
              <a:custGeom>
                <a:avLst/>
                <a:gdLst>
                  <a:gd name="T0" fmla="*/ 0 w 983"/>
                  <a:gd name="T1" fmla="*/ 38 h 258"/>
                  <a:gd name="T2" fmla="*/ 253 w 983"/>
                  <a:gd name="T3" fmla="*/ 215 h 258"/>
                  <a:gd name="T4" fmla="*/ 614 w 983"/>
                  <a:gd name="T5" fmla="*/ 222 h 258"/>
                  <a:gd name="T6" fmla="*/ 983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0614" name="Freeform 21"/>
              <p:cNvSpPr>
                <a:spLocks/>
              </p:cNvSpPr>
              <p:nvPr/>
            </p:nvSpPr>
            <p:spPr bwMode="auto">
              <a:xfrm>
                <a:off x="2918" y="1821"/>
                <a:ext cx="322" cy="1020"/>
              </a:xfrm>
              <a:custGeom>
                <a:avLst/>
                <a:gdLst>
                  <a:gd name="T0" fmla="*/ 0 w 929"/>
                  <a:gd name="T1" fmla="*/ 0 h 507"/>
                  <a:gd name="T2" fmla="*/ 207 w 929"/>
                  <a:gd name="T3" fmla="*/ 238 h 507"/>
                  <a:gd name="T4" fmla="*/ 499 w 929"/>
                  <a:gd name="T5" fmla="*/ 422 h 507"/>
                  <a:gd name="T6" fmla="*/ 929 w 929"/>
                  <a:gd name="T7" fmla="*/ 507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0615" name="Freeform 22"/>
              <p:cNvSpPr>
                <a:spLocks/>
              </p:cNvSpPr>
              <p:nvPr/>
            </p:nvSpPr>
            <p:spPr bwMode="auto">
              <a:xfrm>
                <a:off x="1313" y="1101"/>
                <a:ext cx="975" cy="1020"/>
              </a:xfrm>
              <a:custGeom>
                <a:avLst/>
                <a:gdLst>
                  <a:gd name="T0" fmla="*/ 975 w 975"/>
                  <a:gd name="T1" fmla="*/ 6 h 536"/>
                  <a:gd name="T2" fmla="*/ 668 w 975"/>
                  <a:gd name="T3" fmla="*/ 1 h 536"/>
                  <a:gd name="T4" fmla="*/ 307 w 975"/>
                  <a:gd name="T5" fmla="*/ 1 h 536"/>
                  <a:gd name="T6" fmla="*/ 0 w 975"/>
                  <a:gd name="T7" fmla="*/ 6 h 536"/>
                  <a:gd name="T8" fmla="*/ 0 60000 65536"/>
                  <a:gd name="T9" fmla="*/ 0 60000 65536"/>
                  <a:gd name="T10" fmla="*/ 0 60000 65536"/>
                  <a:gd name="T11" fmla="*/ 0 60000 65536"/>
                  <a:gd name="T12" fmla="*/ 0 w 975"/>
                  <a:gd name="T13" fmla="*/ 0 h 536"/>
                  <a:gd name="T14" fmla="*/ 975 w 975"/>
                  <a:gd name="T15" fmla="*/ 536 h 536"/>
                </a:gdLst>
                <a:ahLst/>
                <a:cxnLst>
                  <a:cxn ang="T8">
                    <a:pos x="T0" y="T1"/>
                  </a:cxn>
                  <a:cxn ang="T9">
                    <a:pos x="T2" y="T3"/>
                  </a:cxn>
                  <a:cxn ang="T10">
                    <a:pos x="T4" y="T5"/>
                  </a:cxn>
                  <a:cxn ang="T11">
                    <a:pos x="T6" y="T7"/>
                  </a:cxn>
                </a:cxnLst>
                <a:rect l="T12" t="T13" r="T14" b="T15"/>
                <a:pathLst>
                  <a:path w="975" h="536">
                    <a:moveTo>
                      <a:pt x="975" y="528"/>
                    </a:moveTo>
                    <a:cubicBezTo>
                      <a:pt x="877" y="343"/>
                      <a:pt x="779" y="158"/>
                      <a:pt x="668" y="83"/>
                    </a:cubicBezTo>
                    <a:cubicBezTo>
                      <a:pt x="557" y="8"/>
                      <a:pt x="418" y="0"/>
                      <a:pt x="307" y="75"/>
                    </a:cubicBezTo>
                    <a:cubicBezTo>
                      <a:pt x="196" y="150"/>
                      <a:pt x="52" y="458"/>
                      <a:pt x="0" y="536"/>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en-IN"/>
              </a:p>
            </p:txBody>
          </p:sp>
          <p:sp>
            <p:nvSpPr>
              <p:cNvPr id="110616" name="Freeform 23"/>
              <p:cNvSpPr>
                <a:spLocks/>
              </p:cNvSpPr>
              <p:nvPr/>
            </p:nvSpPr>
            <p:spPr bwMode="auto">
              <a:xfrm>
                <a:off x="1159" y="1959"/>
                <a:ext cx="322" cy="1020"/>
              </a:xfrm>
              <a:custGeom>
                <a:avLst/>
                <a:gdLst>
                  <a:gd name="T0" fmla="*/ 0 w 2612"/>
                  <a:gd name="T1" fmla="*/ 0 h 620"/>
                  <a:gd name="T2" fmla="*/ 400 w 2612"/>
                  <a:gd name="T3" fmla="*/ 354 h 620"/>
                  <a:gd name="T4" fmla="*/ 1467 w 2612"/>
                  <a:gd name="T5" fmla="*/ 392 h 620"/>
                  <a:gd name="T6" fmla="*/ 2174 w 2612"/>
                  <a:gd name="T7" fmla="*/ 584 h 620"/>
                  <a:gd name="T8" fmla="*/ 2612 w 2612"/>
                  <a:gd name="T9" fmla="*/ 607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0617" name="Freeform 24"/>
              <p:cNvSpPr>
                <a:spLocks/>
              </p:cNvSpPr>
              <p:nvPr/>
            </p:nvSpPr>
            <p:spPr bwMode="auto">
              <a:xfrm>
                <a:off x="2173" y="2735"/>
                <a:ext cx="322" cy="1020"/>
              </a:xfrm>
              <a:custGeom>
                <a:avLst/>
                <a:gdLst>
                  <a:gd name="T0" fmla="*/ 0 w 1705"/>
                  <a:gd name="T1" fmla="*/ 292 h 481"/>
                  <a:gd name="T2" fmla="*/ 315 w 1705"/>
                  <a:gd name="T3" fmla="*/ 399 h 481"/>
                  <a:gd name="T4" fmla="*/ 1121 w 1705"/>
                  <a:gd name="T5" fmla="*/ 415 h 481"/>
                  <a:gd name="T6" fmla="*/ 1705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0618" name="Freeform 25"/>
              <p:cNvSpPr>
                <a:spLocks/>
              </p:cNvSpPr>
              <p:nvPr/>
            </p:nvSpPr>
            <p:spPr bwMode="auto">
              <a:xfrm>
                <a:off x="475" y="1783"/>
                <a:ext cx="322" cy="1021"/>
              </a:xfrm>
              <a:custGeom>
                <a:avLst/>
                <a:gdLst>
                  <a:gd name="T0" fmla="*/ 892 w 892"/>
                  <a:gd name="T1" fmla="*/ 1282 h 1282"/>
                  <a:gd name="T2" fmla="*/ 569 w 892"/>
                  <a:gd name="T3" fmla="*/ 1190 h 1282"/>
                  <a:gd name="T4" fmla="*/ 147 w 892"/>
                  <a:gd name="T5" fmla="*/ 921 h 1282"/>
                  <a:gd name="T6" fmla="*/ 1 w 892"/>
                  <a:gd name="T7" fmla="*/ 583 h 1282"/>
                  <a:gd name="T8" fmla="*/ 139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0619" name="Freeform 26"/>
              <p:cNvSpPr>
                <a:spLocks/>
              </p:cNvSpPr>
              <p:nvPr/>
            </p:nvSpPr>
            <p:spPr bwMode="auto">
              <a:xfrm>
                <a:off x="284" y="1621"/>
                <a:ext cx="322" cy="1021"/>
              </a:xfrm>
              <a:custGeom>
                <a:avLst/>
                <a:gdLst>
                  <a:gd name="T0" fmla="*/ 3702 w 3702"/>
                  <a:gd name="T1" fmla="*/ 1175 h 2102"/>
                  <a:gd name="T2" fmla="*/ 3364 w 3702"/>
                  <a:gd name="T3" fmla="*/ 1905 h 2102"/>
                  <a:gd name="T4" fmla="*/ 3164 w 3702"/>
                  <a:gd name="T5" fmla="*/ 2051 h 2102"/>
                  <a:gd name="T6" fmla="*/ 2895 w 3702"/>
                  <a:gd name="T7" fmla="*/ 2097 h 2102"/>
                  <a:gd name="T8" fmla="*/ 1290 w 3702"/>
                  <a:gd name="T9" fmla="*/ 2059 h 2102"/>
                  <a:gd name="T10" fmla="*/ 607 w 3702"/>
                  <a:gd name="T11" fmla="*/ 1836 h 2102"/>
                  <a:gd name="T12" fmla="*/ 345 w 3702"/>
                  <a:gd name="T13" fmla="*/ 1498 h 2102"/>
                  <a:gd name="T14" fmla="*/ 100 w 3702"/>
                  <a:gd name="T15" fmla="*/ 976 h 2102"/>
                  <a:gd name="T16" fmla="*/ 31 w 3702"/>
                  <a:gd name="T17" fmla="*/ 300 h 2102"/>
                  <a:gd name="T18" fmla="*/ 284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0620" name="Freeform 27"/>
              <p:cNvSpPr>
                <a:spLocks/>
              </p:cNvSpPr>
              <p:nvPr/>
            </p:nvSpPr>
            <p:spPr bwMode="auto">
              <a:xfrm>
                <a:off x="1997" y="2612"/>
                <a:ext cx="322" cy="1021"/>
              </a:xfrm>
              <a:custGeom>
                <a:avLst/>
                <a:gdLst>
                  <a:gd name="T0" fmla="*/ 1820 w 1820"/>
                  <a:gd name="T1" fmla="*/ 0 h 226"/>
                  <a:gd name="T2" fmla="*/ 1259 w 1820"/>
                  <a:gd name="T3" fmla="*/ 192 h 226"/>
                  <a:gd name="T4" fmla="*/ 744 w 1820"/>
                  <a:gd name="T5" fmla="*/ 207 h 226"/>
                  <a:gd name="T6" fmla="*/ 307 w 1820"/>
                  <a:gd name="T7" fmla="*/ 100 h 226"/>
                  <a:gd name="T8" fmla="*/ 0 w 1820"/>
                  <a:gd name="T9" fmla="*/ 123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grpSp>
        <p:sp>
          <p:nvSpPr>
            <p:cNvPr id="110604" name="Oval 28"/>
            <p:cNvSpPr>
              <a:spLocks noChangeArrowheads="1"/>
            </p:cNvSpPr>
            <p:nvPr/>
          </p:nvSpPr>
          <p:spPr bwMode="auto">
            <a:xfrm>
              <a:off x="688" y="2910"/>
              <a:ext cx="161" cy="5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grpSp>
      <p:grpSp>
        <p:nvGrpSpPr>
          <p:cNvPr id="110598" name="Group 29"/>
          <p:cNvGrpSpPr>
            <a:grpSpLocks/>
          </p:cNvGrpSpPr>
          <p:nvPr/>
        </p:nvGrpSpPr>
        <p:grpSpPr bwMode="auto">
          <a:xfrm>
            <a:off x="4754564" y="3815951"/>
            <a:ext cx="3167062" cy="652462"/>
            <a:chOff x="2995" y="3205"/>
            <a:chExt cx="1995" cy="548"/>
          </a:xfrm>
        </p:grpSpPr>
        <p:sp>
          <p:nvSpPr>
            <p:cNvPr id="110601" name="Text Box 30"/>
            <p:cNvSpPr txBox="1">
              <a:spLocks noChangeArrowheads="1"/>
            </p:cNvSpPr>
            <p:nvPr/>
          </p:nvSpPr>
          <p:spPr bwMode="auto">
            <a:xfrm>
              <a:off x="3042" y="3343"/>
              <a:ext cx="19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b="0">
                  <a:solidFill>
                    <a:schemeClr val="tx2"/>
                  </a:solidFill>
                </a:rPr>
                <a:t>John</a:t>
              </a:r>
              <a:r>
                <a:rPr lang="en-US" altLang="en-US" sz="2000" b="0"/>
                <a:t> gave the dog an apple. </a:t>
              </a:r>
            </a:p>
          </p:txBody>
        </p:sp>
        <p:sp>
          <p:nvSpPr>
            <p:cNvPr id="110602" name="Oval 31"/>
            <p:cNvSpPr>
              <a:spLocks noChangeArrowheads="1"/>
            </p:cNvSpPr>
            <p:nvPr/>
          </p:nvSpPr>
          <p:spPr bwMode="auto">
            <a:xfrm>
              <a:off x="2995" y="3205"/>
              <a:ext cx="161" cy="5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grpSp>
      <p:sp>
        <p:nvSpPr>
          <p:cNvPr id="110599" name="Text Box 32"/>
          <p:cNvSpPr txBox="1">
            <a:spLocks noChangeArrowheads="1"/>
          </p:cNvSpPr>
          <p:nvPr/>
        </p:nvSpPr>
        <p:spPr bwMode="auto">
          <a:xfrm>
            <a:off x="4822826" y="4408885"/>
            <a:ext cx="310627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b="0">
                <a:solidFill>
                  <a:srgbClr val="FF0000"/>
                </a:solidFill>
              </a:rPr>
              <a:t>Det</a:t>
            </a:r>
            <a:r>
              <a:rPr lang="en-US" altLang="en-US" sz="2000" b="0"/>
              <a:t>   </a:t>
            </a:r>
            <a:r>
              <a:rPr lang="en-US" altLang="en-US" sz="2000" b="0">
                <a:solidFill>
                  <a:srgbClr val="009900"/>
                </a:solidFill>
              </a:rPr>
              <a:t>Noun</a:t>
            </a:r>
            <a:r>
              <a:rPr lang="en-US" altLang="en-US" sz="2000" b="0"/>
              <a:t>  </a:t>
            </a:r>
            <a:r>
              <a:rPr lang="en-US" altLang="en-US" sz="2000" b="0">
                <a:solidFill>
                  <a:schemeClr val="tx2"/>
                </a:solidFill>
              </a:rPr>
              <a:t>PropNoun</a:t>
            </a:r>
            <a:r>
              <a:rPr lang="en-US" altLang="en-US" sz="2000" b="0"/>
              <a:t> </a:t>
            </a:r>
            <a:r>
              <a:rPr lang="en-US" altLang="en-US" sz="2000" b="0">
                <a:solidFill>
                  <a:srgbClr val="CC0099"/>
                </a:solidFill>
              </a:rPr>
              <a:t>Verb </a:t>
            </a:r>
          </a:p>
        </p:txBody>
      </p:sp>
      <p:sp>
        <p:nvSpPr>
          <p:cNvPr id="110600" name="Freeform 33"/>
          <p:cNvSpPr>
            <a:spLocks/>
          </p:cNvSpPr>
          <p:nvPr/>
        </p:nvSpPr>
        <p:spPr bwMode="auto">
          <a:xfrm>
            <a:off x="2511426" y="4206479"/>
            <a:ext cx="181822" cy="463846"/>
          </a:xfrm>
          <a:custGeom>
            <a:avLst/>
            <a:gdLst>
              <a:gd name="T0" fmla="*/ 0 w 1559"/>
              <a:gd name="T1" fmla="*/ 2147483646 h 758"/>
              <a:gd name="T2" fmla="*/ 2147483646 w 1559"/>
              <a:gd name="T3" fmla="*/ 2147483646 h 758"/>
              <a:gd name="T4" fmla="*/ 2147483646 w 1559"/>
              <a:gd name="T5" fmla="*/ 2147483646 h 758"/>
              <a:gd name="T6" fmla="*/ 2147483646 w 1559"/>
              <a:gd name="T7" fmla="*/ 0 h 758"/>
              <a:gd name="T8" fmla="*/ 0 60000 65536"/>
              <a:gd name="T9" fmla="*/ 0 60000 65536"/>
              <a:gd name="T10" fmla="*/ 0 60000 65536"/>
              <a:gd name="T11" fmla="*/ 0 60000 65536"/>
              <a:gd name="T12" fmla="*/ 0 w 1559"/>
              <a:gd name="T13" fmla="*/ 0 h 758"/>
              <a:gd name="T14" fmla="*/ 1559 w 1559"/>
              <a:gd name="T15" fmla="*/ 758 h 758"/>
            </a:gdLst>
            <a:ahLst/>
            <a:cxnLst>
              <a:cxn ang="T8">
                <a:pos x="T0" y="T1"/>
              </a:cxn>
              <a:cxn ang="T9">
                <a:pos x="T2" y="T3"/>
              </a:cxn>
              <a:cxn ang="T10">
                <a:pos x="T4" y="T5"/>
              </a:cxn>
              <a:cxn ang="T11">
                <a:pos x="T6" y="T7"/>
              </a:cxn>
            </a:cxnLst>
            <a:rect l="T12" t="T13" r="T14" b="T15"/>
            <a:pathLst>
              <a:path w="1559" h="758">
                <a:moveTo>
                  <a:pt x="0" y="338"/>
                </a:moveTo>
                <a:cubicBezTo>
                  <a:pt x="221" y="457"/>
                  <a:pt x="442" y="577"/>
                  <a:pt x="630" y="630"/>
                </a:cubicBezTo>
                <a:cubicBezTo>
                  <a:pt x="818" y="683"/>
                  <a:pt x="974" y="758"/>
                  <a:pt x="1129" y="653"/>
                </a:cubicBezTo>
                <a:cubicBezTo>
                  <a:pt x="1284" y="548"/>
                  <a:pt x="1492" y="109"/>
                  <a:pt x="1559" y="0"/>
                </a:cubicBezTo>
              </a:path>
            </a:pathLst>
          </a:custGeom>
          <a:noFill/>
          <a:ln w="28575">
            <a:solidFill>
              <a:schemeClr val="tx2"/>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Tree>
    <p:extLst>
      <p:ext uri="{BB962C8B-B14F-4D97-AF65-F5344CB8AC3E}">
        <p14:creationId xmlns:p14="http://schemas.microsoft.com/office/powerpoint/2010/main" val="3651472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762000" y="1257300"/>
            <a:ext cx="7772400" cy="3657600"/>
          </a:xfrm>
          <a:prstGeom prst="rect">
            <a:avLst/>
          </a:prstGeom>
          <a:noFill/>
          <a:ln w="9525">
            <a:noFill/>
            <a:miter lim="800000"/>
            <a:headEnd/>
            <a:tailEnd/>
          </a:ln>
        </p:spPr>
        <p:txBody>
          <a:bodyPr>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05435"/>
              </a:buClr>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endParaRPr>
          </a:p>
          <a:p>
            <a:pPr marL="800100" marR="0" lvl="1"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p:txBody>
      </p:sp>
      <p:sp>
        <p:nvSpPr>
          <p:cNvPr id="77829" name="Rectangle 4"/>
          <p:cNvSpPr>
            <a:spLocks noGrp="1" noChangeArrowheads="1"/>
          </p:cNvSpPr>
          <p:nvPr>
            <p:ph type="title"/>
          </p:nvPr>
        </p:nvSpPr>
        <p:spPr/>
        <p:txBody>
          <a:bodyPr/>
          <a:lstStyle/>
          <a:p>
            <a:pPr eaLnBrk="1" hangingPunct="1"/>
            <a:r>
              <a:rPr lang="en-US" b="1" dirty="0">
                <a:solidFill>
                  <a:srgbClr val="0166FF"/>
                </a:solidFill>
              </a:rPr>
              <a:t>Bigram model</a:t>
            </a:r>
          </a:p>
        </p:txBody>
      </p:sp>
      <p:sp>
        <p:nvSpPr>
          <p:cNvPr id="7" name="TextBox 6"/>
          <p:cNvSpPr txBox="1"/>
          <p:nvPr/>
        </p:nvSpPr>
        <p:spPr>
          <a:xfrm>
            <a:off x="580176" y="2190750"/>
            <a:ext cx="8610600" cy="3077766"/>
          </a:xfrm>
          <a:prstGeom prst="rect">
            <a:avLst/>
          </a:prstGeom>
          <a:noFill/>
        </p:spPr>
        <p:txBody>
          <a:bodyPr wrap="square" rtlCol="0">
            <a:spAutoFit/>
          </a:bodyPr>
          <a:lstStyle/>
          <a:p>
            <a:r>
              <a:rPr lang="en-US" sz="1600" dirty="0">
                <a:effectLst/>
                <a:latin typeface="Courier New" panose="02070309020205020404" pitchFamily="49" charset="0"/>
                <a:cs typeface="Courier New" panose="02070309020205020404" pitchFamily="49" charset="0"/>
              </a:rPr>
              <a:t>Why dost stand forth thy canopy, forsooth; he is this palpable hit the King Henry. Live king. Follow.</a:t>
            </a:r>
          </a:p>
          <a:p>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What means, sir. I confess she? then all sorts, he is trim, captain. </a:t>
            </a:r>
          </a:p>
          <a:p>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Last December through the way to preserve the Hudson corporation N. B. E. C. Taylor would seem to complete the major central planners one gram point five percent of U. S. E. has already old M. X. corporation of living </a:t>
            </a:r>
          </a:p>
          <a:p>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on information such as more frequently fishing to keep her</a:t>
            </a: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p:txBody>
      </p:sp>
      <p:graphicFrame>
        <p:nvGraphicFramePr>
          <p:cNvPr id="6" name="Object 3"/>
          <p:cNvGraphicFramePr>
            <a:graphicFrameLocks noChangeAspect="1"/>
          </p:cNvGraphicFramePr>
          <p:nvPr>
            <p:extLst>
              <p:ext uri="{D42A27DB-BD31-4B8C-83A1-F6EECF244321}">
                <p14:modId xmlns:p14="http://schemas.microsoft.com/office/powerpoint/2010/main" val="3830480896"/>
              </p:ext>
            </p:extLst>
          </p:nvPr>
        </p:nvGraphicFramePr>
        <p:xfrm>
          <a:off x="1199356" y="960154"/>
          <a:ext cx="6745287" cy="596543"/>
        </p:xfrm>
        <a:graphic>
          <a:graphicData uri="http://schemas.openxmlformats.org/presentationml/2006/ole">
            <mc:AlternateContent xmlns:mc="http://schemas.openxmlformats.org/markup-compatibility/2006">
              <mc:Choice xmlns:v="urn:schemas-microsoft-com:vml" Requires="v">
                <p:oleObj spid="_x0000_s2057" name="Equation" r:id="rId5" imgW="2019300" imgH="177800" progId="Equation.3">
                  <p:embed/>
                </p:oleObj>
              </mc:Choice>
              <mc:Fallback>
                <p:oleObj name="Equation" r:id="rId5" imgW="2019300" imgH="177800" progId="Equation.3">
                  <p:embed/>
                  <p:pic>
                    <p:nvPicPr>
                      <p:cNvPr id="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9356" y="960154"/>
                        <a:ext cx="6745287" cy="59654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3" name="Content Placeholder 2">
            <a:extLst>
              <a:ext uri="{FF2B5EF4-FFF2-40B4-BE49-F238E27FC236}">
                <a16:creationId xmlns:a16="http://schemas.microsoft.com/office/drawing/2014/main" id="{30581948-081C-EE3E-1E95-0720C3B30A7C}"/>
              </a:ext>
            </a:extLst>
          </p:cNvPr>
          <p:cNvSpPr txBox="1">
            <a:spLocks noGrp="1"/>
          </p:cNvSpPr>
          <p:nvPr>
            <p:ph idx="1"/>
          </p:nvPr>
        </p:nvSpPr>
        <p:spPr>
          <a:xfrm>
            <a:off x="494168" y="1758004"/>
            <a:ext cx="792550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Some automatically generated sentences rom two different unigram models</a:t>
            </a:r>
          </a:p>
        </p:txBody>
      </p:sp>
    </p:spTree>
    <p:extLst>
      <p:ext uri="{BB962C8B-B14F-4D97-AF65-F5344CB8AC3E}">
        <p14:creationId xmlns:p14="http://schemas.microsoft.com/office/powerpoint/2010/main" val="4259289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75A4828C-3EDC-4EC7-85BB-BEA68CA3834A}" type="slidenum">
              <a:rPr lang="en-US" altLang="en-US" sz="1200">
                <a:latin typeface="Helvetica" pitchFamily="34" charset="0"/>
              </a:rPr>
              <a:pPr/>
              <a:t>160</a:t>
            </a:fld>
            <a:endParaRPr lang="en-US" altLang="en-US" sz="1200"/>
          </a:p>
        </p:txBody>
      </p:sp>
      <p:sp>
        <p:nvSpPr>
          <p:cNvPr id="112643" name="Rectangle 2"/>
          <p:cNvSpPr>
            <a:spLocks noGrp="1" noChangeArrowheads="1"/>
          </p:cNvSpPr>
          <p:nvPr>
            <p:ph type="title"/>
          </p:nvPr>
        </p:nvSpPr>
        <p:spPr/>
        <p:txBody>
          <a:bodyPr/>
          <a:lstStyle/>
          <a:p>
            <a:pPr eaLnBrk="1" hangingPunct="1"/>
            <a:r>
              <a:rPr lang="en-US" altLang="en-US"/>
              <a:t>Most Likely State Sequence</a:t>
            </a:r>
          </a:p>
        </p:txBody>
      </p:sp>
      <p:sp>
        <p:nvSpPr>
          <p:cNvPr id="112644" name="Rectangle 3"/>
          <p:cNvSpPr>
            <a:spLocks noGrp="1" noChangeArrowheads="1"/>
          </p:cNvSpPr>
          <p:nvPr>
            <p:ph type="body" idx="1"/>
          </p:nvPr>
        </p:nvSpPr>
        <p:spPr>
          <a:xfrm>
            <a:off x="503238" y="1028700"/>
            <a:ext cx="8259762" cy="2455069"/>
          </a:xfrm>
        </p:spPr>
        <p:txBody>
          <a:bodyPr>
            <a:normAutofit fontScale="92500" lnSpcReduction="20000"/>
          </a:bodyPr>
          <a:lstStyle/>
          <a:p>
            <a:pPr eaLnBrk="1" hangingPunct="1"/>
            <a:r>
              <a:rPr lang="en-US" altLang="en-US" sz="2800">
                <a:cs typeface="Times New Roman" pitchFamily="18" charset="0"/>
              </a:rPr>
              <a:t>Given an observation sequence, </a:t>
            </a:r>
            <a:r>
              <a:rPr lang="en-US" altLang="en-US" sz="2800" i="1">
                <a:cs typeface="Times New Roman" pitchFamily="18" charset="0"/>
              </a:rPr>
              <a:t>O</a:t>
            </a:r>
            <a:r>
              <a:rPr lang="en-US" altLang="en-US" sz="2800">
                <a:cs typeface="Times New Roman" pitchFamily="18" charset="0"/>
              </a:rPr>
              <a:t>, and a model, </a:t>
            </a:r>
            <a:r>
              <a:rPr lang="el-GR" altLang="en-US" sz="2800">
                <a:cs typeface="Times New Roman" pitchFamily="18" charset="0"/>
              </a:rPr>
              <a:t>λ</a:t>
            </a:r>
            <a:r>
              <a:rPr lang="en-US" altLang="en-US" sz="2800">
                <a:cs typeface="Times New Roman" pitchFamily="18" charset="0"/>
              </a:rPr>
              <a:t>,  what is the most likely state sequence,</a:t>
            </a:r>
            <a:r>
              <a:rPr lang="en-US" altLang="en-US" sz="2800" i="1">
                <a:cs typeface="Times New Roman" pitchFamily="18" charset="0"/>
              </a:rPr>
              <a:t>Q</a:t>
            </a:r>
            <a:r>
              <a:rPr lang="en-US" altLang="en-US" sz="2800">
                <a:cs typeface="Times New Roman" pitchFamily="18" charset="0"/>
              </a:rPr>
              <a:t>=</a:t>
            </a:r>
            <a:r>
              <a:rPr lang="en-US" altLang="en-US" sz="2800" i="1">
                <a:cs typeface="Times New Roman" pitchFamily="18" charset="0"/>
              </a:rPr>
              <a:t>q</a:t>
            </a:r>
            <a:r>
              <a:rPr lang="en-US" altLang="en-US" sz="2800" baseline="-25000">
                <a:cs typeface="Times New Roman" pitchFamily="18" charset="0"/>
              </a:rPr>
              <a:t>1</a:t>
            </a:r>
            <a:r>
              <a:rPr lang="en-US" altLang="en-US" sz="2800">
                <a:cs typeface="Times New Roman" pitchFamily="18" charset="0"/>
              </a:rPr>
              <a:t>,</a:t>
            </a:r>
            <a:r>
              <a:rPr lang="en-US" altLang="en-US" sz="2800" i="1">
                <a:cs typeface="Times New Roman" pitchFamily="18" charset="0"/>
              </a:rPr>
              <a:t>q</a:t>
            </a:r>
            <a:r>
              <a:rPr lang="en-US" altLang="en-US" sz="2800" baseline="-25000">
                <a:cs typeface="Times New Roman" pitchFamily="18" charset="0"/>
              </a:rPr>
              <a:t>2</a:t>
            </a:r>
            <a:r>
              <a:rPr lang="en-US" altLang="en-US" sz="2800">
                <a:cs typeface="Times New Roman" pitchFamily="18" charset="0"/>
              </a:rPr>
              <a:t>,…</a:t>
            </a:r>
            <a:r>
              <a:rPr lang="en-US" altLang="en-US" sz="2800" i="1">
                <a:cs typeface="Times New Roman" pitchFamily="18" charset="0"/>
              </a:rPr>
              <a:t>q</a:t>
            </a:r>
            <a:r>
              <a:rPr lang="en-US" altLang="en-US" sz="2800" i="1" baseline="-25000">
                <a:cs typeface="Times New Roman" pitchFamily="18" charset="0"/>
              </a:rPr>
              <a:t>T</a:t>
            </a:r>
            <a:r>
              <a:rPr lang="en-US" altLang="en-US" sz="2800">
                <a:cs typeface="Times New Roman" pitchFamily="18" charset="0"/>
              </a:rPr>
              <a:t>, that generated this sequence from this model?</a:t>
            </a:r>
          </a:p>
          <a:p>
            <a:pPr eaLnBrk="1" hangingPunct="1"/>
            <a:r>
              <a:rPr lang="en-US" altLang="en-US" sz="2800">
                <a:cs typeface="Times New Roman" pitchFamily="18" charset="0"/>
              </a:rPr>
              <a:t>Used for sequence labeling, assuming each state corresponds to a tag, it determines the globally best assignment of tags to all tokens in a sequence using a principled approach grounded in probability theory.</a:t>
            </a:r>
          </a:p>
          <a:p>
            <a:pPr eaLnBrk="1" hangingPunct="1"/>
            <a:endParaRPr lang="en-US" altLang="en-US" sz="2800"/>
          </a:p>
        </p:txBody>
      </p:sp>
      <p:grpSp>
        <p:nvGrpSpPr>
          <p:cNvPr id="112645" name="Group 4"/>
          <p:cNvGrpSpPr>
            <a:grpSpLocks/>
          </p:cNvGrpSpPr>
          <p:nvPr/>
        </p:nvGrpSpPr>
        <p:grpSpPr bwMode="auto">
          <a:xfrm>
            <a:off x="1214439" y="3618310"/>
            <a:ext cx="2770188" cy="1206103"/>
            <a:chOff x="688" y="2693"/>
            <a:chExt cx="1745" cy="1013"/>
          </a:xfrm>
        </p:grpSpPr>
        <p:grpSp>
          <p:nvGrpSpPr>
            <p:cNvPr id="112652" name="Group 5"/>
            <p:cNvGrpSpPr>
              <a:grpSpLocks/>
            </p:cNvGrpSpPr>
            <p:nvPr/>
          </p:nvGrpSpPr>
          <p:grpSpPr bwMode="auto">
            <a:xfrm>
              <a:off x="933" y="2693"/>
              <a:ext cx="1500" cy="1013"/>
              <a:chOff x="284" y="1101"/>
              <a:chExt cx="4221" cy="2654"/>
            </a:xfrm>
          </p:grpSpPr>
          <p:grpSp>
            <p:nvGrpSpPr>
              <p:cNvPr id="112654" name="Group 6"/>
              <p:cNvGrpSpPr>
                <a:grpSpLocks/>
              </p:cNvGrpSpPr>
              <p:nvPr/>
            </p:nvGrpSpPr>
            <p:grpSpPr bwMode="auto">
              <a:xfrm>
                <a:off x="1360" y="2500"/>
                <a:ext cx="737" cy="1025"/>
                <a:chOff x="3852" y="2120"/>
                <a:chExt cx="976" cy="1597"/>
              </a:xfrm>
            </p:grpSpPr>
            <p:sp>
              <p:nvSpPr>
                <p:cNvPr id="112673" name="Freeform 7"/>
                <p:cNvSpPr>
                  <a:spLocks/>
                </p:cNvSpPr>
                <p:nvPr/>
              </p:nvSpPr>
              <p:spPr bwMode="auto">
                <a:xfrm>
                  <a:off x="3852" y="2127"/>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2674" name="Freeform 8"/>
                <p:cNvSpPr>
                  <a:spLocks/>
                </p:cNvSpPr>
                <p:nvPr/>
              </p:nvSpPr>
              <p:spPr bwMode="auto">
                <a:xfrm flipH="1">
                  <a:off x="4401" y="2123"/>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2675" name="Line 9"/>
                <p:cNvSpPr>
                  <a:spLocks noChangeShapeType="1"/>
                </p:cNvSpPr>
                <p:nvPr/>
              </p:nvSpPr>
              <p:spPr bwMode="auto">
                <a:xfrm flipV="1">
                  <a:off x="4025" y="2120"/>
                  <a:ext cx="760" cy="8"/>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grpSp>
            <p:nvGrpSpPr>
              <p:cNvPr id="112655" name="Group 10"/>
              <p:cNvGrpSpPr>
                <a:grpSpLocks/>
              </p:cNvGrpSpPr>
              <p:nvPr/>
            </p:nvGrpSpPr>
            <p:grpSpPr bwMode="auto">
              <a:xfrm>
                <a:off x="2181" y="1163"/>
                <a:ext cx="737" cy="1025"/>
                <a:chOff x="3852" y="2120"/>
                <a:chExt cx="976" cy="1597"/>
              </a:xfrm>
            </p:grpSpPr>
            <p:sp>
              <p:nvSpPr>
                <p:cNvPr id="112670" name="Freeform 11"/>
                <p:cNvSpPr>
                  <a:spLocks/>
                </p:cNvSpPr>
                <p:nvPr/>
              </p:nvSpPr>
              <p:spPr bwMode="auto">
                <a:xfrm>
                  <a:off x="3852" y="2127"/>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2671" name="Freeform 12"/>
                <p:cNvSpPr>
                  <a:spLocks/>
                </p:cNvSpPr>
                <p:nvPr/>
              </p:nvSpPr>
              <p:spPr bwMode="auto">
                <a:xfrm flipH="1">
                  <a:off x="4401" y="2123"/>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2672" name="Line 13"/>
                <p:cNvSpPr>
                  <a:spLocks noChangeShapeType="1"/>
                </p:cNvSpPr>
                <p:nvPr/>
              </p:nvSpPr>
              <p:spPr bwMode="auto">
                <a:xfrm flipV="1">
                  <a:off x="4025" y="2120"/>
                  <a:ext cx="760" cy="8"/>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112656" name="Freeform 14"/>
              <p:cNvSpPr>
                <a:spLocks/>
              </p:cNvSpPr>
              <p:nvPr/>
            </p:nvSpPr>
            <p:spPr bwMode="auto">
              <a:xfrm>
                <a:off x="579" y="1179"/>
                <a:ext cx="322" cy="102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2657" name="Freeform 15"/>
              <p:cNvSpPr>
                <a:spLocks/>
              </p:cNvSpPr>
              <p:nvPr/>
            </p:nvSpPr>
            <p:spPr bwMode="auto">
              <a:xfrm flipH="1">
                <a:off x="994" y="1177"/>
                <a:ext cx="322" cy="102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2658" name="Line 16"/>
              <p:cNvSpPr>
                <a:spLocks noChangeShapeType="1"/>
              </p:cNvSpPr>
              <p:nvPr/>
            </p:nvSpPr>
            <p:spPr bwMode="auto">
              <a:xfrm flipV="1">
                <a:off x="710" y="1175"/>
                <a:ext cx="573" cy="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12659" name="Freeform 17"/>
              <p:cNvSpPr>
                <a:spLocks/>
              </p:cNvSpPr>
              <p:nvPr/>
            </p:nvSpPr>
            <p:spPr bwMode="auto">
              <a:xfrm>
                <a:off x="3768" y="2017"/>
                <a:ext cx="322" cy="102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2660" name="Freeform 18"/>
              <p:cNvSpPr>
                <a:spLocks/>
              </p:cNvSpPr>
              <p:nvPr/>
            </p:nvSpPr>
            <p:spPr bwMode="auto">
              <a:xfrm flipH="1">
                <a:off x="4183" y="2015"/>
                <a:ext cx="322" cy="102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2661" name="Line 19"/>
              <p:cNvSpPr>
                <a:spLocks noChangeShapeType="1"/>
              </p:cNvSpPr>
              <p:nvPr/>
            </p:nvSpPr>
            <p:spPr bwMode="auto">
              <a:xfrm flipV="1">
                <a:off x="3899" y="2013"/>
                <a:ext cx="573" cy="5"/>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12662" name="Freeform 20"/>
              <p:cNvSpPr>
                <a:spLocks/>
              </p:cNvSpPr>
              <p:nvPr/>
            </p:nvSpPr>
            <p:spPr bwMode="auto">
              <a:xfrm>
                <a:off x="1290" y="1829"/>
                <a:ext cx="322" cy="1020"/>
              </a:xfrm>
              <a:custGeom>
                <a:avLst/>
                <a:gdLst>
                  <a:gd name="T0" fmla="*/ 0 w 983"/>
                  <a:gd name="T1" fmla="*/ 38 h 258"/>
                  <a:gd name="T2" fmla="*/ 253 w 983"/>
                  <a:gd name="T3" fmla="*/ 215 h 258"/>
                  <a:gd name="T4" fmla="*/ 614 w 983"/>
                  <a:gd name="T5" fmla="*/ 222 h 258"/>
                  <a:gd name="T6" fmla="*/ 983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2663" name="Freeform 21"/>
              <p:cNvSpPr>
                <a:spLocks/>
              </p:cNvSpPr>
              <p:nvPr/>
            </p:nvSpPr>
            <p:spPr bwMode="auto">
              <a:xfrm>
                <a:off x="2918" y="1821"/>
                <a:ext cx="322" cy="1020"/>
              </a:xfrm>
              <a:custGeom>
                <a:avLst/>
                <a:gdLst>
                  <a:gd name="T0" fmla="*/ 0 w 929"/>
                  <a:gd name="T1" fmla="*/ 0 h 507"/>
                  <a:gd name="T2" fmla="*/ 207 w 929"/>
                  <a:gd name="T3" fmla="*/ 238 h 507"/>
                  <a:gd name="T4" fmla="*/ 499 w 929"/>
                  <a:gd name="T5" fmla="*/ 422 h 507"/>
                  <a:gd name="T6" fmla="*/ 929 w 929"/>
                  <a:gd name="T7" fmla="*/ 507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2664" name="Freeform 22"/>
              <p:cNvSpPr>
                <a:spLocks/>
              </p:cNvSpPr>
              <p:nvPr/>
            </p:nvSpPr>
            <p:spPr bwMode="auto">
              <a:xfrm>
                <a:off x="1313" y="1101"/>
                <a:ext cx="975" cy="1020"/>
              </a:xfrm>
              <a:custGeom>
                <a:avLst/>
                <a:gdLst>
                  <a:gd name="T0" fmla="*/ 975 w 975"/>
                  <a:gd name="T1" fmla="*/ 6 h 536"/>
                  <a:gd name="T2" fmla="*/ 668 w 975"/>
                  <a:gd name="T3" fmla="*/ 1 h 536"/>
                  <a:gd name="T4" fmla="*/ 307 w 975"/>
                  <a:gd name="T5" fmla="*/ 1 h 536"/>
                  <a:gd name="T6" fmla="*/ 0 w 975"/>
                  <a:gd name="T7" fmla="*/ 6 h 536"/>
                  <a:gd name="T8" fmla="*/ 0 60000 65536"/>
                  <a:gd name="T9" fmla="*/ 0 60000 65536"/>
                  <a:gd name="T10" fmla="*/ 0 60000 65536"/>
                  <a:gd name="T11" fmla="*/ 0 60000 65536"/>
                  <a:gd name="T12" fmla="*/ 0 w 975"/>
                  <a:gd name="T13" fmla="*/ 0 h 536"/>
                  <a:gd name="T14" fmla="*/ 975 w 975"/>
                  <a:gd name="T15" fmla="*/ 536 h 536"/>
                </a:gdLst>
                <a:ahLst/>
                <a:cxnLst>
                  <a:cxn ang="T8">
                    <a:pos x="T0" y="T1"/>
                  </a:cxn>
                  <a:cxn ang="T9">
                    <a:pos x="T2" y="T3"/>
                  </a:cxn>
                  <a:cxn ang="T10">
                    <a:pos x="T4" y="T5"/>
                  </a:cxn>
                  <a:cxn ang="T11">
                    <a:pos x="T6" y="T7"/>
                  </a:cxn>
                </a:cxnLst>
                <a:rect l="T12" t="T13" r="T14" b="T15"/>
                <a:pathLst>
                  <a:path w="975" h="536">
                    <a:moveTo>
                      <a:pt x="975" y="528"/>
                    </a:moveTo>
                    <a:cubicBezTo>
                      <a:pt x="877" y="343"/>
                      <a:pt x="779" y="158"/>
                      <a:pt x="668" y="83"/>
                    </a:cubicBezTo>
                    <a:cubicBezTo>
                      <a:pt x="557" y="8"/>
                      <a:pt x="418" y="0"/>
                      <a:pt x="307" y="75"/>
                    </a:cubicBezTo>
                    <a:cubicBezTo>
                      <a:pt x="196" y="150"/>
                      <a:pt x="52" y="458"/>
                      <a:pt x="0" y="536"/>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en-IN"/>
              </a:p>
            </p:txBody>
          </p:sp>
          <p:sp>
            <p:nvSpPr>
              <p:cNvPr id="112665" name="Freeform 23"/>
              <p:cNvSpPr>
                <a:spLocks/>
              </p:cNvSpPr>
              <p:nvPr/>
            </p:nvSpPr>
            <p:spPr bwMode="auto">
              <a:xfrm>
                <a:off x="1159" y="1959"/>
                <a:ext cx="322" cy="1020"/>
              </a:xfrm>
              <a:custGeom>
                <a:avLst/>
                <a:gdLst>
                  <a:gd name="T0" fmla="*/ 0 w 2612"/>
                  <a:gd name="T1" fmla="*/ 0 h 620"/>
                  <a:gd name="T2" fmla="*/ 400 w 2612"/>
                  <a:gd name="T3" fmla="*/ 354 h 620"/>
                  <a:gd name="T4" fmla="*/ 1467 w 2612"/>
                  <a:gd name="T5" fmla="*/ 392 h 620"/>
                  <a:gd name="T6" fmla="*/ 2174 w 2612"/>
                  <a:gd name="T7" fmla="*/ 584 h 620"/>
                  <a:gd name="T8" fmla="*/ 2612 w 2612"/>
                  <a:gd name="T9" fmla="*/ 607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2666" name="Freeform 24"/>
              <p:cNvSpPr>
                <a:spLocks/>
              </p:cNvSpPr>
              <p:nvPr/>
            </p:nvSpPr>
            <p:spPr bwMode="auto">
              <a:xfrm>
                <a:off x="2173" y="2735"/>
                <a:ext cx="322" cy="1020"/>
              </a:xfrm>
              <a:custGeom>
                <a:avLst/>
                <a:gdLst>
                  <a:gd name="T0" fmla="*/ 0 w 1705"/>
                  <a:gd name="T1" fmla="*/ 292 h 481"/>
                  <a:gd name="T2" fmla="*/ 315 w 1705"/>
                  <a:gd name="T3" fmla="*/ 399 h 481"/>
                  <a:gd name="T4" fmla="*/ 1121 w 1705"/>
                  <a:gd name="T5" fmla="*/ 415 h 481"/>
                  <a:gd name="T6" fmla="*/ 1705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2667" name="Freeform 25"/>
              <p:cNvSpPr>
                <a:spLocks/>
              </p:cNvSpPr>
              <p:nvPr/>
            </p:nvSpPr>
            <p:spPr bwMode="auto">
              <a:xfrm>
                <a:off x="475" y="1783"/>
                <a:ext cx="322" cy="1021"/>
              </a:xfrm>
              <a:custGeom>
                <a:avLst/>
                <a:gdLst>
                  <a:gd name="T0" fmla="*/ 892 w 892"/>
                  <a:gd name="T1" fmla="*/ 1282 h 1282"/>
                  <a:gd name="T2" fmla="*/ 569 w 892"/>
                  <a:gd name="T3" fmla="*/ 1190 h 1282"/>
                  <a:gd name="T4" fmla="*/ 147 w 892"/>
                  <a:gd name="T5" fmla="*/ 921 h 1282"/>
                  <a:gd name="T6" fmla="*/ 1 w 892"/>
                  <a:gd name="T7" fmla="*/ 583 h 1282"/>
                  <a:gd name="T8" fmla="*/ 139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2668" name="Freeform 26"/>
              <p:cNvSpPr>
                <a:spLocks/>
              </p:cNvSpPr>
              <p:nvPr/>
            </p:nvSpPr>
            <p:spPr bwMode="auto">
              <a:xfrm>
                <a:off x="284" y="1621"/>
                <a:ext cx="322" cy="1021"/>
              </a:xfrm>
              <a:custGeom>
                <a:avLst/>
                <a:gdLst>
                  <a:gd name="T0" fmla="*/ 3702 w 3702"/>
                  <a:gd name="T1" fmla="*/ 1175 h 2102"/>
                  <a:gd name="T2" fmla="*/ 3364 w 3702"/>
                  <a:gd name="T3" fmla="*/ 1905 h 2102"/>
                  <a:gd name="T4" fmla="*/ 3164 w 3702"/>
                  <a:gd name="T5" fmla="*/ 2051 h 2102"/>
                  <a:gd name="T6" fmla="*/ 2895 w 3702"/>
                  <a:gd name="T7" fmla="*/ 2097 h 2102"/>
                  <a:gd name="T8" fmla="*/ 1290 w 3702"/>
                  <a:gd name="T9" fmla="*/ 2059 h 2102"/>
                  <a:gd name="T10" fmla="*/ 607 w 3702"/>
                  <a:gd name="T11" fmla="*/ 1836 h 2102"/>
                  <a:gd name="T12" fmla="*/ 345 w 3702"/>
                  <a:gd name="T13" fmla="*/ 1498 h 2102"/>
                  <a:gd name="T14" fmla="*/ 100 w 3702"/>
                  <a:gd name="T15" fmla="*/ 976 h 2102"/>
                  <a:gd name="T16" fmla="*/ 31 w 3702"/>
                  <a:gd name="T17" fmla="*/ 300 h 2102"/>
                  <a:gd name="T18" fmla="*/ 284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2669" name="Freeform 27"/>
              <p:cNvSpPr>
                <a:spLocks/>
              </p:cNvSpPr>
              <p:nvPr/>
            </p:nvSpPr>
            <p:spPr bwMode="auto">
              <a:xfrm>
                <a:off x="1997" y="2612"/>
                <a:ext cx="322" cy="1021"/>
              </a:xfrm>
              <a:custGeom>
                <a:avLst/>
                <a:gdLst>
                  <a:gd name="T0" fmla="*/ 1820 w 1820"/>
                  <a:gd name="T1" fmla="*/ 0 h 226"/>
                  <a:gd name="T2" fmla="*/ 1259 w 1820"/>
                  <a:gd name="T3" fmla="*/ 192 h 226"/>
                  <a:gd name="T4" fmla="*/ 744 w 1820"/>
                  <a:gd name="T5" fmla="*/ 207 h 226"/>
                  <a:gd name="T6" fmla="*/ 307 w 1820"/>
                  <a:gd name="T7" fmla="*/ 100 h 226"/>
                  <a:gd name="T8" fmla="*/ 0 w 1820"/>
                  <a:gd name="T9" fmla="*/ 123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grpSp>
        <p:sp>
          <p:nvSpPr>
            <p:cNvPr id="112653" name="Oval 28"/>
            <p:cNvSpPr>
              <a:spLocks noChangeArrowheads="1"/>
            </p:cNvSpPr>
            <p:nvPr/>
          </p:nvSpPr>
          <p:spPr bwMode="auto">
            <a:xfrm>
              <a:off x="688" y="2910"/>
              <a:ext cx="161" cy="5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grpSp>
      <p:grpSp>
        <p:nvGrpSpPr>
          <p:cNvPr id="112646" name="Group 29"/>
          <p:cNvGrpSpPr>
            <a:grpSpLocks/>
          </p:cNvGrpSpPr>
          <p:nvPr/>
        </p:nvGrpSpPr>
        <p:grpSpPr bwMode="auto">
          <a:xfrm>
            <a:off x="4754564" y="3815951"/>
            <a:ext cx="3167062" cy="652462"/>
            <a:chOff x="2995" y="3205"/>
            <a:chExt cx="1995" cy="548"/>
          </a:xfrm>
        </p:grpSpPr>
        <p:sp>
          <p:nvSpPr>
            <p:cNvPr id="112650" name="Text Box 30"/>
            <p:cNvSpPr txBox="1">
              <a:spLocks noChangeArrowheads="1"/>
            </p:cNvSpPr>
            <p:nvPr/>
          </p:nvSpPr>
          <p:spPr bwMode="auto">
            <a:xfrm>
              <a:off x="3042" y="3343"/>
              <a:ext cx="19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b="0">
                  <a:solidFill>
                    <a:schemeClr val="tx2"/>
                  </a:solidFill>
                </a:rPr>
                <a:t>John</a:t>
              </a:r>
              <a:r>
                <a:rPr lang="en-US" altLang="en-US" sz="2000" b="0"/>
                <a:t> </a:t>
              </a:r>
              <a:r>
                <a:rPr lang="en-US" altLang="en-US" sz="2000" b="0">
                  <a:solidFill>
                    <a:srgbClr val="CC0099"/>
                  </a:solidFill>
                </a:rPr>
                <a:t>gave</a:t>
              </a:r>
              <a:r>
                <a:rPr lang="en-US" altLang="en-US" sz="2000" b="0"/>
                <a:t> the dog an apple. </a:t>
              </a:r>
            </a:p>
          </p:txBody>
        </p:sp>
        <p:sp>
          <p:nvSpPr>
            <p:cNvPr id="112651" name="Oval 31"/>
            <p:cNvSpPr>
              <a:spLocks noChangeArrowheads="1"/>
            </p:cNvSpPr>
            <p:nvPr/>
          </p:nvSpPr>
          <p:spPr bwMode="auto">
            <a:xfrm>
              <a:off x="2995" y="3205"/>
              <a:ext cx="161" cy="5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grpSp>
      <p:sp>
        <p:nvSpPr>
          <p:cNvPr id="112647" name="Text Box 32"/>
          <p:cNvSpPr txBox="1">
            <a:spLocks noChangeArrowheads="1"/>
          </p:cNvSpPr>
          <p:nvPr/>
        </p:nvSpPr>
        <p:spPr bwMode="auto">
          <a:xfrm>
            <a:off x="4822826" y="4408885"/>
            <a:ext cx="310627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b="0">
                <a:solidFill>
                  <a:srgbClr val="FF0000"/>
                </a:solidFill>
              </a:rPr>
              <a:t>Det</a:t>
            </a:r>
            <a:r>
              <a:rPr lang="en-US" altLang="en-US" sz="2000" b="0"/>
              <a:t>   </a:t>
            </a:r>
            <a:r>
              <a:rPr lang="en-US" altLang="en-US" sz="2000" b="0">
                <a:solidFill>
                  <a:srgbClr val="009900"/>
                </a:solidFill>
              </a:rPr>
              <a:t>Noun</a:t>
            </a:r>
            <a:r>
              <a:rPr lang="en-US" altLang="en-US" sz="2000" b="0"/>
              <a:t>  </a:t>
            </a:r>
            <a:r>
              <a:rPr lang="en-US" altLang="en-US" sz="2000" b="0">
                <a:solidFill>
                  <a:schemeClr val="tx2"/>
                </a:solidFill>
              </a:rPr>
              <a:t>PropNoun</a:t>
            </a:r>
            <a:r>
              <a:rPr lang="en-US" altLang="en-US" sz="2000" b="0"/>
              <a:t> </a:t>
            </a:r>
            <a:r>
              <a:rPr lang="en-US" altLang="en-US" sz="2000" b="0">
                <a:solidFill>
                  <a:srgbClr val="CC0099"/>
                </a:solidFill>
              </a:rPr>
              <a:t>Verb </a:t>
            </a:r>
          </a:p>
        </p:txBody>
      </p:sp>
      <p:sp>
        <p:nvSpPr>
          <p:cNvPr id="112648" name="Freeform 33"/>
          <p:cNvSpPr>
            <a:spLocks/>
          </p:cNvSpPr>
          <p:nvPr/>
        </p:nvSpPr>
        <p:spPr bwMode="auto">
          <a:xfrm>
            <a:off x="2511426" y="4206479"/>
            <a:ext cx="181822" cy="463846"/>
          </a:xfrm>
          <a:custGeom>
            <a:avLst/>
            <a:gdLst>
              <a:gd name="T0" fmla="*/ 0 w 1559"/>
              <a:gd name="T1" fmla="*/ 2147483646 h 758"/>
              <a:gd name="T2" fmla="*/ 2147483646 w 1559"/>
              <a:gd name="T3" fmla="*/ 2147483646 h 758"/>
              <a:gd name="T4" fmla="*/ 2147483646 w 1559"/>
              <a:gd name="T5" fmla="*/ 2147483646 h 758"/>
              <a:gd name="T6" fmla="*/ 2147483646 w 1559"/>
              <a:gd name="T7" fmla="*/ 0 h 758"/>
              <a:gd name="T8" fmla="*/ 0 60000 65536"/>
              <a:gd name="T9" fmla="*/ 0 60000 65536"/>
              <a:gd name="T10" fmla="*/ 0 60000 65536"/>
              <a:gd name="T11" fmla="*/ 0 60000 65536"/>
              <a:gd name="T12" fmla="*/ 0 w 1559"/>
              <a:gd name="T13" fmla="*/ 0 h 758"/>
              <a:gd name="T14" fmla="*/ 1559 w 1559"/>
              <a:gd name="T15" fmla="*/ 758 h 758"/>
            </a:gdLst>
            <a:ahLst/>
            <a:cxnLst>
              <a:cxn ang="T8">
                <a:pos x="T0" y="T1"/>
              </a:cxn>
              <a:cxn ang="T9">
                <a:pos x="T2" y="T3"/>
              </a:cxn>
              <a:cxn ang="T10">
                <a:pos x="T4" y="T5"/>
              </a:cxn>
              <a:cxn ang="T11">
                <a:pos x="T6" y="T7"/>
              </a:cxn>
            </a:cxnLst>
            <a:rect l="T12" t="T13" r="T14" b="T15"/>
            <a:pathLst>
              <a:path w="1559" h="758">
                <a:moveTo>
                  <a:pt x="0" y="338"/>
                </a:moveTo>
                <a:cubicBezTo>
                  <a:pt x="221" y="457"/>
                  <a:pt x="442" y="577"/>
                  <a:pt x="630" y="630"/>
                </a:cubicBezTo>
                <a:cubicBezTo>
                  <a:pt x="818" y="683"/>
                  <a:pt x="974" y="758"/>
                  <a:pt x="1129" y="653"/>
                </a:cubicBezTo>
                <a:cubicBezTo>
                  <a:pt x="1284" y="548"/>
                  <a:pt x="1492" y="109"/>
                  <a:pt x="1559" y="0"/>
                </a:cubicBezTo>
              </a:path>
            </a:pathLst>
          </a:custGeom>
          <a:noFill/>
          <a:ln w="28575">
            <a:solidFill>
              <a:schemeClr val="tx2"/>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2649" name="Freeform 34"/>
          <p:cNvSpPr>
            <a:spLocks/>
          </p:cNvSpPr>
          <p:nvPr/>
        </p:nvSpPr>
        <p:spPr bwMode="auto">
          <a:xfrm>
            <a:off x="3975100" y="3768329"/>
            <a:ext cx="181822" cy="463846"/>
          </a:xfrm>
          <a:custGeom>
            <a:avLst/>
            <a:gdLst>
              <a:gd name="T0" fmla="*/ 0 w 1136"/>
              <a:gd name="T1" fmla="*/ 2147483646 h 345"/>
              <a:gd name="T2" fmla="*/ 2147483646 w 1136"/>
              <a:gd name="T3" fmla="*/ 2147483646 h 345"/>
              <a:gd name="T4" fmla="*/ 2147483646 w 1136"/>
              <a:gd name="T5" fmla="*/ 2147483646 h 345"/>
              <a:gd name="T6" fmla="*/ 2147483646 w 1136"/>
              <a:gd name="T7" fmla="*/ 2147483646 h 345"/>
              <a:gd name="T8" fmla="*/ 0 60000 65536"/>
              <a:gd name="T9" fmla="*/ 0 60000 65536"/>
              <a:gd name="T10" fmla="*/ 0 60000 65536"/>
              <a:gd name="T11" fmla="*/ 0 60000 65536"/>
              <a:gd name="T12" fmla="*/ 0 w 1136"/>
              <a:gd name="T13" fmla="*/ 0 h 345"/>
              <a:gd name="T14" fmla="*/ 1136 w 1136"/>
              <a:gd name="T15" fmla="*/ 345 h 345"/>
            </a:gdLst>
            <a:ahLst/>
            <a:cxnLst>
              <a:cxn ang="T8">
                <a:pos x="T0" y="T1"/>
              </a:cxn>
              <a:cxn ang="T9">
                <a:pos x="T2" y="T3"/>
              </a:cxn>
              <a:cxn ang="T10">
                <a:pos x="T4" y="T5"/>
              </a:cxn>
              <a:cxn ang="T11">
                <a:pos x="T6" y="T7"/>
              </a:cxn>
            </a:cxnLst>
            <a:rect l="T12" t="T13" r="T14" b="T15"/>
            <a:pathLst>
              <a:path w="1136" h="345">
                <a:moveTo>
                  <a:pt x="0" y="345"/>
                </a:moveTo>
                <a:cubicBezTo>
                  <a:pt x="44" y="268"/>
                  <a:pt x="88" y="191"/>
                  <a:pt x="207" y="137"/>
                </a:cubicBezTo>
                <a:cubicBezTo>
                  <a:pt x="326" y="83"/>
                  <a:pt x="559" y="0"/>
                  <a:pt x="714" y="22"/>
                </a:cubicBezTo>
                <a:cubicBezTo>
                  <a:pt x="869" y="44"/>
                  <a:pt x="1068" y="227"/>
                  <a:pt x="1136" y="268"/>
                </a:cubicBezTo>
              </a:path>
            </a:pathLst>
          </a:custGeom>
          <a:noFill/>
          <a:ln w="28575">
            <a:solidFill>
              <a:srgbClr val="CC0099"/>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Tree>
    <p:extLst>
      <p:ext uri="{BB962C8B-B14F-4D97-AF65-F5344CB8AC3E}">
        <p14:creationId xmlns:p14="http://schemas.microsoft.com/office/powerpoint/2010/main" val="3031912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82396E45-49DD-4A54-98D2-AD0202B343A2}" type="slidenum">
              <a:rPr lang="en-US" altLang="en-US" sz="1200">
                <a:latin typeface="Helvetica" pitchFamily="34" charset="0"/>
              </a:rPr>
              <a:pPr/>
              <a:t>161</a:t>
            </a:fld>
            <a:endParaRPr lang="en-US" altLang="en-US" sz="1200"/>
          </a:p>
        </p:txBody>
      </p:sp>
      <p:sp>
        <p:nvSpPr>
          <p:cNvPr id="114691" name="Rectangle 2"/>
          <p:cNvSpPr>
            <a:spLocks noGrp="1" noChangeArrowheads="1"/>
          </p:cNvSpPr>
          <p:nvPr>
            <p:ph type="title"/>
          </p:nvPr>
        </p:nvSpPr>
        <p:spPr/>
        <p:txBody>
          <a:bodyPr/>
          <a:lstStyle/>
          <a:p>
            <a:pPr eaLnBrk="1" hangingPunct="1"/>
            <a:r>
              <a:rPr lang="en-US" altLang="en-US"/>
              <a:t>Most Likely State Sequence</a:t>
            </a:r>
          </a:p>
        </p:txBody>
      </p:sp>
      <p:sp>
        <p:nvSpPr>
          <p:cNvPr id="114692" name="Rectangle 3"/>
          <p:cNvSpPr>
            <a:spLocks noGrp="1" noChangeArrowheads="1"/>
          </p:cNvSpPr>
          <p:nvPr>
            <p:ph type="body" idx="1"/>
          </p:nvPr>
        </p:nvSpPr>
        <p:spPr>
          <a:xfrm>
            <a:off x="503238" y="1028700"/>
            <a:ext cx="8259762" cy="2455069"/>
          </a:xfrm>
        </p:spPr>
        <p:txBody>
          <a:bodyPr>
            <a:normAutofit fontScale="92500" lnSpcReduction="20000"/>
          </a:bodyPr>
          <a:lstStyle/>
          <a:p>
            <a:pPr eaLnBrk="1" hangingPunct="1"/>
            <a:r>
              <a:rPr lang="en-US" altLang="en-US" sz="2800">
                <a:cs typeface="Times New Roman" pitchFamily="18" charset="0"/>
              </a:rPr>
              <a:t>Given an observation sequence, </a:t>
            </a:r>
            <a:r>
              <a:rPr lang="en-US" altLang="en-US" sz="2800" i="1">
                <a:cs typeface="Times New Roman" pitchFamily="18" charset="0"/>
              </a:rPr>
              <a:t>O</a:t>
            </a:r>
            <a:r>
              <a:rPr lang="en-US" altLang="en-US" sz="2800">
                <a:cs typeface="Times New Roman" pitchFamily="18" charset="0"/>
              </a:rPr>
              <a:t>, and a model, </a:t>
            </a:r>
            <a:r>
              <a:rPr lang="el-GR" altLang="en-US" sz="2800">
                <a:cs typeface="Times New Roman" pitchFamily="18" charset="0"/>
              </a:rPr>
              <a:t>λ</a:t>
            </a:r>
            <a:r>
              <a:rPr lang="en-US" altLang="en-US" sz="2800">
                <a:cs typeface="Times New Roman" pitchFamily="18" charset="0"/>
              </a:rPr>
              <a:t>,  what is the most likely state sequence,</a:t>
            </a:r>
            <a:r>
              <a:rPr lang="en-US" altLang="en-US" sz="2800" i="1">
                <a:cs typeface="Times New Roman" pitchFamily="18" charset="0"/>
              </a:rPr>
              <a:t>Q</a:t>
            </a:r>
            <a:r>
              <a:rPr lang="en-US" altLang="en-US" sz="2800">
                <a:cs typeface="Times New Roman" pitchFamily="18" charset="0"/>
              </a:rPr>
              <a:t>=</a:t>
            </a:r>
            <a:r>
              <a:rPr lang="en-US" altLang="en-US" sz="2800" i="1">
                <a:cs typeface="Times New Roman" pitchFamily="18" charset="0"/>
              </a:rPr>
              <a:t>q</a:t>
            </a:r>
            <a:r>
              <a:rPr lang="en-US" altLang="en-US" sz="2800" baseline="-25000">
                <a:cs typeface="Times New Roman" pitchFamily="18" charset="0"/>
              </a:rPr>
              <a:t>1</a:t>
            </a:r>
            <a:r>
              <a:rPr lang="en-US" altLang="en-US" sz="2800">
                <a:cs typeface="Times New Roman" pitchFamily="18" charset="0"/>
              </a:rPr>
              <a:t>,</a:t>
            </a:r>
            <a:r>
              <a:rPr lang="en-US" altLang="en-US" sz="2800" i="1">
                <a:cs typeface="Times New Roman" pitchFamily="18" charset="0"/>
              </a:rPr>
              <a:t>q</a:t>
            </a:r>
            <a:r>
              <a:rPr lang="en-US" altLang="en-US" sz="2800" baseline="-25000">
                <a:cs typeface="Times New Roman" pitchFamily="18" charset="0"/>
              </a:rPr>
              <a:t>2</a:t>
            </a:r>
            <a:r>
              <a:rPr lang="en-US" altLang="en-US" sz="2800">
                <a:cs typeface="Times New Roman" pitchFamily="18" charset="0"/>
              </a:rPr>
              <a:t>,…</a:t>
            </a:r>
            <a:r>
              <a:rPr lang="en-US" altLang="en-US" sz="2800" i="1">
                <a:cs typeface="Times New Roman" pitchFamily="18" charset="0"/>
              </a:rPr>
              <a:t>q</a:t>
            </a:r>
            <a:r>
              <a:rPr lang="en-US" altLang="en-US" sz="2800" i="1" baseline="-25000">
                <a:cs typeface="Times New Roman" pitchFamily="18" charset="0"/>
              </a:rPr>
              <a:t>T</a:t>
            </a:r>
            <a:r>
              <a:rPr lang="en-US" altLang="en-US" sz="2800">
                <a:cs typeface="Times New Roman" pitchFamily="18" charset="0"/>
              </a:rPr>
              <a:t>, that generated this sequence from this model?</a:t>
            </a:r>
          </a:p>
          <a:p>
            <a:pPr eaLnBrk="1" hangingPunct="1"/>
            <a:r>
              <a:rPr lang="en-US" altLang="en-US" sz="2800">
                <a:cs typeface="Times New Roman" pitchFamily="18" charset="0"/>
              </a:rPr>
              <a:t>Used for sequence labeling, assuming each state corresponds to a tag, it determines the globally best assignment of tags to all tokens in a sequence using a principled approach grounded in probability theory.</a:t>
            </a:r>
          </a:p>
          <a:p>
            <a:pPr eaLnBrk="1" hangingPunct="1"/>
            <a:endParaRPr lang="en-US" altLang="en-US" sz="2800"/>
          </a:p>
        </p:txBody>
      </p:sp>
      <p:grpSp>
        <p:nvGrpSpPr>
          <p:cNvPr id="114693" name="Group 4"/>
          <p:cNvGrpSpPr>
            <a:grpSpLocks/>
          </p:cNvGrpSpPr>
          <p:nvPr/>
        </p:nvGrpSpPr>
        <p:grpSpPr bwMode="auto">
          <a:xfrm>
            <a:off x="1214439" y="3618310"/>
            <a:ext cx="2770188" cy="1206103"/>
            <a:chOff x="688" y="2693"/>
            <a:chExt cx="1745" cy="1013"/>
          </a:xfrm>
        </p:grpSpPr>
        <p:grpSp>
          <p:nvGrpSpPr>
            <p:cNvPr id="114701" name="Group 5"/>
            <p:cNvGrpSpPr>
              <a:grpSpLocks/>
            </p:cNvGrpSpPr>
            <p:nvPr/>
          </p:nvGrpSpPr>
          <p:grpSpPr bwMode="auto">
            <a:xfrm>
              <a:off x="933" y="2693"/>
              <a:ext cx="1500" cy="1013"/>
              <a:chOff x="284" y="1101"/>
              <a:chExt cx="4221" cy="2654"/>
            </a:xfrm>
          </p:grpSpPr>
          <p:grpSp>
            <p:nvGrpSpPr>
              <p:cNvPr id="114703" name="Group 6"/>
              <p:cNvGrpSpPr>
                <a:grpSpLocks/>
              </p:cNvGrpSpPr>
              <p:nvPr/>
            </p:nvGrpSpPr>
            <p:grpSpPr bwMode="auto">
              <a:xfrm>
                <a:off x="1360" y="2500"/>
                <a:ext cx="737" cy="1025"/>
                <a:chOff x="3852" y="2120"/>
                <a:chExt cx="976" cy="1597"/>
              </a:xfrm>
            </p:grpSpPr>
            <p:sp>
              <p:nvSpPr>
                <p:cNvPr id="114722" name="Freeform 7"/>
                <p:cNvSpPr>
                  <a:spLocks/>
                </p:cNvSpPr>
                <p:nvPr/>
              </p:nvSpPr>
              <p:spPr bwMode="auto">
                <a:xfrm>
                  <a:off x="3852" y="2127"/>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4723" name="Freeform 8"/>
                <p:cNvSpPr>
                  <a:spLocks/>
                </p:cNvSpPr>
                <p:nvPr/>
              </p:nvSpPr>
              <p:spPr bwMode="auto">
                <a:xfrm flipH="1">
                  <a:off x="4401" y="2123"/>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4724" name="Line 9"/>
                <p:cNvSpPr>
                  <a:spLocks noChangeShapeType="1"/>
                </p:cNvSpPr>
                <p:nvPr/>
              </p:nvSpPr>
              <p:spPr bwMode="auto">
                <a:xfrm flipV="1">
                  <a:off x="4025" y="2120"/>
                  <a:ext cx="760" cy="8"/>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grpSp>
            <p:nvGrpSpPr>
              <p:cNvPr id="114704" name="Group 10"/>
              <p:cNvGrpSpPr>
                <a:grpSpLocks/>
              </p:cNvGrpSpPr>
              <p:nvPr/>
            </p:nvGrpSpPr>
            <p:grpSpPr bwMode="auto">
              <a:xfrm>
                <a:off x="2181" y="1163"/>
                <a:ext cx="737" cy="1025"/>
                <a:chOff x="3852" y="2120"/>
                <a:chExt cx="976" cy="1597"/>
              </a:xfrm>
            </p:grpSpPr>
            <p:sp>
              <p:nvSpPr>
                <p:cNvPr id="114719" name="Freeform 11"/>
                <p:cNvSpPr>
                  <a:spLocks/>
                </p:cNvSpPr>
                <p:nvPr/>
              </p:nvSpPr>
              <p:spPr bwMode="auto">
                <a:xfrm>
                  <a:off x="3852" y="2127"/>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4720" name="Freeform 12"/>
                <p:cNvSpPr>
                  <a:spLocks/>
                </p:cNvSpPr>
                <p:nvPr/>
              </p:nvSpPr>
              <p:spPr bwMode="auto">
                <a:xfrm flipH="1">
                  <a:off x="4401" y="2123"/>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4721" name="Line 13"/>
                <p:cNvSpPr>
                  <a:spLocks noChangeShapeType="1"/>
                </p:cNvSpPr>
                <p:nvPr/>
              </p:nvSpPr>
              <p:spPr bwMode="auto">
                <a:xfrm flipV="1">
                  <a:off x="4025" y="2120"/>
                  <a:ext cx="760" cy="8"/>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114705" name="Freeform 14"/>
              <p:cNvSpPr>
                <a:spLocks/>
              </p:cNvSpPr>
              <p:nvPr/>
            </p:nvSpPr>
            <p:spPr bwMode="auto">
              <a:xfrm>
                <a:off x="579" y="1179"/>
                <a:ext cx="322" cy="102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4706" name="Freeform 15"/>
              <p:cNvSpPr>
                <a:spLocks/>
              </p:cNvSpPr>
              <p:nvPr/>
            </p:nvSpPr>
            <p:spPr bwMode="auto">
              <a:xfrm flipH="1">
                <a:off x="994" y="1177"/>
                <a:ext cx="322" cy="102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4707" name="Line 16"/>
              <p:cNvSpPr>
                <a:spLocks noChangeShapeType="1"/>
              </p:cNvSpPr>
              <p:nvPr/>
            </p:nvSpPr>
            <p:spPr bwMode="auto">
              <a:xfrm flipV="1">
                <a:off x="710" y="1175"/>
                <a:ext cx="573" cy="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14708" name="Freeform 17"/>
              <p:cNvSpPr>
                <a:spLocks/>
              </p:cNvSpPr>
              <p:nvPr/>
            </p:nvSpPr>
            <p:spPr bwMode="auto">
              <a:xfrm>
                <a:off x="3768" y="2017"/>
                <a:ext cx="322" cy="102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4709" name="Freeform 18"/>
              <p:cNvSpPr>
                <a:spLocks/>
              </p:cNvSpPr>
              <p:nvPr/>
            </p:nvSpPr>
            <p:spPr bwMode="auto">
              <a:xfrm flipH="1">
                <a:off x="4183" y="2015"/>
                <a:ext cx="322" cy="102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4710" name="Line 19"/>
              <p:cNvSpPr>
                <a:spLocks noChangeShapeType="1"/>
              </p:cNvSpPr>
              <p:nvPr/>
            </p:nvSpPr>
            <p:spPr bwMode="auto">
              <a:xfrm flipV="1">
                <a:off x="3899" y="2013"/>
                <a:ext cx="573" cy="5"/>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14711" name="Freeform 20"/>
              <p:cNvSpPr>
                <a:spLocks/>
              </p:cNvSpPr>
              <p:nvPr/>
            </p:nvSpPr>
            <p:spPr bwMode="auto">
              <a:xfrm>
                <a:off x="1290" y="1829"/>
                <a:ext cx="322" cy="1020"/>
              </a:xfrm>
              <a:custGeom>
                <a:avLst/>
                <a:gdLst>
                  <a:gd name="T0" fmla="*/ 0 w 983"/>
                  <a:gd name="T1" fmla="*/ 38 h 258"/>
                  <a:gd name="T2" fmla="*/ 253 w 983"/>
                  <a:gd name="T3" fmla="*/ 215 h 258"/>
                  <a:gd name="T4" fmla="*/ 614 w 983"/>
                  <a:gd name="T5" fmla="*/ 222 h 258"/>
                  <a:gd name="T6" fmla="*/ 983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4712" name="Freeform 21"/>
              <p:cNvSpPr>
                <a:spLocks/>
              </p:cNvSpPr>
              <p:nvPr/>
            </p:nvSpPr>
            <p:spPr bwMode="auto">
              <a:xfrm>
                <a:off x="2918" y="1821"/>
                <a:ext cx="322" cy="1020"/>
              </a:xfrm>
              <a:custGeom>
                <a:avLst/>
                <a:gdLst>
                  <a:gd name="T0" fmla="*/ 0 w 929"/>
                  <a:gd name="T1" fmla="*/ 0 h 507"/>
                  <a:gd name="T2" fmla="*/ 207 w 929"/>
                  <a:gd name="T3" fmla="*/ 238 h 507"/>
                  <a:gd name="T4" fmla="*/ 499 w 929"/>
                  <a:gd name="T5" fmla="*/ 422 h 507"/>
                  <a:gd name="T6" fmla="*/ 929 w 929"/>
                  <a:gd name="T7" fmla="*/ 507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4713" name="Freeform 22"/>
              <p:cNvSpPr>
                <a:spLocks/>
              </p:cNvSpPr>
              <p:nvPr/>
            </p:nvSpPr>
            <p:spPr bwMode="auto">
              <a:xfrm>
                <a:off x="1313" y="1101"/>
                <a:ext cx="975" cy="1020"/>
              </a:xfrm>
              <a:custGeom>
                <a:avLst/>
                <a:gdLst>
                  <a:gd name="T0" fmla="*/ 975 w 975"/>
                  <a:gd name="T1" fmla="*/ 6 h 536"/>
                  <a:gd name="T2" fmla="*/ 668 w 975"/>
                  <a:gd name="T3" fmla="*/ 1 h 536"/>
                  <a:gd name="T4" fmla="*/ 307 w 975"/>
                  <a:gd name="T5" fmla="*/ 1 h 536"/>
                  <a:gd name="T6" fmla="*/ 0 w 975"/>
                  <a:gd name="T7" fmla="*/ 6 h 536"/>
                  <a:gd name="T8" fmla="*/ 0 60000 65536"/>
                  <a:gd name="T9" fmla="*/ 0 60000 65536"/>
                  <a:gd name="T10" fmla="*/ 0 60000 65536"/>
                  <a:gd name="T11" fmla="*/ 0 60000 65536"/>
                  <a:gd name="T12" fmla="*/ 0 w 975"/>
                  <a:gd name="T13" fmla="*/ 0 h 536"/>
                  <a:gd name="T14" fmla="*/ 975 w 975"/>
                  <a:gd name="T15" fmla="*/ 536 h 536"/>
                </a:gdLst>
                <a:ahLst/>
                <a:cxnLst>
                  <a:cxn ang="T8">
                    <a:pos x="T0" y="T1"/>
                  </a:cxn>
                  <a:cxn ang="T9">
                    <a:pos x="T2" y="T3"/>
                  </a:cxn>
                  <a:cxn ang="T10">
                    <a:pos x="T4" y="T5"/>
                  </a:cxn>
                  <a:cxn ang="T11">
                    <a:pos x="T6" y="T7"/>
                  </a:cxn>
                </a:cxnLst>
                <a:rect l="T12" t="T13" r="T14" b="T15"/>
                <a:pathLst>
                  <a:path w="975" h="536">
                    <a:moveTo>
                      <a:pt x="975" y="528"/>
                    </a:moveTo>
                    <a:cubicBezTo>
                      <a:pt x="877" y="343"/>
                      <a:pt x="779" y="158"/>
                      <a:pt x="668" y="83"/>
                    </a:cubicBezTo>
                    <a:cubicBezTo>
                      <a:pt x="557" y="8"/>
                      <a:pt x="418" y="0"/>
                      <a:pt x="307" y="75"/>
                    </a:cubicBezTo>
                    <a:cubicBezTo>
                      <a:pt x="196" y="150"/>
                      <a:pt x="52" y="458"/>
                      <a:pt x="0" y="536"/>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en-IN"/>
              </a:p>
            </p:txBody>
          </p:sp>
          <p:sp>
            <p:nvSpPr>
              <p:cNvPr id="114714" name="Freeform 23"/>
              <p:cNvSpPr>
                <a:spLocks/>
              </p:cNvSpPr>
              <p:nvPr/>
            </p:nvSpPr>
            <p:spPr bwMode="auto">
              <a:xfrm>
                <a:off x="1159" y="1959"/>
                <a:ext cx="322" cy="1020"/>
              </a:xfrm>
              <a:custGeom>
                <a:avLst/>
                <a:gdLst>
                  <a:gd name="T0" fmla="*/ 0 w 2612"/>
                  <a:gd name="T1" fmla="*/ 0 h 620"/>
                  <a:gd name="T2" fmla="*/ 400 w 2612"/>
                  <a:gd name="T3" fmla="*/ 354 h 620"/>
                  <a:gd name="T4" fmla="*/ 1467 w 2612"/>
                  <a:gd name="T5" fmla="*/ 392 h 620"/>
                  <a:gd name="T6" fmla="*/ 2174 w 2612"/>
                  <a:gd name="T7" fmla="*/ 584 h 620"/>
                  <a:gd name="T8" fmla="*/ 2612 w 2612"/>
                  <a:gd name="T9" fmla="*/ 607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4715" name="Freeform 24"/>
              <p:cNvSpPr>
                <a:spLocks/>
              </p:cNvSpPr>
              <p:nvPr/>
            </p:nvSpPr>
            <p:spPr bwMode="auto">
              <a:xfrm>
                <a:off x="2173" y="2735"/>
                <a:ext cx="322" cy="1020"/>
              </a:xfrm>
              <a:custGeom>
                <a:avLst/>
                <a:gdLst>
                  <a:gd name="T0" fmla="*/ 0 w 1705"/>
                  <a:gd name="T1" fmla="*/ 292 h 481"/>
                  <a:gd name="T2" fmla="*/ 315 w 1705"/>
                  <a:gd name="T3" fmla="*/ 399 h 481"/>
                  <a:gd name="T4" fmla="*/ 1121 w 1705"/>
                  <a:gd name="T5" fmla="*/ 415 h 481"/>
                  <a:gd name="T6" fmla="*/ 1705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4716" name="Freeform 25"/>
              <p:cNvSpPr>
                <a:spLocks/>
              </p:cNvSpPr>
              <p:nvPr/>
            </p:nvSpPr>
            <p:spPr bwMode="auto">
              <a:xfrm>
                <a:off x="475" y="1783"/>
                <a:ext cx="322" cy="1021"/>
              </a:xfrm>
              <a:custGeom>
                <a:avLst/>
                <a:gdLst>
                  <a:gd name="T0" fmla="*/ 892 w 892"/>
                  <a:gd name="T1" fmla="*/ 1282 h 1282"/>
                  <a:gd name="T2" fmla="*/ 569 w 892"/>
                  <a:gd name="T3" fmla="*/ 1190 h 1282"/>
                  <a:gd name="T4" fmla="*/ 147 w 892"/>
                  <a:gd name="T5" fmla="*/ 921 h 1282"/>
                  <a:gd name="T6" fmla="*/ 1 w 892"/>
                  <a:gd name="T7" fmla="*/ 583 h 1282"/>
                  <a:gd name="T8" fmla="*/ 139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4717" name="Freeform 26"/>
              <p:cNvSpPr>
                <a:spLocks/>
              </p:cNvSpPr>
              <p:nvPr/>
            </p:nvSpPr>
            <p:spPr bwMode="auto">
              <a:xfrm>
                <a:off x="284" y="1621"/>
                <a:ext cx="322" cy="1021"/>
              </a:xfrm>
              <a:custGeom>
                <a:avLst/>
                <a:gdLst>
                  <a:gd name="T0" fmla="*/ 3702 w 3702"/>
                  <a:gd name="T1" fmla="*/ 1175 h 2102"/>
                  <a:gd name="T2" fmla="*/ 3364 w 3702"/>
                  <a:gd name="T3" fmla="*/ 1905 h 2102"/>
                  <a:gd name="T4" fmla="*/ 3164 w 3702"/>
                  <a:gd name="T5" fmla="*/ 2051 h 2102"/>
                  <a:gd name="T6" fmla="*/ 2895 w 3702"/>
                  <a:gd name="T7" fmla="*/ 2097 h 2102"/>
                  <a:gd name="T8" fmla="*/ 1290 w 3702"/>
                  <a:gd name="T9" fmla="*/ 2059 h 2102"/>
                  <a:gd name="T10" fmla="*/ 607 w 3702"/>
                  <a:gd name="T11" fmla="*/ 1836 h 2102"/>
                  <a:gd name="T12" fmla="*/ 345 w 3702"/>
                  <a:gd name="T13" fmla="*/ 1498 h 2102"/>
                  <a:gd name="T14" fmla="*/ 100 w 3702"/>
                  <a:gd name="T15" fmla="*/ 976 h 2102"/>
                  <a:gd name="T16" fmla="*/ 31 w 3702"/>
                  <a:gd name="T17" fmla="*/ 300 h 2102"/>
                  <a:gd name="T18" fmla="*/ 284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4718" name="Freeform 27"/>
              <p:cNvSpPr>
                <a:spLocks/>
              </p:cNvSpPr>
              <p:nvPr/>
            </p:nvSpPr>
            <p:spPr bwMode="auto">
              <a:xfrm>
                <a:off x="1997" y="2612"/>
                <a:ext cx="322" cy="1021"/>
              </a:xfrm>
              <a:custGeom>
                <a:avLst/>
                <a:gdLst>
                  <a:gd name="T0" fmla="*/ 1820 w 1820"/>
                  <a:gd name="T1" fmla="*/ 0 h 226"/>
                  <a:gd name="T2" fmla="*/ 1259 w 1820"/>
                  <a:gd name="T3" fmla="*/ 192 h 226"/>
                  <a:gd name="T4" fmla="*/ 744 w 1820"/>
                  <a:gd name="T5" fmla="*/ 207 h 226"/>
                  <a:gd name="T6" fmla="*/ 307 w 1820"/>
                  <a:gd name="T7" fmla="*/ 100 h 226"/>
                  <a:gd name="T8" fmla="*/ 0 w 1820"/>
                  <a:gd name="T9" fmla="*/ 123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grpSp>
        <p:sp>
          <p:nvSpPr>
            <p:cNvPr id="114702" name="Oval 28"/>
            <p:cNvSpPr>
              <a:spLocks noChangeArrowheads="1"/>
            </p:cNvSpPr>
            <p:nvPr/>
          </p:nvSpPr>
          <p:spPr bwMode="auto">
            <a:xfrm>
              <a:off x="688" y="2910"/>
              <a:ext cx="161" cy="5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grpSp>
      <p:grpSp>
        <p:nvGrpSpPr>
          <p:cNvPr id="114694" name="Group 29"/>
          <p:cNvGrpSpPr>
            <a:grpSpLocks/>
          </p:cNvGrpSpPr>
          <p:nvPr/>
        </p:nvGrpSpPr>
        <p:grpSpPr bwMode="auto">
          <a:xfrm>
            <a:off x="4754564" y="3815951"/>
            <a:ext cx="3167062" cy="652462"/>
            <a:chOff x="2995" y="3205"/>
            <a:chExt cx="1995" cy="548"/>
          </a:xfrm>
        </p:grpSpPr>
        <p:sp>
          <p:nvSpPr>
            <p:cNvPr id="114699" name="Text Box 30"/>
            <p:cNvSpPr txBox="1">
              <a:spLocks noChangeArrowheads="1"/>
            </p:cNvSpPr>
            <p:nvPr/>
          </p:nvSpPr>
          <p:spPr bwMode="auto">
            <a:xfrm>
              <a:off x="3042" y="3343"/>
              <a:ext cx="19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b="0">
                  <a:solidFill>
                    <a:schemeClr val="tx2"/>
                  </a:solidFill>
                </a:rPr>
                <a:t>John</a:t>
              </a:r>
              <a:r>
                <a:rPr lang="en-US" altLang="en-US" sz="2000" b="0"/>
                <a:t> </a:t>
              </a:r>
              <a:r>
                <a:rPr lang="en-US" altLang="en-US" sz="2000" b="0">
                  <a:solidFill>
                    <a:srgbClr val="CC0099"/>
                  </a:solidFill>
                </a:rPr>
                <a:t>gave</a:t>
              </a:r>
              <a:r>
                <a:rPr lang="en-US" altLang="en-US" sz="2000" b="0"/>
                <a:t> </a:t>
              </a:r>
              <a:r>
                <a:rPr lang="en-US" altLang="en-US" sz="2000" b="0">
                  <a:solidFill>
                    <a:srgbClr val="FF0000"/>
                  </a:solidFill>
                </a:rPr>
                <a:t>the</a:t>
              </a:r>
              <a:r>
                <a:rPr lang="en-US" altLang="en-US" sz="2000" b="0"/>
                <a:t> dog an apple. </a:t>
              </a:r>
            </a:p>
          </p:txBody>
        </p:sp>
        <p:sp>
          <p:nvSpPr>
            <p:cNvPr id="114700" name="Oval 31"/>
            <p:cNvSpPr>
              <a:spLocks noChangeArrowheads="1"/>
            </p:cNvSpPr>
            <p:nvPr/>
          </p:nvSpPr>
          <p:spPr bwMode="auto">
            <a:xfrm>
              <a:off x="2995" y="3205"/>
              <a:ext cx="161" cy="5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grpSp>
      <p:sp>
        <p:nvSpPr>
          <p:cNvPr id="114695" name="Text Box 32"/>
          <p:cNvSpPr txBox="1">
            <a:spLocks noChangeArrowheads="1"/>
          </p:cNvSpPr>
          <p:nvPr/>
        </p:nvSpPr>
        <p:spPr bwMode="auto">
          <a:xfrm>
            <a:off x="4822826" y="4408885"/>
            <a:ext cx="310627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b="0">
                <a:solidFill>
                  <a:srgbClr val="FF0000"/>
                </a:solidFill>
              </a:rPr>
              <a:t>Det</a:t>
            </a:r>
            <a:r>
              <a:rPr lang="en-US" altLang="en-US" sz="2000" b="0"/>
              <a:t>   </a:t>
            </a:r>
            <a:r>
              <a:rPr lang="en-US" altLang="en-US" sz="2000" b="0">
                <a:solidFill>
                  <a:srgbClr val="009900"/>
                </a:solidFill>
              </a:rPr>
              <a:t>Noun</a:t>
            </a:r>
            <a:r>
              <a:rPr lang="en-US" altLang="en-US" sz="2000" b="0"/>
              <a:t>  </a:t>
            </a:r>
            <a:r>
              <a:rPr lang="en-US" altLang="en-US" sz="2000" b="0">
                <a:solidFill>
                  <a:schemeClr val="tx2"/>
                </a:solidFill>
              </a:rPr>
              <a:t>PropNoun</a:t>
            </a:r>
            <a:r>
              <a:rPr lang="en-US" altLang="en-US" sz="2000" b="0"/>
              <a:t> </a:t>
            </a:r>
            <a:r>
              <a:rPr lang="en-US" altLang="en-US" sz="2000" b="0">
                <a:solidFill>
                  <a:srgbClr val="CC0099"/>
                </a:solidFill>
              </a:rPr>
              <a:t>Verb </a:t>
            </a:r>
          </a:p>
        </p:txBody>
      </p:sp>
      <p:sp>
        <p:nvSpPr>
          <p:cNvPr id="114696" name="Freeform 33"/>
          <p:cNvSpPr>
            <a:spLocks/>
          </p:cNvSpPr>
          <p:nvPr/>
        </p:nvSpPr>
        <p:spPr bwMode="auto">
          <a:xfrm>
            <a:off x="2073275" y="3421856"/>
            <a:ext cx="181822" cy="463846"/>
          </a:xfrm>
          <a:custGeom>
            <a:avLst/>
            <a:gdLst>
              <a:gd name="T0" fmla="*/ 0 w 2565"/>
              <a:gd name="T1" fmla="*/ 2147483646 h 536"/>
              <a:gd name="T2" fmla="*/ 2147483646 w 2565"/>
              <a:gd name="T3" fmla="*/ 2147483646 h 536"/>
              <a:gd name="T4" fmla="*/ 2147483646 w 2565"/>
              <a:gd name="T5" fmla="*/ 2147483646 h 536"/>
              <a:gd name="T6" fmla="*/ 2147483646 w 2565"/>
              <a:gd name="T7" fmla="*/ 2147483646 h 536"/>
              <a:gd name="T8" fmla="*/ 0 60000 65536"/>
              <a:gd name="T9" fmla="*/ 0 60000 65536"/>
              <a:gd name="T10" fmla="*/ 0 60000 65536"/>
              <a:gd name="T11" fmla="*/ 0 60000 65536"/>
              <a:gd name="T12" fmla="*/ 0 w 2565"/>
              <a:gd name="T13" fmla="*/ 0 h 536"/>
              <a:gd name="T14" fmla="*/ 2565 w 2565"/>
              <a:gd name="T15" fmla="*/ 536 h 536"/>
            </a:gdLst>
            <a:ahLst/>
            <a:cxnLst>
              <a:cxn ang="T8">
                <a:pos x="T0" y="T1"/>
              </a:cxn>
              <a:cxn ang="T9">
                <a:pos x="T2" y="T3"/>
              </a:cxn>
              <a:cxn ang="T10">
                <a:pos x="T4" y="T5"/>
              </a:cxn>
              <a:cxn ang="T11">
                <a:pos x="T6" y="T7"/>
              </a:cxn>
            </a:cxnLst>
            <a:rect l="T12" t="T13" r="T14" b="T15"/>
            <a:pathLst>
              <a:path w="2565" h="536">
                <a:moveTo>
                  <a:pt x="0" y="229"/>
                </a:moveTo>
                <a:cubicBezTo>
                  <a:pt x="262" y="169"/>
                  <a:pt x="525" y="109"/>
                  <a:pt x="906" y="83"/>
                </a:cubicBezTo>
                <a:cubicBezTo>
                  <a:pt x="1287" y="57"/>
                  <a:pt x="2012" y="0"/>
                  <a:pt x="2288" y="75"/>
                </a:cubicBezTo>
                <a:cubicBezTo>
                  <a:pt x="2564" y="150"/>
                  <a:pt x="2520" y="460"/>
                  <a:pt x="2565" y="536"/>
                </a:cubicBezTo>
              </a:path>
            </a:pathLst>
          </a:custGeom>
          <a:noFill/>
          <a:ln w="285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4697" name="Freeform 34"/>
          <p:cNvSpPr>
            <a:spLocks/>
          </p:cNvSpPr>
          <p:nvPr/>
        </p:nvSpPr>
        <p:spPr bwMode="auto">
          <a:xfrm>
            <a:off x="2511426" y="4206479"/>
            <a:ext cx="181822" cy="463846"/>
          </a:xfrm>
          <a:custGeom>
            <a:avLst/>
            <a:gdLst>
              <a:gd name="T0" fmla="*/ 0 w 1559"/>
              <a:gd name="T1" fmla="*/ 2147483646 h 758"/>
              <a:gd name="T2" fmla="*/ 2147483646 w 1559"/>
              <a:gd name="T3" fmla="*/ 2147483646 h 758"/>
              <a:gd name="T4" fmla="*/ 2147483646 w 1559"/>
              <a:gd name="T5" fmla="*/ 2147483646 h 758"/>
              <a:gd name="T6" fmla="*/ 2147483646 w 1559"/>
              <a:gd name="T7" fmla="*/ 0 h 758"/>
              <a:gd name="T8" fmla="*/ 0 60000 65536"/>
              <a:gd name="T9" fmla="*/ 0 60000 65536"/>
              <a:gd name="T10" fmla="*/ 0 60000 65536"/>
              <a:gd name="T11" fmla="*/ 0 60000 65536"/>
              <a:gd name="T12" fmla="*/ 0 w 1559"/>
              <a:gd name="T13" fmla="*/ 0 h 758"/>
              <a:gd name="T14" fmla="*/ 1559 w 1559"/>
              <a:gd name="T15" fmla="*/ 758 h 758"/>
            </a:gdLst>
            <a:ahLst/>
            <a:cxnLst>
              <a:cxn ang="T8">
                <a:pos x="T0" y="T1"/>
              </a:cxn>
              <a:cxn ang="T9">
                <a:pos x="T2" y="T3"/>
              </a:cxn>
              <a:cxn ang="T10">
                <a:pos x="T4" y="T5"/>
              </a:cxn>
              <a:cxn ang="T11">
                <a:pos x="T6" y="T7"/>
              </a:cxn>
            </a:cxnLst>
            <a:rect l="T12" t="T13" r="T14" b="T15"/>
            <a:pathLst>
              <a:path w="1559" h="758">
                <a:moveTo>
                  <a:pt x="0" y="338"/>
                </a:moveTo>
                <a:cubicBezTo>
                  <a:pt x="221" y="457"/>
                  <a:pt x="442" y="577"/>
                  <a:pt x="630" y="630"/>
                </a:cubicBezTo>
                <a:cubicBezTo>
                  <a:pt x="818" y="683"/>
                  <a:pt x="974" y="758"/>
                  <a:pt x="1129" y="653"/>
                </a:cubicBezTo>
                <a:cubicBezTo>
                  <a:pt x="1284" y="548"/>
                  <a:pt x="1492" y="109"/>
                  <a:pt x="1559" y="0"/>
                </a:cubicBezTo>
              </a:path>
            </a:pathLst>
          </a:custGeom>
          <a:noFill/>
          <a:ln w="28575">
            <a:solidFill>
              <a:schemeClr val="tx2"/>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4698" name="Freeform 35"/>
          <p:cNvSpPr>
            <a:spLocks/>
          </p:cNvSpPr>
          <p:nvPr/>
        </p:nvSpPr>
        <p:spPr bwMode="auto">
          <a:xfrm>
            <a:off x="3975100" y="3768329"/>
            <a:ext cx="181822" cy="463846"/>
          </a:xfrm>
          <a:custGeom>
            <a:avLst/>
            <a:gdLst>
              <a:gd name="T0" fmla="*/ 0 w 1136"/>
              <a:gd name="T1" fmla="*/ 2147483646 h 345"/>
              <a:gd name="T2" fmla="*/ 2147483646 w 1136"/>
              <a:gd name="T3" fmla="*/ 2147483646 h 345"/>
              <a:gd name="T4" fmla="*/ 2147483646 w 1136"/>
              <a:gd name="T5" fmla="*/ 2147483646 h 345"/>
              <a:gd name="T6" fmla="*/ 2147483646 w 1136"/>
              <a:gd name="T7" fmla="*/ 2147483646 h 345"/>
              <a:gd name="T8" fmla="*/ 0 60000 65536"/>
              <a:gd name="T9" fmla="*/ 0 60000 65536"/>
              <a:gd name="T10" fmla="*/ 0 60000 65536"/>
              <a:gd name="T11" fmla="*/ 0 60000 65536"/>
              <a:gd name="T12" fmla="*/ 0 w 1136"/>
              <a:gd name="T13" fmla="*/ 0 h 345"/>
              <a:gd name="T14" fmla="*/ 1136 w 1136"/>
              <a:gd name="T15" fmla="*/ 345 h 345"/>
            </a:gdLst>
            <a:ahLst/>
            <a:cxnLst>
              <a:cxn ang="T8">
                <a:pos x="T0" y="T1"/>
              </a:cxn>
              <a:cxn ang="T9">
                <a:pos x="T2" y="T3"/>
              </a:cxn>
              <a:cxn ang="T10">
                <a:pos x="T4" y="T5"/>
              </a:cxn>
              <a:cxn ang="T11">
                <a:pos x="T6" y="T7"/>
              </a:cxn>
            </a:cxnLst>
            <a:rect l="T12" t="T13" r="T14" b="T15"/>
            <a:pathLst>
              <a:path w="1136" h="345">
                <a:moveTo>
                  <a:pt x="0" y="345"/>
                </a:moveTo>
                <a:cubicBezTo>
                  <a:pt x="44" y="268"/>
                  <a:pt x="88" y="191"/>
                  <a:pt x="207" y="137"/>
                </a:cubicBezTo>
                <a:cubicBezTo>
                  <a:pt x="326" y="83"/>
                  <a:pt x="559" y="0"/>
                  <a:pt x="714" y="22"/>
                </a:cubicBezTo>
                <a:cubicBezTo>
                  <a:pt x="869" y="44"/>
                  <a:pt x="1068" y="227"/>
                  <a:pt x="1136" y="268"/>
                </a:cubicBezTo>
              </a:path>
            </a:pathLst>
          </a:custGeom>
          <a:noFill/>
          <a:ln w="28575">
            <a:solidFill>
              <a:srgbClr val="CC0099"/>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Tree>
    <p:extLst>
      <p:ext uri="{BB962C8B-B14F-4D97-AF65-F5344CB8AC3E}">
        <p14:creationId xmlns:p14="http://schemas.microsoft.com/office/powerpoint/2010/main" val="19663413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67F42234-A547-494E-B9C9-6B243BCA29CF}" type="slidenum">
              <a:rPr lang="en-US" altLang="en-US" sz="1200">
                <a:latin typeface="Helvetica" pitchFamily="34" charset="0"/>
              </a:rPr>
              <a:pPr/>
              <a:t>162</a:t>
            </a:fld>
            <a:endParaRPr lang="en-US" altLang="en-US" sz="1200"/>
          </a:p>
        </p:txBody>
      </p:sp>
      <p:sp>
        <p:nvSpPr>
          <p:cNvPr id="116739" name="Rectangle 2"/>
          <p:cNvSpPr>
            <a:spLocks noGrp="1" noChangeArrowheads="1"/>
          </p:cNvSpPr>
          <p:nvPr>
            <p:ph type="title"/>
          </p:nvPr>
        </p:nvSpPr>
        <p:spPr/>
        <p:txBody>
          <a:bodyPr/>
          <a:lstStyle/>
          <a:p>
            <a:pPr eaLnBrk="1" hangingPunct="1"/>
            <a:r>
              <a:rPr lang="en-US" altLang="en-US"/>
              <a:t>Most Likely State Sequence</a:t>
            </a:r>
          </a:p>
        </p:txBody>
      </p:sp>
      <p:sp>
        <p:nvSpPr>
          <p:cNvPr id="116740" name="Rectangle 3"/>
          <p:cNvSpPr>
            <a:spLocks noGrp="1" noChangeArrowheads="1"/>
          </p:cNvSpPr>
          <p:nvPr>
            <p:ph type="body" idx="1"/>
          </p:nvPr>
        </p:nvSpPr>
        <p:spPr>
          <a:xfrm>
            <a:off x="503238" y="1028700"/>
            <a:ext cx="8259762" cy="2455069"/>
          </a:xfrm>
        </p:spPr>
        <p:txBody>
          <a:bodyPr>
            <a:normAutofit fontScale="92500" lnSpcReduction="20000"/>
          </a:bodyPr>
          <a:lstStyle/>
          <a:p>
            <a:pPr eaLnBrk="1" hangingPunct="1"/>
            <a:r>
              <a:rPr lang="en-US" altLang="en-US" sz="2800">
                <a:cs typeface="Times New Roman" pitchFamily="18" charset="0"/>
              </a:rPr>
              <a:t>Given an observation sequence, </a:t>
            </a:r>
            <a:r>
              <a:rPr lang="en-US" altLang="en-US" sz="2800" i="1">
                <a:cs typeface="Times New Roman" pitchFamily="18" charset="0"/>
              </a:rPr>
              <a:t>O</a:t>
            </a:r>
            <a:r>
              <a:rPr lang="en-US" altLang="en-US" sz="2800">
                <a:cs typeface="Times New Roman" pitchFamily="18" charset="0"/>
              </a:rPr>
              <a:t>, and a model, </a:t>
            </a:r>
            <a:r>
              <a:rPr lang="el-GR" altLang="en-US" sz="2800">
                <a:cs typeface="Times New Roman" pitchFamily="18" charset="0"/>
              </a:rPr>
              <a:t>λ</a:t>
            </a:r>
            <a:r>
              <a:rPr lang="en-US" altLang="en-US" sz="2800">
                <a:cs typeface="Times New Roman" pitchFamily="18" charset="0"/>
              </a:rPr>
              <a:t>,  what is the most likely state sequence,</a:t>
            </a:r>
            <a:r>
              <a:rPr lang="en-US" altLang="en-US" sz="2800" i="1">
                <a:cs typeface="Times New Roman" pitchFamily="18" charset="0"/>
              </a:rPr>
              <a:t>Q</a:t>
            </a:r>
            <a:r>
              <a:rPr lang="en-US" altLang="en-US" sz="2800">
                <a:cs typeface="Times New Roman" pitchFamily="18" charset="0"/>
              </a:rPr>
              <a:t>=</a:t>
            </a:r>
            <a:r>
              <a:rPr lang="en-US" altLang="en-US" sz="2800" i="1">
                <a:cs typeface="Times New Roman" pitchFamily="18" charset="0"/>
              </a:rPr>
              <a:t>q</a:t>
            </a:r>
            <a:r>
              <a:rPr lang="en-US" altLang="en-US" sz="2800" baseline="-25000">
                <a:cs typeface="Times New Roman" pitchFamily="18" charset="0"/>
              </a:rPr>
              <a:t>1</a:t>
            </a:r>
            <a:r>
              <a:rPr lang="en-US" altLang="en-US" sz="2800">
                <a:cs typeface="Times New Roman" pitchFamily="18" charset="0"/>
              </a:rPr>
              <a:t>,</a:t>
            </a:r>
            <a:r>
              <a:rPr lang="en-US" altLang="en-US" sz="2800" i="1">
                <a:cs typeface="Times New Roman" pitchFamily="18" charset="0"/>
              </a:rPr>
              <a:t>q</a:t>
            </a:r>
            <a:r>
              <a:rPr lang="en-US" altLang="en-US" sz="2800" baseline="-25000">
                <a:cs typeface="Times New Roman" pitchFamily="18" charset="0"/>
              </a:rPr>
              <a:t>2</a:t>
            </a:r>
            <a:r>
              <a:rPr lang="en-US" altLang="en-US" sz="2800">
                <a:cs typeface="Times New Roman" pitchFamily="18" charset="0"/>
              </a:rPr>
              <a:t>,…</a:t>
            </a:r>
            <a:r>
              <a:rPr lang="en-US" altLang="en-US" sz="2800" i="1">
                <a:cs typeface="Times New Roman" pitchFamily="18" charset="0"/>
              </a:rPr>
              <a:t>q</a:t>
            </a:r>
            <a:r>
              <a:rPr lang="en-US" altLang="en-US" sz="2800" i="1" baseline="-25000">
                <a:cs typeface="Times New Roman" pitchFamily="18" charset="0"/>
              </a:rPr>
              <a:t>T</a:t>
            </a:r>
            <a:r>
              <a:rPr lang="en-US" altLang="en-US" sz="2800">
                <a:cs typeface="Times New Roman" pitchFamily="18" charset="0"/>
              </a:rPr>
              <a:t>, that generated this sequence from this model?</a:t>
            </a:r>
          </a:p>
          <a:p>
            <a:pPr eaLnBrk="1" hangingPunct="1"/>
            <a:r>
              <a:rPr lang="en-US" altLang="en-US" sz="2800">
                <a:cs typeface="Times New Roman" pitchFamily="18" charset="0"/>
              </a:rPr>
              <a:t>Used for sequence labeling, assuming each state corresponds to a tag, it determines the globally best assignment of tags to all tokens in a sequence using a principled approach grounded in probability theory.</a:t>
            </a:r>
          </a:p>
          <a:p>
            <a:pPr eaLnBrk="1" hangingPunct="1"/>
            <a:endParaRPr lang="en-US" altLang="en-US" sz="2800"/>
          </a:p>
        </p:txBody>
      </p:sp>
      <p:grpSp>
        <p:nvGrpSpPr>
          <p:cNvPr id="116741" name="Group 4"/>
          <p:cNvGrpSpPr>
            <a:grpSpLocks/>
          </p:cNvGrpSpPr>
          <p:nvPr/>
        </p:nvGrpSpPr>
        <p:grpSpPr bwMode="auto">
          <a:xfrm>
            <a:off x="1415996" y="3574228"/>
            <a:ext cx="2770188" cy="1206103"/>
            <a:chOff x="688" y="2693"/>
            <a:chExt cx="1745" cy="1013"/>
          </a:xfrm>
        </p:grpSpPr>
        <p:grpSp>
          <p:nvGrpSpPr>
            <p:cNvPr id="116750" name="Group 5"/>
            <p:cNvGrpSpPr>
              <a:grpSpLocks/>
            </p:cNvGrpSpPr>
            <p:nvPr/>
          </p:nvGrpSpPr>
          <p:grpSpPr bwMode="auto">
            <a:xfrm>
              <a:off x="933" y="2693"/>
              <a:ext cx="1500" cy="1013"/>
              <a:chOff x="284" y="1101"/>
              <a:chExt cx="4221" cy="2654"/>
            </a:xfrm>
          </p:grpSpPr>
          <p:grpSp>
            <p:nvGrpSpPr>
              <p:cNvPr id="116752" name="Group 6"/>
              <p:cNvGrpSpPr>
                <a:grpSpLocks/>
              </p:cNvGrpSpPr>
              <p:nvPr/>
            </p:nvGrpSpPr>
            <p:grpSpPr bwMode="auto">
              <a:xfrm>
                <a:off x="1360" y="2500"/>
                <a:ext cx="737" cy="1025"/>
                <a:chOff x="3852" y="2120"/>
                <a:chExt cx="976" cy="1597"/>
              </a:xfrm>
            </p:grpSpPr>
            <p:sp>
              <p:nvSpPr>
                <p:cNvPr id="116771" name="Freeform 7"/>
                <p:cNvSpPr>
                  <a:spLocks/>
                </p:cNvSpPr>
                <p:nvPr/>
              </p:nvSpPr>
              <p:spPr bwMode="auto">
                <a:xfrm>
                  <a:off x="3852" y="2127"/>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6772" name="Freeform 8"/>
                <p:cNvSpPr>
                  <a:spLocks/>
                </p:cNvSpPr>
                <p:nvPr/>
              </p:nvSpPr>
              <p:spPr bwMode="auto">
                <a:xfrm flipH="1">
                  <a:off x="4401" y="2123"/>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6773" name="Line 9"/>
                <p:cNvSpPr>
                  <a:spLocks noChangeShapeType="1"/>
                </p:cNvSpPr>
                <p:nvPr/>
              </p:nvSpPr>
              <p:spPr bwMode="auto">
                <a:xfrm flipV="1">
                  <a:off x="4025" y="2120"/>
                  <a:ext cx="760" cy="8"/>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grpSp>
            <p:nvGrpSpPr>
              <p:cNvPr id="116753" name="Group 10"/>
              <p:cNvGrpSpPr>
                <a:grpSpLocks/>
              </p:cNvGrpSpPr>
              <p:nvPr/>
            </p:nvGrpSpPr>
            <p:grpSpPr bwMode="auto">
              <a:xfrm>
                <a:off x="2181" y="1163"/>
                <a:ext cx="737" cy="1025"/>
                <a:chOff x="3852" y="2120"/>
                <a:chExt cx="976" cy="1597"/>
              </a:xfrm>
            </p:grpSpPr>
            <p:sp>
              <p:nvSpPr>
                <p:cNvPr id="116768" name="Freeform 11"/>
                <p:cNvSpPr>
                  <a:spLocks/>
                </p:cNvSpPr>
                <p:nvPr/>
              </p:nvSpPr>
              <p:spPr bwMode="auto">
                <a:xfrm>
                  <a:off x="3852" y="2127"/>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6769" name="Freeform 12"/>
                <p:cNvSpPr>
                  <a:spLocks/>
                </p:cNvSpPr>
                <p:nvPr/>
              </p:nvSpPr>
              <p:spPr bwMode="auto">
                <a:xfrm flipH="1">
                  <a:off x="4401" y="2123"/>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6770" name="Line 13"/>
                <p:cNvSpPr>
                  <a:spLocks noChangeShapeType="1"/>
                </p:cNvSpPr>
                <p:nvPr/>
              </p:nvSpPr>
              <p:spPr bwMode="auto">
                <a:xfrm flipV="1">
                  <a:off x="4025" y="2120"/>
                  <a:ext cx="760" cy="8"/>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116754" name="Freeform 14"/>
              <p:cNvSpPr>
                <a:spLocks/>
              </p:cNvSpPr>
              <p:nvPr/>
            </p:nvSpPr>
            <p:spPr bwMode="auto">
              <a:xfrm>
                <a:off x="579" y="1179"/>
                <a:ext cx="322" cy="102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6755" name="Freeform 15"/>
              <p:cNvSpPr>
                <a:spLocks/>
              </p:cNvSpPr>
              <p:nvPr/>
            </p:nvSpPr>
            <p:spPr bwMode="auto">
              <a:xfrm flipH="1">
                <a:off x="994" y="1177"/>
                <a:ext cx="322" cy="102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6756" name="Line 16"/>
              <p:cNvSpPr>
                <a:spLocks noChangeShapeType="1"/>
              </p:cNvSpPr>
              <p:nvPr/>
            </p:nvSpPr>
            <p:spPr bwMode="auto">
              <a:xfrm flipV="1">
                <a:off x="710" y="1175"/>
                <a:ext cx="573" cy="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16757" name="Freeform 17"/>
              <p:cNvSpPr>
                <a:spLocks/>
              </p:cNvSpPr>
              <p:nvPr/>
            </p:nvSpPr>
            <p:spPr bwMode="auto">
              <a:xfrm>
                <a:off x="3768" y="2017"/>
                <a:ext cx="322" cy="102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6758" name="Freeform 18"/>
              <p:cNvSpPr>
                <a:spLocks/>
              </p:cNvSpPr>
              <p:nvPr/>
            </p:nvSpPr>
            <p:spPr bwMode="auto">
              <a:xfrm flipH="1">
                <a:off x="4183" y="2015"/>
                <a:ext cx="322" cy="102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6759" name="Line 19"/>
              <p:cNvSpPr>
                <a:spLocks noChangeShapeType="1"/>
              </p:cNvSpPr>
              <p:nvPr/>
            </p:nvSpPr>
            <p:spPr bwMode="auto">
              <a:xfrm flipV="1">
                <a:off x="3899" y="2013"/>
                <a:ext cx="573" cy="5"/>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16760" name="Freeform 20"/>
              <p:cNvSpPr>
                <a:spLocks/>
              </p:cNvSpPr>
              <p:nvPr/>
            </p:nvSpPr>
            <p:spPr bwMode="auto">
              <a:xfrm>
                <a:off x="1290" y="1829"/>
                <a:ext cx="322" cy="1020"/>
              </a:xfrm>
              <a:custGeom>
                <a:avLst/>
                <a:gdLst>
                  <a:gd name="T0" fmla="*/ 0 w 983"/>
                  <a:gd name="T1" fmla="*/ 38 h 258"/>
                  <a:gd name="T2" fmla="*/ 253 w 983"/>
                  <a:gd name="T3" fmla="*/ 215 h 258"/>
                  <a:gd name="T4" fmla="*/ 614 w 983"/>
                  <a:gd name="T5" fmla="*/ 222 h 258"/>
                  <a:gd name="T6" fmla="*/ 983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6761" name="Freeform 21"/>
              <p:cNvSpPr>
                <a:spLocks/>
              </p:cNvSpPr>
              <p:nvPr/>
            </p:nvSpPr>
            <p:spPr bwMode="auto">
              <a:xfrm>
                <a:off x="2918" y="1821"/>
                <a:ext cx="322" cy="1020"/>
              </a:xfrm>
              <a:custGeom>
                <a:avLst/>
                <a:gdLst>
                  <a:gd name="T0" fmla="*/ 0 w 929"/>
                  <a:gd name="T1" fmla="*/ 0 h 507"/>
                  <a:gd name="T2" fmla="*/ 207 w 929"/>
                  <a:gd name="T3" fmla="*/ 238 h 507"/>
                  <a:gd name="T4" fmla="*/ 499 w 929"/>
                  <a:gd name="T5" fmla="*/ 422 h 507"/>
                  <a:gd name="T6" fmla="*/ 929 w 929"/>
                  <a:gd name="T7" fmla="*/ 507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6762" name="Freeform 22"/>
              <p:cNvSpPr>
                <a:spLocks/>
              </p:cNvSpPr>
              <p:nvPr/>
            </p:nvSpPr>
            <p:spPr bwMode="auto">
              <a:xfrm>
                <a:off x="1313" y="1101"/>
                <a:ext cx="975" cy="1020"/>
              </a:xfrm>
              <a:custGeom>
                <a:avLst/>
                <a:gdLst>
                  <a:gd name="T0" fmla="*/ 975 w 975"/>
                  <a:gd name="T1" fmla="*/ 6 h 536"/>
                  <a:gd name="T2" fmla="*/ 668 w 975"/>
                  <a:gd name="T3" fmla="*/ 1 h 536"/>
                  <a:gd name="T4" fmla="*/ 307 w 975"/>
                  <a:gd name="T5" fmla="*/ 1 h 536"/>
                  <a:gd name="T6" fmla="*/ 0 w 975"/>
                  <a:gd name="T7" fmla="*/ 6 h 536"/>
                  <a:gd name="T8" fmla="*/ 0 60000 65536"/>
                  <a:gd name="T9" fmla="*/ 0 60000 65536"/>
                  <a:gd name="T10" fmla="*/ 0 60000 65536"/>
                  <a:gd name="T11" fmla="*/ 0 60000 65536"/>
                  <a:gd name="T12" fmla="*/ 0 w 975"/>
                  <a:gd name="T13" fmla="*/ 0 h 536"/>
                  <a:gd name="T14" fmla="*/ 975 w 975"/>
                  <a:gd name="T15" fmla="*/ 536 h 536"/>
                </a:gdLst>
                <a:ahLst/>
                <a:cxnLst>
                  <a:cxn ang="T8">
                    <a:pos x="T0" y="T1"/>
                  </a:cxn>
                  <a:cxn ang="T9">
                    <a:pos x="T2" y="T3"/>
                  </a:cxn>
                  <a:cxn ang="T10">
                    <a:pos x="T4" y="T5"/>
                  </a:cxn>
                  <a:cxn ang="T11">
                    <a:pos x="T6" y="T7"/>
                  </a:cxn>
                </a:cxnLst>
                <a:rect l="T12" t="T13" r="T14" b="T15"/>
                <a:pathLst>
                  <a:path w="975" h="536">
                    <a:moveTo>
                      <a:pt x="975" y="528"/>
                    </a:moveTo>
                    <a:cubicBezTo>
                      <a:pt x="877" y="343"/>
                      <a:pt x="779" y="158"/>
                      <a:pt x="668" y="83"/>
                    </a:cubicBezTo>
                    <a:cubicBezTo>
                      <a:pt x="557" y="8"/>
                      <a:pt x="418" y="0"/>
                      <a:pt x="307" y="75"/>
                    </a:cubicBezTo>
                    <a:cubicBezTo>
                      <a:pt x="196" y="150"/>
                      <a:pt x="52" y="458"/>
                      <a:pt x="0" y="536"/>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en-IN"/>
              </a:p>
            </p:txBody>
          </p:sp>
          <p:sp>
            <p:nvSpPr>
              <p:cNvPr id="116763" name="Freeform 23"/>
              <p:cNvSpPr>
                <a:spLocks/>
              </p:cNvSpPr>
              <p:nvPr/>
            </p:nvSpPr>
            <p:spPr bwMode="auto">
              <a:xfrm>
                <a:off x="1159" y="1959"/>
                <a:ext cx="322" cy="1020"/>
              </a:xfrm>
              <a:custGeom>
                <a:avLst/>
                <a:gdLst>
                  <a:gd name="T0" fmla="*/ 0 w 2612"/>
                  <a:gd name="T1" fmla="*/ 0 h 620"/>
                  <a:gd name="T2" fmla="*/ 400 w 2612"/>
                  <a:gd name="T3" fmla="*/ 354 h 620"/>
                  <a:gd name="T4" fmla="*/ 1467 w 2612"/>
                  <a:gd name="T5" fmla="*/ 392 h 620"/>
                  <a:gd name="T6" fmla="*/ 2174 w 2612"/>
                  <a:gd name="T7" fmla="*/ 584 h 620"/>
                  <a:gd name="T8" fmla="*/ 2612 w 2612"/>
                  <a:gd name="T9" fmla="*/ 607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6764" name="Freeform 24"/>
              <p:cNvSpPr>
                <a:spLocks/>
              </p:cNvSpPr>
              <p:nvPr/>
            </p:nvSpPr>
            <p:spPr bwMode="auto">
              <a:xfrm>
                <a:off x="2173" y="2735"/>
                <a:ext cx="322" cy="1020"/>
              </a:xfrm>
              <a:custGeom>
                <a:avLst/>
                <a:gdLst>
                  <a:gd name="T0" fmla="*/ 0 w 1705"/>
                  <a:gd name="T1" fmla="*/ 292 h 481"/>
                  <a:gd name="T2" fmla="*/ 315 w 1705"/>
                  <a:gd name="T3" fmla="*/ 399 h 481"/>
                  <a:gd name="T4" fmla="*/ 1121 w 1705"/>
                  <a:gd name="T5" fmla="*/ 415 h 481"/>
                  <a:gd name="T6" fmla="*/ 1705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6765" name="Freeform 25"/>
              <p:cNvSpPr>
                <a:spLocks/>
              </p:cNvSpPr>
              <p:nvPr/>
            </p:nvSpPr>
            <p:spPr bwMode="auto">
              <a:xfrm>
                <a:off x="475" y="1783"/>
                <a:ext cx="322" cy="1021"/>
              </a:xfrm>
              <a:custGeom>
                <a:avLst/>
                <a:gdLst>
                  <a:gd name="T0" fmla="*/ 892 w 892"/>
                  <a:gd name="T1" fmla="*/ 1282 h 1282"/>
                  <a:gd name="T2" fmla="*/ 569 w 892"/>
                  <a:gd name="T3" fmla="*/ 1190 h 1282"/>
                  <a:gd name="T4" fmla="*/ 147 w 892"/>
                  <a:gd name="T5" fmla="*/ 921 h 1282"/>
                  <a:gd name="T6" fmla="*/ 1 w 892"/>
                  <a:gd name="T7" fmla="*/ 583 h 1282"/>
                  <a:gd name="T8" fmla="*/ 139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6766" name="Freeform 26"/>
              <p:cNvSpPr>
                <a:spLocks/>
              </p:cNvSpPr>
              <p:nvPr/>
            </p:nvSpPr>
            <p:spPr bwMode="auto">
              <a:xfrm>
                <a:off x="284" y="1621"/>
                <a:ext cx="322" cy="1021"/>
              </a:xfrm>
              <a:custGeom>
                <a:avLst/>
                <a:gdLst>
                  <a:gd name="T0" fmla="*/ 3702 w 3702"/>
                  <a:gd name="T1" fmla="*/ 1175 h 2102"/>
                  <a:gd name="T2" fmla="*/ 3364 w 3702"/>
                  <a:gd name="T3" fmla="*/ 1905 h 2102"/>
                  <a:gd name="T4" fmla="*/ 3164 w 3702"/>
                  <a:gd name="T5" fmla="*/ 2051 h 2102"/>
                  <a:gd name="T6" fmla="*/ 2895 w 3702"/>
                  <a:gd name="T7" fmla="*/ 2097 h 2102"/>
                  <a:gd name="T8" fmla="*/ 1290 w 3702"/>
                  <a:gd name="T9" fmla="*/ 2059 h 2102"/>
                  <a:gd name="T10" fmla="*/ 607 w 3702"/>
                  <a:gd name="T11" fmla="*/ 1836 h 2102"/>
                  <a:gd name="T12" fmla="*/ 345 w 3702"/>
                  <a:gd name="T13" fmla="*/ 1498 h 2102"/>
                  <a:gd name="T14" fmla="*/ 100 w 3702"/>
                  <a:gd name="T15" fmla="*/ 976 h 2102"/>
                  <a:gd name="T16" fmla="*/ 31 w 3702"/>
                  <a:gd name="T17" fmla="*/ 300 h 2102"/>
                  <a:gd name="T18" fmla="*/ 284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6767" name="Freeform 27"/>
              <p:cNvSpPr>
                <a:spLocks/>
              </p:cNvSpPr>
              <p:nvPr/>
            </p:nvSpPr>
            <p:spPr bwMode="auto">
              <a:xfrm>
                <a:off x="1997" y="2612"/>
                <a:ext cx="322" cy="1021"/>
              </a:xfrm>
              <a:custGeom>
                <a:avLst/>
                <a:gdLst>
                  <a:gd name="T0" fmla="*/ 1820 w 1820"/>
                  <a:gd name="T1" fmla="*/ 0 h 226"/>
                  <a:gd name="T2" fmla="*/ 1259 w 1820"/>
                  <a:gd name="T3" fmla="*/ 192 h 226"/>
                  <a:gd name="T4" fmla="*/ 744 w 1820"/>
                  <a:gd name="T5" fmla="*/ 207 h 226"/>
                  <a:gd name="T6" fmla="*/ 307 w 1820"/>
                  <a:gd name="T7" fmla="*/ 100 h 226"/>
                  <a:gd name="T8" fmla="*/ 0 w 1820"/>
                  <a:gd name="T9" fmla="*/ 123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grpSp>
        <p:sp>
          <p:nvSpPr>
            <p:cNvPr id="116751" name="Oval 28"/>
            <p:cNvSpPr>
              <a:spLocks noChangeArrowheads="1"/>
            </p:cNvSpPr>
            <p:nvPr/>
          </p:nvSpPr>
          <p:spPr bwMode="auto">
            <a:xfrm>
              <a:off x="688" y="2910"/>
              <a:ext cx="161" cy="5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grpSp>
      <p:grpSp>
        <p:nvGrpSpPr>
          <p:cNvPr id="116742" name="Group 29"/>
          <p:cNvGrpSpPr>
            <a:grpSpLocks/>
          </p:cNvGrpSpPr>
          <p:nvPr/>
        </p:nvGrpSpPr>
        <p:grpSpPr bwMode="auto">
          <a:xfrm>
            <a:off x="4754564" y="3815951"/>
            <a:ext cx="3167062" cy="652462"/>
            <a:chOff x="2995" y="3205"/>
            <a:chExt cx="1995" cy="548"/>
          </a:xfrm>
        </p:grpSpPr>
        <p:sp>
          <p:nvSpPr>
            <p:cNvPr id="116748" name="Text Box 30"/>
            <p:cNvSpPr txBox="1">
              <a:spLocks noChangeArrowheads="1"/>
            </p:cNvSpPr>
            <p:nvPr/>
          </p:nvSpPr>
          <p:spPr bwMode="auto">
            <a:xfrm>
              <a:off x="3042" y="3343"/>
              <a:ext cx="19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b="0">
                  <a:solidFill>
                    <a:schemeClr val="tx2"/>
                  </a:solidFill>
                </a:rPr>
                <a:t>John</a:t>
              </a:r>
              <a:r>
                <a:rPr lang="en-US" altLang="en-US" sz="2000" b="0"/>
                <a:t> </a:t>
              </a:r>
              <a:r>
                <a:rPr lang="en-US" altLang="en-US" sz="2000" b="0">
                  <a:solidFill>
                    <a:srgbClr val="CC0099"/>
                  </a:solidFill>
                </a:rPr>
                <a:t>gave</a:t>
              </a:r>
              <a:r>
                <a:rPr lang="en-US" altLang="en-US" sz="2000" b="0"/>
                <a:t> </a:t>
              </a:r>
              <a:r>
                <a:rPr lang="en-US" altLang="en-US" sz="2000" b="0">
                  <a:solidFill>
                    <a:srgbClr val="FF0000"/>
                  </a:solidFill>
                </a:rPr>
                <a:t>the</a:t>
              </a:r>
              <a:r>
                <a:rPr lang="en-US" altLang="en-US" sz="2000" b="0"/>
                <a:t> </a:t>
              </a:r>
              <a:r>
                <a:rPr lang="en-US" altLang="en-US" sz="2000" b="0">
                  <a:solidFill>
                    <a:srgbClr val="009900"/>
                  </a:solidFill>
                </a:rPr>
                <a:t>dog</a:t>
              </a:r>
              <a:r>
                <a:rPr lang="en-US" altLang="en-US" sz="2000" b="0"/>
                <a:t> an apple. </a:t>
              </a:r>
            </a:p>
          </p:txBody>
        </p:sp>
        <p:sp>
          <p:nvSpPr>
            <p:cNvPr id="116749" name="Oval 31"/>
            <p:cNvSpPr>
              <a:spLocks noChangeArrowheads="1"/>
            </p:cNvSpPr>
            <p:nvPr/>
          </p:nvSpPr>
          <p:spPr bwMode="auto">
            <a:xfrm>
              <a:off x="2995" y="3205"/>
              <a:ext cx="161" cy="5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grpSp>
      <p:sp>
        <p:nvSpPr>
          <p:cNvPr id="116743" name="Text Box 32"/>
          <p:cNvSpPr txBox="1">
            <a:spLocks noChangeArrowheads="1"/>
          </p:cNvSpPr>
          <p:nvPr/>
        </p:nvSpPr>
        <p:spPr bwMode="auto">
          <a:xfrm>
            <a:off x="4822826" y="4408885"/>
            <a:ext cx="310627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b="0">
                <a:solidFill>
                  <a:srgbClr val="FF0000"/>
                </a:solidFill>
              </a:rPr>
              <a:t>Det</a:t>
            </a:r>
            <a:r>
              <a:rPr lang="en-US" altLang="en-US" sz="2000" b="0"/>
              <a:t>   </a:t>
            </a:r>
            <a:r>
              <a:rPr lang="en-US" altLang="en-US" sz="2000" b="0">
                <a:solidFill>
                  <a:srgbClr val="009900"/>
                </a:solidFill>
              </a:rPr>
              <a:t>Noun</a:t>
            </a:r>
            <a:r>
              <a:rPr lang="en-US" altLang="en-US" sz="2000" b="0"/>
              <a:t>  </a:t>
            </a:r>
            <a:r>
              <a:rPr lang="en-US" altLang="en-US" sz="2000" b="0">
                <a:solidFill>
                  <a:schemeClr val="tx2"/>
                </a:solidFill>
              </a:rPr>
              <a:t>PropNoun</a:t>
            </a:r>
            <a:r>
              <a:rPr lang="en-US" altLang="en-US" sz="2000" b="0"/>
              <a:t> </a:t>
            </a:r>
            <a:r>
              <a:rPr lang="en-US" altLang="en-US" sz="2000" b="0">
                <a:solidFill>
                  <a:srgbClr val="CC0099"/>
                </a:solidFill>
              </a:rPr>
              <a:t>Verb </a:t>
            </a:r>
          </a:p>
        </p:txBody>
      </p:sp>
      <p:sp>
        <p:nvSpPr>
          <p:cNvPr id="116744" name="Freeform 33"/>
          <p:cNvSpPr>
            <a:spLocks/>
          </p:cNvSpPr>
          <p:nvPr/>
        </p:nvSpPr>
        <p:spPr bwMode="auto">
          <a:xfrm>
            <a:off x="2073275" y="3421856"/>
            <a:ext cx="181822" cy="463846"/>
          </a:xfrm>
          <a:custGeom>
            <a:avLst/>
            <a:gdLst>
              <a:gd name="T0" fmla="*/ 0 w 2565"/>
              <a:gd name="T1" fmla="*/ 2147483646 h 536"/>
              <a:gd name="T2" fmla="*/ 2147483646 w 2565"/>
              <a:gd name="T3" fmla="*/ 2147483646 h 536"/>
              <a:gd name="T4" fmla="*/ 2147483646 w 2565"/>
              <a:gd name="T5" fmla="*/ 2147483646 h 536"/>
              <a:gd name="T6" fmla="*/ 2147483646 w 2565"/>
              <a:gd name="T7" fmla="*/ 2147483646 h 536"/>
              <a:gd name="T8" fmla="*/ 0 60000 65536"/>
              <a:gd name="T9" fmla="*/ 0 60000 65536"/>
              <a:gd name="T10" fmla="*/ 0 60000 65536"/>
              <a:gd name="T11" fmla="*/ 0 60000 65536"/>
              <a:gd name="T12" fmla="*/ 0 w 2565"/>
              <a:gd name="T13" fmla="*/ 0 h 536"/>
              <a:gd name="T14" fmla="*/ 2565 w 2565"/>
              <a:gd name="T15" fmla="*/ 536 h 536"/>
            </a:gdLst>
            <a:ahLst/>
            <a:cxnLst>
              <a:cxn ang="T8">
                <a:pos x="T0" y="T1"/>
              </a:cxn>
              <a:cxn ang="T9">
                <a:pos x="T2" y="T3"/>
              </a:cxn>
              <a:cxn ang="T10">
                <a:pos x="T4" y="T5"/>
              </a:cxn>
              <a:cxn ang="T11">
                <a:pos x="T6" y="T7"/>
              </a:cxn>
            </a:cxnLst>
            <a:rect l="T12" t="T13" r="T14" b="T15"/>
            <a:pathLst>
              <a:path w="2565" h="536">
                <a:moveTo>
                  <a:pt x="0" y="229"/>
                </a:moveTo>
                <a:cubicBezTo>
                  <a:pt x="262" y="169"/>
                  <a:pt x="525" y="109"/>
                  <a:pt x="906" y="83"/>
                </a:cubicBezTo>
                <a:cubicBezTo>
                  <a:pt x="1287" y="57"/>
                  <a:pt x="2012" y="0"/>
                  <a:pt x="2288" y="75"/>
                </a:cubicBezTo>
                <a:cubicBezTo>
                  <a:pt x="2564" y="150"/>
                  <a:pt x="2520" y="460"/>
                  <a:pt x="2565" y="536"/>
                </a:cubicBezTo>
              </a:path>
            </a:pathLst>
          </a:custGeom>
          <a:noFill/>
          <a:ln w="285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6745" name="Freeform 34"/>
          <p:cNvSpPr>
            <a:spLocks/>
          </p:cNvSpPr>
          <p:nvPr/>
        </p:nvSpPr>
        <p:spPr bwMode="auto">
          <a:xfrm>
            <a:off x="2511426" y="4206479"/>
            <a:ext cx="181822" cy="463846"/>
          </a:xfrm>
          <a:custGeom>
            <a:avLst/>
            <a:gdLst>
              <a:gd name="T0" fmla="*/ 0 w 1559"/>
              <a:gd name="T1" fmla="*/ 2147483646 h 758"/>
              <a:gd name="T2" fmla="*/ 2147483646 w 1559"/>
              <a:gd name="T3" fmla="*/ 2147483646 h 758"/>
              <a:gd name="T4" fmla="*/ 2147483646 w 1559"/>
              <a:gd name="T5" fmla="*/ 2147483646 h 758"/>
              <a:gd name="T6" fmla="*/ 2147483646 w 1559"/>
              <a:gd name="T7" fmla="*/ 0 h 758"/>
              <a:gd name="T8" fmla="*/ 0 60000 65536"/>
              <a:gd name="T9" fmla="*/ 0 60000 65536"/>
              <a:gd name="T10" fmla="*/ 0 60000 65536"/>
              <a:gd name="T11" fmla="*/ 0 60000 65536"/>
              <a:gd name="T12" fmla="*/ 0 w 1559"/>
              <a:gd name="T13" fmla="*/ 0 h 758"/>
              <a:gd name="T14" fmla="*/ 1559 w 1559"/>
              <a:gd name="T15" fmla="*/ 758 h 758"/>
            </a:gdLst>
            <a:ahLst/>
            <a:cxnLst>
              <a:cxn ang="T8">
                <a:pos x="T0" y="T1"/>
              </a:cxn>
              <a:cxn ang="T9">
                <a:pos x="T2" y="T3"/>
              </a:cxn>
              <a:cxn ang="T10">
                <a:pos x="T4" y="T5"/>
              </a:cxn>
              <a:cxn ang="T11">
                <a:pos x="T6" y="T7"/>
              </a:cxn>
            </a:cxnLst>
            <a:rect l="T12" t="T13" r="T14" b="T15"/>
            <a:pathLst>
              <a:path w="1559" h="758">
                <a:moveTo>
                  <a:pt x="0" y="338"/>
                </a:moveTo>
                <a:cubicBezTo>
                  <a:pt x="221" y="457"/>
                  <a:pt x="442" y="577"/>
                  <a:pt x="630" y="630"/>
                </a:cubicBezTo>
                <a:cubicBezTo>
                  <a:pt x="818" y="683"/>
                  <a:pt x="974" y="758"/>
                  <a:pt x="1129" y="653"/>
                </a:cubicBezTo>
                <a:cubicBezTo>
                  <a:pt x="1284" y="548"/>
                  <a:pt x="1492" y="109"/>
                  <a:pt x="1559" y="0"/>
                </a:cubicBezTo>
              </a:path>
            </a:pathLst>
          </a:custGeom>
          <a:noFill/>
          <a:ln w="28575">
            <a:solidFill>
              <a:schemeClr val="tx2"/>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6746" name="Freeform 35"/>
          <p:cNvSpPr>
            <a:spLocks/>
          </p:cNvSpPr>
          <p:nvPr/>
        </p:nvSpPr>
        <p:spPr bwMode="auto">
          <a:xfrm>
            <a:off x="3975100" y="3768329"/>
            <a:ext cx="181822" cy="463846"/>
          </a:xfrm>
          <a:custGeom>
            <a:avLst/>
            <a:gdLst>
              <a:gd name="T0" fmla="*/ 0 w 1136"/>
              <a:gd name="T1" fmla="*/ 2147483646 h 345"/>
              <a:gd name="T2" fmla="*/ 2147483646 w 1136"/>
              <a:gd name="T3" fmla="*/ 2147483646 h 345"/>
              <a:gd name="T4" fmla="*/ 2147483646 w 1136"/>
              <a:gd name="T5" fmla="*/ 2147483646 h 345"/>
              <a:gd name="T6" fmla="*/ 2147483646 w 1136"/>
              <a:gd name="T7" fmla="*/ 2147483646 h 345"/>
              <a:gd name="T8" fmla="*/ 0 60000 65536"/>
              <a:gd name="T9" fmla="*/ 0 60000 65536"/>
              <a:gd name="T10" fmla="*/ 0 60000 65536"/>
              <a:gd name="T11" fmla="*/ 0 60000 65536"/>
              <a:gd name="T12" fmla="*/ 0 w 1136"/>
              <a:gd name="T13" fmla="*/ 0 h 345"/>
              <a:gd name="T14" fmla="*/ 1136 w 1136"/>
              <a:gd name="T15" fmla="*/ 345 h 345"/>
            </a:gdLst>
            <a:ahLst/>
            <a:cxnLst>
              <a:cxn ang="T8">
                <a:pos x="T0" y="T1"/>
              </a:cxn>
              <a:cxn ang="T9">
                <a:pos x="T2" y="T3"/>
              </a:cxn>
              <a:cxn ang="T10">
                <a:pos x="T4" y="T5"/>
              </a:cxn>
              <a:cxn ang="T11">
                <a:pos x="T6" y="T7"/>
              </a:cxn>
            </a:cxnLst>
            <a:rect l="T12" t="T13" r="T14" b="T15"/>
            <a:pathLst>
              <a:path w="1136" h="345">
                <a:moveTo>
                  <a:pt x="0" y="345"/>
                </a:moveTo>
                <a:cubicBezTo>
                  <a:pt x="44" y="268"/>
                  <a:pt x="88" y="191"/>
                  <a:pt x="207" y="137"/>
                </a:cubicBezTo>
                <a:cubicBezTo>
                  <a:pt x="326" y="83"/>
                  <a:pt x="559" y="0"/>
                  <a:pt x="714" y="22"/>
                </a:cubicBezTo>
                <a:cubicBezTo>
                  <a:pt x="869" y="44"/>
                  <a:pt x="1068" y="227"/>
                  <a:pt x="1136" y="268"/>
                </a:cubicBezTo>
              </a:path>
            </a:pathLst>
          </a:custGeom>
          <a:noFill/>
          <a:ln w="28575">
            <a:solidFill>
              <a:srgbClr val="CC0099"/>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6747" name="Freeform 36"/>
          <p:cNvSpPr>
            <a:spLocks/>
          </p:cNvSpPr>
          <p:nvPr/>
        </p:nvSpPr>
        <p:spPr bwMode="auto">
          <a:xfrm>
            <a:off x="2998788" y="3546873"/>
            <a:ext cx="181822" cy="463846"/>
          </a:xfrm>
          <a:custGeom>
            <a:avLst/>
            <a:gdLst>
              <a:gd name="T0" fmla="*/ 0 w 2220"/>
              <a:gd name="T1" fmla="*/ 2147483646 h 462"/>
              <a:gd name="T2" fmla="*/ 2147483646 w 2220"/>
              <a:gd name="T3" fmla="*/ 2147483646 h 462"/>
              <a:gd name="T4" fmla="*/ 2147483646 w 2220"/>
              <a:gd name="T5" fmla="*/ 2147483646 h 462"/>
              <a:gd name="T6" fmla="*/ 2147483646 w 2220"/>
              <a:gd name="T7" fmla="*/ 2147483646 h 462"/>
              <a:gd name="T8" fmla="*/ 2147483646 w 2220"/>
              <a:gd name="T9" fmla="*/ 2147483646 h 462"/>
              <a:gd name="T10" fmla="*/ 2147483646 w 2220"/>
              <a:gd name="T11" fmla="*/ 2147483646 h 462"/>
              <a:gd name="T12" fmla="*/ 0 60000 65536"/>
              <a:gd name="T13" fmla="*/ 0 60000 65536"/>
              <a:gd name="T14" fmla="*/ 0 60000 65536"/>
              <a:gd name="T15" fmla="*/ 0 60000 65536"/>
              <a:gd name="T16" fmla="*/ 0 60000 65536"/>
              <a:gd name="T17" fmla="*/ 0 60000 65536"/>
              <a:gd name="T18" fmla="*/ 0 w 2220"/>
              <a:gd name="T19" fmla="*/ 0 h 462"/>
              <a:gd name="T20" fmla="*/ 2220 w 2220"/>
              <a:gd name="T21" fmla="*/ 462 h 462"/>
            </a:gdLst>
            <a:ahLst/>
            <a:cxnLst>
              <a:cxn ang="T12">
                <a:pos x="T0" y="T1"/>
              </a:cxn>
              <a:cxn ang="T13">
                <a:pos x="T2" y="T3"/>
              </a:cxn>
              <a:cxn ang="T14">
                <a:pos x="T4" y="T5"/>
              </a:cxn>
              <a:cxn ang="T15">
                <a:pos x="T6" y="T7"/>
              </a:cxn>
              <a:cxn ang="T16">
                <a:pos x="T8" y="T9"/>
              </a:cxn>
              <a:cxn ang="T17">
                <a:pos x="T10" y="T11"/>
              </a:cxn>
            </a:cxnLst>
            <a:rect l="T18" t="T19" r="T20" b="T21"/>
            <a:pathLst>
              <a:path w="2220" h="462">
                <a:moveTo>
                  <a:pt x="0" y="139"/>
                </a:moveTo>
                <a:cubicBezTo>
                  <a:pt x="214" y="100"/>
                  <a:pt x="428" y="62"/>
                  <a:pt x="653" y="39"/>
                </a:cubicBezTo>
                <a:cubicBezTo>
                  <a:pt x="878" y="16"/>
                  <a:pt x="1143" y="2"/>
                  <a:pt x="1352" y="1"/>
                </a:cubicBezTo>
                <a:cubicBezTo>
                  <a:pt x="1561" y="0"/>
                  <a:pt x="1787" y="15"/>
                  <a:pt x="1905" y="32"/>
                </a:cubicBezTo>
                <a:cubicBezTo>
                  <a:pt x="2023" y="49"/>
                  <a:pt x="2007" y="29"/>
                  <a:pt x="2059" y="101"/>
                </a:cubicBezTo>
                <a:cubicBezTo>
                  <a:pt x="2111" y="173"/>
                  <a:pt x="2197" y="402"/>
                  <a:pt x="2220" y="462"/>
                </a:cubicBezTo>
              </a:path>
            </a:pathLst>
          </a:custGeom>
          <a:noFill/>
          <a:ln w="28575">
            <a:solidFill>
              <a:srgbClr val="0099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Tree>
    <p:extLst>
      <p:ext uri="{BB962C8B-B14F-4D97-AF65-F5344CB8AC3E}">
        <p14:creationId xmlns:p14="http://schemas.microsoft.com/office/powerpoint/2010/main" val="19460191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664AE2C9-DEF4-480E-87A5-A4888FBF4EE4}" type="slidenum">
              <a:rPr lang="en-US" altLang="en-US" sz="1200">
                <a:latin typeface="Helvetica" pitchFamily="34" charset="0"/>
              </a:rPr>
              <a:pPr/>
              <a:t>163</a:t>
            </a:fld>
            <a:endParaRPr lang="en-US" altLang="en-US" sz="1200"/>
          </a:p>
        </p:txBody>
      </p:sp>
      <p:sp>
        <p:nvSpPr>
          <p:cNvPr id="118787" name="Rectangle 2"/>
          <p:cNvSpPr>
            <a:spLocks noGrp="1" noChangeArrowheads="1"/>
          </p:cNvSpPr>
          <p:nvPr>
            <p:ph type="title"/>
          </p:nvPr>
        </p:nvSpPr>
        <p:spPr/>
        <p:txBody>
          <a:bodyPr/>
          <a:lstStyle/>
          <a:p>
            <a:pPr eaLnBrk="1" hangingPunct="1"/>
            <a:r>
              <a:rPr lang="en-US" altLang="en-US"/>
              <a:t>Most Likely State Sequence</a:t>
            </a:r>
          </a:p>
        </p:txBody>
      </p:sp>
      <p:sp>
        <p:nvSpPr>
          <p:cNvPr id="118788" name="Rectangle 3"/>
          <p:cNvSpPr>
            <a:spLocks noGrp="1" noChangeArrowheads="1"/>
          </p:cNvSpPr>
          <p:nvPr>
            <p:ph type="body" idx="1"/>
          </p:nvPr>
        </p:nvSpPr>
        <p:spPr>
          <a:xfrm>
            <a:off x="503238" y="1028700"/>
            <a:ext cx="8259762" cy="2455069"/>
          </a:xfrm>
        </p:spPr>
        <p:txBody>
          <a:bodyPr>
            <a:normAutofit fontScale="92500" lnSpcReduction="20000"/>
          </a:bodyPr>
          <a:lstStyle/>
          <a:p>
            <a:pPr eaLnBrk="1" hangingPunct="1"/>
            <a:r>
              <a:rPr lang="en-US" altLang="en-US" sz="2800">
                <a:cs typeface="Times New Roman" pitchFamily="18" charset="0"/>
              </a:rPr>
              <a:t>Given an observation sequence, </a:t>
            </a:r>
            <a:r>
              <a:rPr lang="en-US" altLang="en-US" sz="2800" i="1">
                <a:cs typeface="Times New Roman" pitchFamily="18" charset="0"/>
              </a:rPr>
              <a:t>O</a:t>
            </a:r>
            <a:r>
              <a:rPr lang="en-US" altLang="en-US" sz="2800">
                <a:cs typeface="Times New Roman" pitchFamily="18" charset="0"/>
              </a:rPr>
              <a:t>, and a model, </a:t>
            </a:r>
            <a:r>
              <a:rPr lang="el-GR" altLang="en-US" sz="2800">
                <a:cs typeface="Times New Roman" pitchFamily="18" charset="0"/>
              </a:rPr>
              <a:t>λ</a:t>
            </a:r>
            <a:r>
              <a:rPr lang="en-US" altLang="en-US" sz="2800">
                <a:cs typeface="Times New Roman" pitchFamily="18" charset="0"/>
              </a:rPr>
              <a:t>,  what is the most likely state sequence,</a:t>
            </a:r>
            <a:r>
              <a:rPr lang="en-US" altLang="en-US" sz="2800" i="1">
                <a:cs typeface="Times New Roman" pitchFamily="18" charset="0"/>
              </a:rPr>
              <a:t>Q</a:t>
            </a:r>
            <a:r>
              <a:rPr lang="en-US" altLang="en-US" sz="2800">
                <a:cs typeface="Times New Roman" pitchFamily="18" charset="0"/>
              </a:rPr>
              <a:t>=</a:t>
            </a:r>
            <a:r>
              <a:rPr lang="en-US" altLang="en-US" sz="2800" i="1">
                <a:cs typeface="Times New Roman" pitchFamily="18" charset="0"/>
              </a:rPr>
              <a:t>q</a:t>
            </a:r>
            <a:r>
              <a:rPr lang="en-US" altLang="en-US" sz="2800" baseline="-25000">
                <a:cs typeface="Times New Roman" pitchFamily="18" charset="0"/>
              </a:rPr>
              <a:t>1</a:t>
            </a:r>
            <a:r>
              <a:rPr lang="en-US" altLang="en-US" sz="2800">
                <a:cs typeface="Times New Roman" pitchFamily="18" charset="0"/>
              </a:rPr>
              <a:t>,</a:t>
            </a:r>
            <a:r>
              <a:rPr lang="en-US" altLang="en-US" sz="2800" i="1">
                <a:cs typeface="Times New Roman" pitchFamily="18" charset="0"/>
              </a:rPr>
              <a:t>q</a:t>
            </a:r>
            <a:r>
              <a:rPr lang="en-US" altLang="en-US" sz="2800" baseline="-25000">
                <a:cs typeface="Times New Roman" pitchFamily="18" charset="0"/>
              </a:rPr>
              <a:t>2</a:t>
            </a:r>
            <a:r>
              <a:rPr lang="en-US" altLang="en-US" sz="2800">
                <a:cs typeface="Times New Roman" pitchFamily="18" charset="0"/>
              </a:rPr>
              <a:t>,…</a:t>
            </a:r>
            <a:r>
              <a:rPr lang="en-US" altLang="en-US" sz="2800" i="1">
                <a:cs typeface="Times New Roman" pitchFamily="18" charset="0"/>
              </a:rPr>
              <a:t>q</a:t>
            </a:r>
            <a:r>
              <a:rPr lang="en-US" altLang="en-US" sz="2800" i="1" baseline="-25000">
                <a:cs typeface="Times New Roman" pitchFamily="18" charset="0"/>
              </a:rPr>
              <a:t>T</a:t>
            </a:r>
            <a:r>
              <a:rPr lang="en-US" altLang="en-US" sz="2800">
                <a:cs typeface="Times New Roman" pitchFamily="18" charset="0"/>
              </a:rPr>
              <a:t>, that generated this sequence from this model?</a:t>
            </a:r>
          </a:p>
          <a:p>
            <a:pPr eaLnBrk="1" hangingPunct="1"/>
            <a:r>
              <a:rPr lang="en-US" altLang="en-US" sz="2800">
                <a:cs typeface="Times New Roman" pitchFamily="18" charset="0"/>
              </a:rPr>
              <a:t>Used for sequence labeling, assuming each state corresponds to a tag, it determines the globally best assignment of tags to all tokens in a sequence using a principled approach grounded in probability theory.</a:t>
            </a:r>
          </a:p>
          <a:p>
            <a:pPr eaLnBrk="1" hangingPunct="1"/>
            <a:endParaRPr lang="en-US" altLang="en-US" sz="2800"/>
          </a:p>
        </p:txBody>
      </p:sp>
      <p:grpSp>
        <p:nvGrpSpPr>
          <p:cNvPr id="118789" name="Group 4"/>
          <p:cNvGrpSpPr>
            <a:grpSpLocks/>
          </p:cNvGrpSpPr>
          <p:nvPr/>
        </p:nvGrpSpPr>
        <p:grpSpPr bwMode="auto">
          <a:xfrm>
            <a:off x="1214439" y="3618310"/>
            <a:ext cx="2770188" cy="1206103"/>
            <a:chOff x="688" y="2693"/>
            <a:chExt cx="1745" cy="1013"/>
          </a:xfrm>
        </p:grpSpPr>
        <p:grpSp>
          <p:nvGrpSpPr>
            <p:cNvPr id="118799" name="Group 5"/>
            <p:cNvGrpSpPr>
              <a:grpSpLocks/>
            </p:cNvGrpSpPr>
            <p:nvPr/>
          </p:nvGrpSpPr>
          <p:grpSpPr bwMode="auto">
            <a:xfrm>
              <a:off x="933" y="2693"/>
              <a:ext cx="1500" cy="1013"/>
              <a:chOff x="284" y="1101"/>
              <a:chExt cx="4221" cy="2654"/>
            </a:xfrm>
          </p:grpSpPr>
          <p:grpSp>
            <p:nvGrpSpPr>
              <p:cNvPr id="118801" name="Group 6"/>
              <p:cNvGrpSpPr>
                <a:grpSpLocks/>
              </p:cNvGrpSpPr>
              <p:nvPr/>
            </p:nvGrpSpPr>
            <p:grpSpPr bwMode="auto">
              <a:xfrm>
                <a:off x="1360" y="2500"/>
                <a:ext cx="737" cy="1025"/>
                <a:chOff x="3852" y="2120"/>
                <a:chExt cx="976" cy="1597"/>
              </a:xfrm>
            </p:grpSpPr>
            <p:sp>
              <p:nvSpPr>
                <p:cNvPr id="118820" name="Freeform 7"/>
                <p:cNvSpPr>
                  <a:spLocks/>
                </p:cNvSpPr>
                <p:nvPr/>
              </p:nvSpPr>
              <p:spPr bwMode="auto">
                <a:xfrm>
                  <a:off x="3852" y="2127"/>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8821" name="Freeform 8"/>
                <p:cNvSpPr>
                  <a:spLocks/>
                </p:cNvSpPr>
                <p:nvPr/>
              </p:nvSpPr>
              <p:spPr bwMode="auto">
                <a:xfrm flipH="1">
                  <a:off x="4401" y="2123"/>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8822" name="Line 9"/>
                <p:cNvSpPr>
                  <a:spLocks noChangeShapeType="1"/>
                </p:cNvSpPr>
                <p:nvPr/>
              </p:nvSpPr>
              <p:spPr bwMode="auto">
                <a:xfrm flipV="1">
                  <a:off x="4025" y="2120"/>
                  <a:ext cx="760" cy="8"/>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grpSp>
            <p:nvGrpSpPr>
              <p:cNvPr id="118802" name="Group 10"/>
              <p:cNvGrpSpPr>
                <a:grpSpLocks/>
              </p:cNvGrpSpPr>
              <p:nvPr/>
            </p:nvGrpSpPr>
            <p:grpSpPr bwMode="auto">
              <a:xfrm>
                <a:off x="2181" y="1163"/>
                <a:ext cx="737" cy="1025"/>
                <a:chOff x="3852" y="2120"/>
                <a:chExt cx="976" cy="1597"/>
              </a:xfrm>
            </p:grpSpPr>
            <p:sp>
              <p:nvSpPr>
                <p:cNvPr id="118817" name="Freeform 11"/>
                <p:cNvSpPr>
                  <a:spLocks/>
                </p:cNvSpPr>
                <p:nvPr/>
              </p:nvSpPr>
              <p:spPr bwMode="auto">
                <a:xfrm>
                  <a:off x="3852" y="2127"/>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8818" name="Freeform 12"/>
                <p:cNvSpPr>
                  <a:spLocks/>
                </p:cNvSpPr>
                <p:nvPr/>
              </p:nvSpPr>
              <p:spPr bwMode="auto">
                <a:xfrm flipH="1">
                  <a:off x="4401" y="2123"/>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8819" name="Line 13"/>
                <p:cNvSpPr>
                  <a:spLocks noChangeShapeType="1"/>
                </p:cNvSpPr>
                <p:nvPr/>
              </p:nvSpPr>
              <p:spPr bwMode="auto">
                <a:xfrm flipV="1">
                  <a:off x="4025" y="2120"/>
                  <a:ext cx="760" cy="8"/>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118803" name="Freeform 14"/>
              <p:cNvSpPr>
                <a:spLocks/>
              </p:cNvSpPr>
              <p:nvPr/>
            </p:nvSpPr>
            <p:spPr bwMode="auto">
              <a:xfrm>
                <a:off x="579" y="1179"/>
                <a:ext cx="322" cy="102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8804" name="Freeform 15"/>
              <p:cNvSpPr>
                <a:spLocks/>
              </p:cNvSpPr>
              <p:nvPr/>
            </p:nvSpPr>
            <p:spPr bwMode="auto">
              <a:xfrm flipH="1">
                <a:off x="994" y="1177"/>
                <a:ext cx="322" cy="102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8805" name="Line 16"/>
              <p:cNvSpPr>
                <a:spLocks noChangeShapeType="1"/>
              </p:cNvSpPr>
              <p:nvPr/>
            </p:nvSpPr>
            <p:spPr bwMode="auto">
              <a:xfrm flipV="1">
                <a:off x="710" y="1175"/>
                <a:ext cx="573" cy="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18806" name="Freeform 17"/>
              <p:cNvSpPr>
                <a:spLocks/>
              </p:cNvSpPr>
              <p:nvPr/>
            </p:nvSpPr>
            <p:spPr bwMode="auto">
              <a:xfrm>
                <a:off x="3768" y="2017"/>
                <a:ext cx="322" cy="102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8807" name="Freeform 18"/>
              <p:cNvSpPr>
                <a:spLocks/>
              </p:cNvSpPr>
              <p:nvPr/>
            </p:nvSpPr>
            <p:spPr bwMode="auto">
              <a:xfrm flipH="1">
                <a:off x="4183" y="2015"/>
                <a:ext cx="322" cy="102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8808" name="Line 19"/>
              <p:cNvSpPr>
                <a:spLocks noChangeShapeType="1"/>
              </p:cNvSpPr>
              <p:nvPr/>
            </p:nvSpPr>
            <p:spPr bwMode="auto">
              <a:xfrm flipV="1">
                <a:off x="3899" y="2013"/>
                <a:ext cx="573" cy="5"/>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18809" name="Freeform 20"/>
              <p:cNvSpPr>
                <a:spLocks/>
              </p:cNvSpPr>
              <p:nvPr/>
            </p:nvSpPr>
            <p:spPr bwMode="auto">
              <a:xfrm>
                <a:off x="1290" y="1829"/>
                <a:ext cx="322" cy="1020"/>
              </a:xfrm>
              <a:custGeom>
                <a:avLst/>
                <a:gdLst>
                  <a:gd name="T0" fmla="*/ 0 w 983"/>
                  <a:gd name="T1" fmla="*/ 38 h 258"/>
                  <a:gd name="T2" fmla="*/ 253 w 983"/>
                  <a:gd name="T3" fmla="*/ 215 h 258"/>
                  <a:gd name="T4" fmla="*/ 614 w 983"/>
                  <a:gd name="T5" fmla="*/ 222 h 258"/>
                  <a:gd name="T6" fmla="*/ 983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8810" name="Freeform 21"/>
              <p:cNvSpPr>
                <a:spLocks/>
              </p:cNvSpPr>
              <p:nvPr/>
            </p:nvSpPr>
            <p:spPr bwMode="auto">
              <a:xfrm>
                <a:off x="2918" y="1821"/>
                <a:ext cx="322" cy="1020"/>
              </a:xfrm>
              <a:custGeom>
                <a:avLst/>
                <a:gdLst>
                  <a:gd name="T0" fmla="*/ 0 w 929"/>
                  <a:gd name="T1" fmla="*/ 0 h 507"/>
                  <a:gd name="T2" fmla="*/ 207 w 929"/>
                  <a:gd name="T3" fmla="*/ 238 h 507"/>
                  <a:gd name="T4" fmla="*/ 499 w 929"/>
                  <a:gd name="T5" fmla="*/ 422 h 507"/>
                  <a:gd name="T6" fmla="*/ 929 w 929"/>
                  <a:gd name="T7" fmla="*/ 507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8811" name="Freeform 22"/>
              <p:cNvSpPr>
                <a:spLocks/>
              </p:cNvSpPr>
              <p:nvPr/>
            </p:nvSpPr>
            <p:spPr bwMode="auto">
              <a:xfrm>
                <a:off x="1313" y="1101"/>
                <a:ext cx="975" cy="1020"/>
              </a:xfrm>
              <a:custGeom>
                <a:avLst/>
                <a:gdLst>
                  <a:gd name="T0" fmla="*/ 975 w 975"/>
                  <a:gd name="T1" fmla="*/ 6 h 536"/>
                  <a:gd name="T2" fmla="*/ 668 w 975"/>
                  <a:gd name="T3" fmla="*/ 1 h 536"/>
                  <a:gd name="T4" fmla="*/ 307 w 975"/>
                  <a:gd name="T5" fmla="*/ 1 h 536"/>
                  <a:gd name="T6" fmla="*/ 0 w 975"/>
                  <a:gd name="T7" fmla="*/ 6 h 536"/>
                  <a:gd name="T8" fmla="*/ 0 60000 65536"/>
                  <a:gd name="T9" fmla="*/ 0 60000 65536"/>
                  <a:gd name="T10" fmla="*/ 0 60000 65536"/>
                  <a:gd name="T11" fmla="*/ 0 60000 65536"/>
                  <a:gd name="T12" fmla="*/ 0 w 975"/>
                  <a:gd name="T13" fmla="*/ 0 h 536"/>
                  <a:gd name="T14" fmla="*/ 975 w 975"/>
                  <a:gd name="T15" fmla="*/ 536 h 536"/>
                </a:gdLst>
                <a:ahLst/>
                <a:cxnLst>
                  <a:cxn ang="T8">
                    <a:pos x="T0" y="T1"/>
                  </a:cxn>
                  <a:cxn ang="T9">
                    <a:pos x="T2" y="T3"/>
                  </a:cxn>
                  <a:cxn ang="T10">
                    <a:pos x="T4" y="T5"/>
                  </a:cxn>
                  <a:cxn ang="T11">
                    <a:pos x="T6" y="T7"/>
                  </a:cxn>
                </a:cxnLst>
                <a:rect l="T12" t="T13" r="T14" b="T15"/>
                <a:pathLst>
                  <a:path w="975" h="536">
                    <a:moveTo>
                      <a:pt x="975" y="528"/>
                    </a:moveTo>
                    <a:cubicBezTo>
                      <a:pt x="877" y="343"/>
                      <a:pt x="779" y="158"/>
                      <a:pt x="668" y="83"/>
                    </a:cubicBezTo>
                    <a:cubicBezTo>
                      <a:pt x="557" y="8"/>
                      <a:pt x="418" y="0"/>
                      <a:pt x="307" y="75"/>
                    </a:cubicBezTo>
                    <a:cubicBezTo>
                      <a:pt x="196" y="150"/>
                      <a:pt x="52" y="458"/>
                      <a:pt x="0" y="536"/>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en-IN"/>
              </a:p>
            </p:txBody>
          </p:sp>
          <p:sp>
            <p:nvSpPr>
              <p:cNvPr id="118812" name="Freeform 23"/>
              <p:cNvSpPr>
                <a:spLocks/>
              </p:cNvSpPr>
              <p:nvPr/>
            </p:nvSpPr>
            <p:spPr bwMode="auto">
              <a:xfrm>
                <a:off x="1159" y="1959"/>
                <a:ext cx="322" cy="1020"/>
              </a:xfrm>
              <a:custGeom>
                <a:avLst/>
                <a:gdLst>
                  <a:gd name="T0" fmla="*/ 0 w 2612"/>
                  <a:gd name="T1" fmla="*/ 0 h 620"/>
                  <a:gd name="T2" fmla="*/ 400 w 2612"/>
                  <a:gd name="T3" fmla="*/ 354 h 620"/>
                  <a:gd name="T4" fmla="*/ 1467 w 2612"/>
                  <a:gd name="T5" fmla="*/ 392 h 620"/>
                  <a:gd name="T6" fmla="*/ 2174 w 2612"/>
                  <a:gd name="T7" fmla="*/ 584 h 620"/>
                  <a:gd name="T8" fmla="*/ 2612 w 2612"/>
                  <a:gd name="T9" fmla="*/ 607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8813" name="Freeform 24"/>
              <p:cNvSpPr>
                <a:spLocks/>
              </p:cNvSpPr>
              <p:nvPr/>
            </p:nvSpPr>
            <p:spPr bwMode="auto">
              <a:xfrm>
                <a:off x="2173" y="2735"/>
                <a:ext cx="322" cy="1020"/>
              </a:xfrm>
              <a:custGeom>
                <a:avLst/>
                <a:gdLst>
                  <a:gd name="T0" fmla="*/ 0 w 1705"/>
                  <a:gd name="T1" fmla="*/ 292 h 481"/>
                  <a:gd name="T2" fmla="*/ 315 w 1705"/>
                  <a:gd name="T3" fmla="*/ 399 h 481"/>
                  <a:gd name="T4" fmla="*/ 1121 w 1705"/>
                  <a:gd name="T5" fmla="*/ 415 h 481"/>
                  <a:gd name="T6" fmla="*/ 1705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8814" name="Freeform 25"/>
              <p:cNvSpPr>
                <a:spLocks/>
              </p:cNvSpPr>
              <p:nvPr/>
            </p:nvSpPr>
            <p:spPr bwMode="auto">
              <a:xfrm>
                <a:off x="475" y="1783"/>
                <a:ext cx="322" cy="1021"/>
              </a:xfrm>
              <a:custGeom>
                <a:avLst/>
                <a:gdLst>
                  <a:gd name="T0" fmla="*/ 892 w 892"/>
                  <a:gd name="T1" fmla="*/ 1282 h 1282"/>
                  <a:gd name="T2" fmla="*/ 569 w 892"/>
                  <a:gd name="T3" fmla="*/ 1190 h 1282"/>
                  <a:gd name="T4" fmla="*/ 147 w 892"/>
                  <a:gd name="T5" fmla="*/ 921 h 1282"/>
                  <a:gd name="T6" fmla="*/ 1 w 892"/>
                  <a:gd name="T7" fmla="*/ 583 h 1282"/>
                  <a:gd name="T8" fmla="*/ 139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8815" name="Freeform 26"/>
              <p:cNvSpPr>
                <a:spLocks/>
              </p:cNvSpPr>
              <p:nvPr/>
            </p:nvSpPr>
            <p:spPr bwMode="auto">
              <a:xfrm>
                <a:off x="284" y="1621"/>
                <a:ext cx="322" cy="1021"/>
              </a:xfrm>
              <a:custGeom>
                <a:avLst/>
                <a:gdLst>
                  <a:gd name="T0" fmla="*/ 3702 w 3702"/>
                  <a:gd name="T1" fmla="*/ 1175 h 2102"/>
                  <a:gd name="T2" fmla="*/ 3364 w 3702"/>
                  <a:gd name="T3" fmla="*/ 1905 h 2102"/>
                  <a:gd name="T4" fmla="*/ 3164 w 3702"/>
                  <a:gd name="T5" fmla="*/ 2051 h 2102"/>
                  <a:gd name="T6" fmla="*/ 2895 w 3702"/>
                  <a:gd name="T7" fmla="*/ 2097 h 2102"/>
                  <a:gd name="T8" fmla="*/ 1290 w 3702"/>
                  <a:gd name="T9" fmla="*/ 2059 h 2102"/>
                  <a:gd name="T10" fmla="*/ 607 w 3702"/>
                  <a:gd name="T11" fmla="*/ 1836 h 2102"/>
                  <a:gd name="T12" fmla="*/ 345 w 3702"/>
                  <a:gd name="T13" fmla="*/ 1498 h 2102"/>
                  <a:gd name="T14" fmla="*/ 100 w 3702"/>
                  <a:gd name="T15" fmla="*/ 976 h 2102"/>
                  <a:gd name="T16" fmla="*/ 31 w 3702"/>
                  <a:gd name="T17" fmla="*/ 300 h 2102"/>
                  <a:gd name="T18" fmla="*/ 284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8816" name="Freeform 27"/>
              <p:cNvSpPr>
                <a:spLocks/>
              </p:cNvSpPr>
              <p:nvPr/>
            </p:nvSpPr>
            <p:spPr bwMode="auto">
              <a:xfrm>
                <a:off x="1997" y="2612"/>
                <a:ext cx="322" cy="1021"/>
              </a:xfrm>
              <a:custGeom>
                <a:avLst/>
                <a:gdLst>
                  <a:gd name="T0" fmla="*/ 1820 w 1820"/>
                  <a:gd name="T1" fmla="*/ 0 h 226"/>
                  <a:gd name="T2" fmla="*/ 1259 w 1820"/>
                  <a:gd name="T3" fmla="*/ 192 h 226"/>
                  <a:gd name="T4" fmla="*/ 744 w 1820"/>
                  <a:gd name="T5" fmla="*/ 207 h 226"/>
                  <a:gd name="T6" fmla="*/ 307 w 1820"/>
                  <a:gd name="T7" fmla="*/ 100 h 226"/>
                  <a:gd name="T8" fmla="*/ 0 w 1820"/>
                  <a:gd name="T9" fmla="*/ 123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grpSp>
        <p:sp>
          <p:nvSpPr>
            <p:cNvPr id="118800" name="Oval 28"/>
            <p:cNvSpPr>
              <a:spLocks noChangeArrowheads="1"/>
            </p:cNvSpPr>
            <p:nvPr/>
          </p:nvSpPr>
          <p:spPr bwMode="auto">
            <a:xfrm>
              <a:off x="688" y="2910"/>
              <a:ext cx="161" cy="5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grpSp>
      <p:grpSp>
        <p:nvGrpSpPr>
          <p:cNvPr id="118790" name="Group 29"/>
          <p:cNvGrpSpPr>
            <a:grpSpLocks/>
          </p:cNvGrpSpPr>
          <p:nvPr/>
        </p:nvGrpSpPr>
        <p:grpSpPr bwMode="auto">
          <a:xfrm>
            <a:off x="4754564" y="3815951"/>
            <a:ext cx="3167062" cy="652462"/>
            <a:chOff x="2995" y="3205"/>
            <a:chExt cx="1995" cy="548"/>
          </a:xfrm>
        </p:grpSpPr>
        <p:sp>
          <p:nvSpPr>
            <p:cNvPr id="118797" name="Text Box 30"/>
            <p:cNvSpPr txBox="1">
              <a:spLocks noChangeArrowheads="1"/>
            </p:cNvSpPr>
            <p:nvPr/>
          </p:nvSpPr>
          <p:spPr bwMode="auto">
            <a:xfrm>
              <a:off x="3042" y="3343"/>
              <a:ext cx="19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b="0">
                  <a:solidFill>
                    <a:schemeClr val="tx2"/>
                  </a:solidFill>
                </a:rPr>
                <a:t>John</a:t>
              </a:r>
              <a:r>
                <a:rPr lang="en-US" altLang="en-US" sz="2000" b="0"/>
                <a:t> </a:t>
              </a:r>
              <a:r>
                <a:rPr lang="en-US" altLang="en-US" sz="2000" b="0">
                  <a:solidFill>
                    <a:srgbClr val="CC0099"/>
                  </a:solidFill>
                </a:rPr>
                <a:t>gave</a:t>
              </a:r>
              <a:r>
                <a:rPr lang="en-US" altLang="en-US" sz="2000" b="0"/>
                <a:t> </a:t>
              </a:r>
              <a:r>
                <a:rPr lang="en-US" altLang="en-US" sz="2000" b="0">
                  <a:solidFill>
                    <a:srgbClr val="FF0000"/>
                  </a:solidFill>
                </a:rPr>
                <a:t>the</a:t>
              </a:r>
              <a:r>
                <a:rPr lang="en-US" altLang="en-US" sz="2000" b="0"/>
                <a:t> </a:t>
              </a:r>
              <a:r>
                <a:rPr lang="en-US" altLang="en-US" sz="2000" b="0">
                  <a:solidFill>
                    <a:srgbClr val="009900"/>
                  </a:solidFill>
                </a:rPr>
                <a:t>dog</a:t>
              </a:r>
              <a:r>
                <a:rPr lang="en-US" altLang="en-US" sz="2000" b="0"/>
                <a:t> </a:t>
              </a:r>
              <a:r>
                <a:rPr lang="en-US" altLang="en-US" sz="2000" b="0">
                  <a:solidFill>
                    <a:srgbClr val="FF0000"/>
                  </a:solidFill>
                </a:rPr>
                <a:t>an</a:t>
              </a:r>
              <a:r>
                <a:rPr lang="en-US" altLang="en-US" sz="2000" b="0"/>
                <a:t> apple. </a:t>
              </a:r>
            </a:p>
          </p:txBody>
        </p:sp>
        <p:sp>
          <p:nvSpPr>
            <p:cNvPr id="118798" name="Oval 31"/>
            <p:cNvSpPr>
              <a:spLocks noChangeArrowheads="1"/>
            </p:cNvSpPr>
            <p:nvPr/>
          </p:nvSpPr>
          <p:spPr bwMode="auto">
            <a:xfrm>
              <a:off x="2995" y="3205"/>
              <a:ext cx="161" cy="5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grpSp>
      <p:sp>
        <p:nvSpPr>
          <p:cNvPr id="118791" name="Text Box 32"/>
          <p:cNvSpPr txBox="1">
            <a:spLocks noChangeArrowheads="1"/>
          </p:cNvSpPr>
          <p:nvPr/>
        </p:nvSpPr>
        <p:spPr bwMode="auto">
          <a:xfrm>
            <a:off x="4822826" y="4408885"/>
            <a:ext cx="310627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b="0">
                <a:solidFill>
                  <a:srgbClr val="FF0000"/>
                </a:solidFill>
              </a:rPr>
              <a:t>Det</a:t>
            </a:r>
            <a:r>
              <a:rPr lang="en-US" altLang="en-US" sz="2000" b="0"/>
              <a:t>   </a:t>
            </a:r>
            <a:r>
              <a:rPr lang="en-US" altLang="en-US" sz="2000" b="0">
                <a:solidFill>
                  <a:srgbClr val="009900"/>
                </a:solidFill>
              </a:rPr>
              <a:t>Noun</a:t>
            </a:r>
            <a:r>
              <a:rPr lang="en-US" altLang="en-US" sz="2000" b="0"/>
              <a:t>  </a:t>
            </a:r>
            <a:r>
              <a:rPr lang="en-US" altLang="en-US" sz="2000" b="0">
                <a:solidFill>
                  <a:schemeClr val="tx2"/>
                </a:solidFill>
              </a:rPr>
              <a:t>PropNoun</a:t>
            </a:r>
            <a:r>
              <a:rPr lang="en-US" altLang="en-US" sz="2000" b="0"/>
              <a:t> </a:t>
            </a:r>
            <a:r>
              <a:rPr lang="en-US" altLang="en-US" sz="2000" b="0">
                <a:solidFill>
                  <a:srgbClr val="CC0099"/>
                </a:solidFill>
              </a:rPr>
              <a:t>Verb </a:t>
            </a:r>
          </a:p>
        </p:txBody>
      </p:sp>
      <p:sp>
        <p:nvSpPr>
          <p:cNvPr id="118792" name="Freeform 33"/>
          <p:cNvSpPr>
            <a:spLocks/>
          </p:cNvSpPr>
          <p:nvPr/>
        </p:nvSpPr>
        <p:spPr bwMode="auto">
          <a:xfrm>
            <a:off x="2047875" y="3349228"/>
            <a:ext cx="4889500" cy="463846"/>
          </a:xfrm>
          <a:custGeom>
            <a:avLst/>
            <a:gdLst>
              <a:gd name="T0" fmla="*/ 0 w 2581"/>
              <a:gd name="T1" fmla="*/ 2147483646 h 605"/>
              <a:gd name="T2" fmla="*/ 2147483646 w 2581"/>
              <a:gd name="T3" fmla="*/ 2147483646 h 605"/>
              <a:gd name="T4" fmla="*/ 2147483646 w 2581"/>
              <a:gd name="T5" fmla="*/ 2147483646 h 605"/>
              <a:gd name="T6" fmla="*/ 2147483646 w 2581"/>
              <a:gd name="T7" fmla="*/ 2147483646 h 605"/>
              <a:gd name="T8" fmla="*/ 2147483646 w 2581"/>
              <a:gd name="T9" fmla="*/ 2147483646 h 605"/>
              <a:gd name="T10" fmla="*/ 0 60000 65536"/>
              <a:gd name="T11" fmla="*/ 0 60000 65536"/>
              <a:gd name="T12" fmla="*/ 0 60000 65536"/>
              <a:gd name="T13" fmla="*/ 0 60000 65536"/>
              <a:gd name="T14" fmla="*/ 0 60000 65536"/>
              <a:gd name="T15" fmla="*/ 0 w 2581"/>
              <a:gd name="T16" fmla="*/ 0 h 605"/>
              <a:gd name="T17" fmla="*/ 2581 w 2581"/>
              <a:gd name="T18" fmla="*/ 605 h 605"/>
            </a:gdLst>
            <a:ahLst/>
            <a:cxnLst>
              <a:cxn ang="T10">
                <a:pos x="T0" y="T1"/>
              </a:cxn>
              <a:cxn ang="T11">
                <a:pos x="T2" y="T3"/>
              </a:cxn>
              <a:cxn ang="T12">
                <a:pos x="T4" y="T5"/>
              </a:cxn>
              <a:cxn ang="T13">
                <a:pos x="T6" y="T7"/>
              </a:cxn>
              <a:cxn ang="T14">
                <a:pos x="T8" y="T9"/>
              </a:cxn>
            </a:cxnLst>
            <a:rect l="T15" t="T16" r="T17" b="T18"/>
            <a:pathLst>
              <a:path w="2581" h="605">
                <a:moveTo>
                  <a:pt x="0" y="251"/>
                </a:moveTo>
                <a:cubicBezTo>
                  <a:pt x="110" y="174"/>
                  <a:pt x="221" y="98"/>
                  <a:pt x="392" y="67"/>
                </a:cubicBezTo>
                <a:cubicBezTo>
                  <a:pt x="563" y="36"/>
                  <a:pt x="710" y="63"/>
                  <a:pt x="1029" y="67"/>
                </a:cubicBezTo>
                <a:cubicBezTo>
                  <a:pt x="1348" y="71"/>
                  <a:pt x="2045" y="0"/>
                  <a:pt x="2304" y="90"/>
                </a:cubicBezTo>
                <a:cubicBezTo>
                  <a:pt x="2563" y="180"/>
                  <a:pt x="2534" y="524"/>
                  <a:pt x="2581" y="605"/>
                </a:cubicBezTo>
              </a:path>
            </a:pathLst>
          </a:custGeom>
          <a:noFill/>
          <a:ln w="285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en-IN"/>
          </a:p>
        </p:txBody>
      </p:sp>
      <p:sp>
        <p:nvSpPr>
          <p:cNvPr id="118793" name="Freeform 34"/>
          <p:cNvSpPr>
            <a:spLocks/>
          </p:cNvSpPr>
          <p:nvPr/>
        </p:nvSpPr>
        <p:spPr bwMode="auto">
          <a:xfrm>
            <a:off x="2073275" y="3421856"/>
            <a:ext cx="181822" cy="463846"/>
          </a:xfrm>
          <a:custGeom>
            <a:avLst/>
            <a:gdLst>
              <a:gd name="T0" fmla="*/ 0 w 2565"/>
              <a:gd name="T1" fmla="*/ 2147483646 h 536"/>
              <a:gd name="T2" fmla="*/ 2147483646 w 2565"/>
              <a:gd name="T3" fmla="*/ 2147483646 h 536"/>
              <a:gd name="T4" fmla="*/ 2147483646 w 2565"/>
              <a:gd name="T5" fmla="*/ 2147483646 h 536"/>
              <a:gd name="T6" fmla="*/ 2147483646 w 2565"/>
              <a:gd name="T7" fmla="*/ 2147483646 h 536"/>
              <a:gd name="T8" fmla="*/ 0 60000 65536"/>
              <a:gd name="T9" fmla="*/ 0 60000 65536"/>
              <a:gd name="T10" fmla="*/ 0 60000 65536"/>
              <a:gd name="T11" fmla="*/ 0 60000 65536"/>
              <a:gd name="T12" fmla="*/ 0 w 2565"/>
              <a:gd name="T13" fmla="*/ 0 h 536"/>
              <a:gd name="T14" fmla="*/ 2565 w 2565"/>
              <a:gd name="T15" fmla="*/ 536 h 536"/>
            </a:gdLst>
            <a:ahLst/>
            <a:cxnLst>
              <a:cxn ang="T8">
                <a:pos x="T0" y="T1"/>
              </a:cxn>
              <a:cxn ang="T9">
                <a:pos x="T2" y="T3"/>
              </a:cxn>
              <a:cxn ang="T10">
                <a:pos x="T4" y="T5"/>
              </a:cxn>
              <a:cxn ang="T11">
                <a:pos x="T6" y="T7"/>
              </a:cxn>
            </a:cxnLst>
            <a:rect l="T12" t="T13" r="T14" b="T15"/>
            <a:pathLst>
              <a:path w="2565" h="536">
                <a:moveTo>
                  <a:pt x="0" y="229"/>
                </a:moveTo>
                <a:cubicBezTo>
                  <a:pt x="262" y="169"/>
                  <a:pt x="525" y="109"/>
                  <a:pt x="906" y="83"/>
                </a:cubicBezTo>
                <a:cubicBezTo>
                  <a:pt x="1287" y="57"/>
                  <a:pt x="2012" y="0"/>
                  <a:pt x="2288" y="75"/>
                </a:cubicBezTo>
                <a:cubicBezTo>
                  <a:pt x="2564" y="150"/>
                  <a:pt x="2520" y="460"/>
                  <a:pt x="2565" y="536"/>
                </a:cubicBezTo>
              </a:path>
            </a:pathLst>
          </a:custGeom>
          <a:noFill/>
          <a:ln w="285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8794" name="Freeform 35"/>
          <p:cNvSpPr>
            <a:spLocks/>
          </p:cNvSpPr>
          <p:nvPr/>
        </p:nvSpPr>
        <p:spPr bwMode="auto">
          <a:xfrm>
            <a:off x="2511426" y="4206479"/>
            <a:ext cx="181822" cy="463846"/>
          </a:xfrm>
          <a:custGeom>
            <a:avLst/>
            <a:gdLst>
              <a:gd name="T0" fmla="*/ 0 w 1559"/>
              <a:gd name="T1" fmla="*/ 2147483646 h 758"/>
              <a:gd name="T2" fmla="*/ 2147483646 w 1559"/>
              <a:gd name="T3" fmla="*/ 2147483646 h 758"/>
              <a:gd name="T4" fmla="*/ 2147483646 w 1559"/>
              <a:gd name="T5" fmla="*/ 2147483646 h 758"/>
              <a:gd name="T6" fmla="*/ 2147483646 w 1559"/>
              <a:gd name="T7" fmla="*/ 0 h 758"/>
              <a:gd name="T8" fmla="*/ 0 60000 65536"/>
              <a:gd name="T9" fmla="*/ 0 60000 65536"/>
              <a:gd name="T10" fmla="*/ 0 60000 65536"/>
              <a:gd name="T11" fmla="*/ 0 60000 65536"/>
              <a:gd name="T12" fmla="*/ 0 w 1559"/>
              <a:gd name="T13" fmla="*/ 0 h 758"/>
              <a:gd name="T14" fmla="*/ 1559 w 1559"/>
              <a:gd name="T15" fmla="*/ 758 h 758"/>
            </a:gdLst>
            <a:ahLst/>
            <a:cxnLst>
              <a:cxn ang="T8">
                <a:pos x="T0" y="T1"/>
              </a:cxn>
              <a:cxn ang="T9">
                <a:pos x="T2" y="T3"/>
              </a:cxn>
              <a:cxn ang="T10">
                <a:pos x="T4" y="T5"/>
              </a:cxn>
              <a:cxn ang="T11">
                <a:pos x="T6" y="T7"/>
              </a:cxn>
            </a:cxnLst>
            <a:rect l="T12" t="T13" r="T14" b="T15"/>
            <a:pathLst>
              <a:path w="1559" h="758">
                <a:moveTo>
                  <a:pt x="0" y="338"/>
                </a:moveTo>
                <a:cubicBezTo>
                  <a:pt x="221" y="457"/>
                  <a:pt x="442" y="577"/>
                  <a:pt x="630" y="630"/>
                </a:cubicBezTo>
                <a:cubicBezTo>
                  <a:pt x="818" y="683"/>
                  <a:pt x="974" y="758"/>
                  <a:pt x="1129" y="653"/>
                </a:cubicBezTo>
                <a:cubicBezTo>
                  <a:pt x="1284" y="548"/>
                  <a:pt x="1492" y="109"/>
                  <a:pt x="1559" y="0"/>
                </a:cubicBezTo>
              </a:path>
            </a:pathLst>
          </a:custGeom>
          <a:noFill/>
          <a:ln w="28575">
            <a:solidFill>
              <a:schemeClr val="tx2"/>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8795" name="Freeform 36"/>
          <p:cNvSpPr>
            <a:spLocks/>
          </p:cNvSpPr>
          <p:nvPr/>
        </p:nvSpPr>
        <p:spPr bwMode="auto">
          <a:xfrm>
            <a:off x="3975100" y="3768329"/>
            <a:ext cx="181822" cy="463846"/>
          </a:xfrm>
          <a:custGeom>
            <a:avLst/>
            <a:gdLst>
              <a:gd name="T0" fmla="*/ 0 w 1136"/>
              <a:gd name="T1" fmla="*/ 2147483646 h 345"/>
              <a:gd name="T2" fmla="*/ 2147483646 w 1136"/>
              <a:gd name="T3" fmla="*/ 2147483646 h 345"/>
              <a:gd name="T4" fmla="*/ 2147483646 w 1136"/>
              <a:gd name="T5" fmla="*/ 2147483646 h 345"/>
              <a:gd name="T6" fmla="*/ 2147483646 w 1136"/>
              <a:gd name="T7" fmla="*/ 2147483646 h 345"/>
              <a:gd name="T8" fmla="*/ 0 60000 65536"/>
              <a:gd name="T9" fmla="*/ 0 60000 65536"/>
              <a:gd name="T10" fmla="*/ 0 60000 65536"/>
              <a:gd name="T11" fmla="*/ 0 60000 65536"/>
              <a:gd name="T12" fmla="*/ 0 w 1136"/>
              <a:gd name="T13" fmla="*/ 0 h 345"/>
              <a:gd name="T14" fmla="*/ 1136 w 1136"/>
              <a:gd name="T15" fmla="*/ 345 h 345"/>
            </a:gdLst>
            <a:ahLst/>
            <a:cxnLst>
              <a:cxn ang="T8">
                <a:pos x="T0" y="T1"/>
              </a:cxn>
              <a:cxn ang="T9">
                <a:pos x="T2" y="T3"/>
              </a:cxn>
              <a:cxn ang="T10">
                <a:pos x="T4" y="T5"/>
              </a:cxn>
              <a:cxn ang="T11">
                <a:pos x="T6" y="T7"/>
              </a:cxn>
            </a:cxnLst>
            <a:rect l="T12" t="T13" r="T14" b="T15"/>
            <a:pathLst>
              <a:path w="1136" h="345">
                <a:moveTo>
                  <a:pt x="0" y="345"/>
                </a:moveTo>
                <a:cubicBezTo>
                  <a:pt x="44" y="268"/>
                  <a:pt x="88" y="191"/>
                  <a:pt x="207" y="137"/>
                </a:cubicBezTo>
                <a:cubicBezTo>
                  <a:pt x="326" y="83"/>
                  <a:pt x="559" y="0"/>
                  <a:pt x="714" y="22"/>
                </a:cubicBezTo>
                <a:cubicBezTo>
                  <a:pt x="869" y="44"/>
                  <a:pt x="1068" y="227"/>
                  <a:pt x="1136" y="268"/>
                </a:cubicBezTo>
              </a:path>
            </a:pathLst>
          </a:custGeom>
          <a:noFill/>
          <a:ln w="28575">
            <a:solidFill>
              <a:srgbClr val="CC0099"/>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18796" name="Freeform 37"/>
          <p:cNvSpPr>
            <a:spLocks/>
          </p:cNvSpPr>
          <p:nvPr/>
        </p:nvSpPr>
        <p:spPr bwMode="auto">
          <a:xfrm>
            <a:off x="2998788" y="3546873"/>
            <a:ext cx="181822" cy="463846"/>
          </a:xfrm>
          <a:custGeom>
            <a:avLst/>
            <a:gdLst>
              <a:gd name="T0" fmla="*/ 0 w 2220"/>
              <a:gd name="T1" fmla="*/ 2147483646 h 462"/>
              <a:gd name="T2" fmla="*/ 2147483646 w 2220"/>
              <a:gd name="T3" fmla="*/ 2147483646 h 462"/>
              <a:gd name="T4" fmla="*/ 2147483646 w 2220"/>
              <a:gd name="T5" fmla="*/ 2147483646 h 462"/>
              <a:gd name="T6" fmla="*/ 2147483646 w 2220"/>
              <a:gd name="T7" fmla="*/ 2147483646 h 462"/>
              <a:gd name="T8" fmla="*/ 2147483646 w 2220"/>
              <a:gd name="T9" fmla="*/ 2147483646 h 462"/>
              <a:gd name="T10" fmla="*/ 2147483646 w 2220"/>
              <a:gd name="T11" fmla="*/ 2147483646 h 462"/>
              <a:gd name="T12" fmla="*/ 0 60000 65536"/>
              <a:gd name="T13" fmla="*/ 0 60000 65536"/>
              <a:gd name="T14" fmla="*/ 0 60000 65536"/>
              <a:gd name="T15" fmla="*/ 0 60000 65536"/>
              <a:gd name="T16" fmla="*/ 0 60000 65536"/>
              <a:gd name="T17" fmla="*/ 0 60000 65536"/>
              <a:gd name="T18" fmla="*/ 0 w 2220"/>
              <a:gd name="T19" fmla="*/ 0 h 462"/>
              <a:gd name="T20" fmla="*/ 2220 w 2220"/>
              <a:gd name="T21" fmla="*/ 462 h 462"/>
            </a:gdLst>
            <a:ahLst/>
            <a:cxnLst>
              <a:cxn ang="T12">
                <a:pos x="T0" y="T1"/>
              </a:cxn>
              <a:cxn ang="T13">
                <a:pos x="T2" y="T3"/>
              </a:cxn>
              <a:cxn ang="T14">
                <a:pos x="T4" y="T5"/>
              </a:cxn>
              <a:cxn ang="T15">
                <a:pos x="T6" y="T7"/>
              </a:cxn>
              <a:cxn ang="T16">
                <a:pos x="T8" y="T9"/>
              </a:cxn>
              <a:cxn ang="T17">
                <a:pos x="T10" y="T11"/>
              </a:cxn>
            </a:cxnLst>
            <a:rect l="T18" t="T19" r="T20" b="T21"/>
            <a:pathLst>
              <a:path w="2220" h="462">
                <a:moveTo>
                  <a:pt x="0" y="139"/>
                </a:moveTo>
                <a:cubicBezTo>
                  <a:pt x="214" y="100"/>
                  <a:pt x="428" y="62"/>
                  <a:pt x="653" y="39"/>
                </a:cubicBezTo>
                <a:cubicBezTo>
                  <a:pt x="878" y="16"/>
                  <a:pt x="1143" y="2"/>
                  <a:pt x="1352" y="1"/>
                </a:cubicBezTo>
                <a:cubicBezTo>
                  <a:pt x="1561" y="0"/>
                  <a:pt x="1787" y="15"/>
                  <a:pt x="1905" y="32"/>
                </a:cubicBezTo>
                <a:cubicBezTo>
                  <a:pt x="2023" y="49"/>
                  <a:pt x="2007" y="29"/>
                  <a:pt x="2059" y="101"/>
                </a:cubicBezTo>
                <a:cubicBezTo>
                  <a:pt x="2111" y="173"/>
                  <a:pt x="2197" y="402"/>
                  <a:pt x="2220" y="462"/>
                </a:cubicBezTo>
              </a:path>
            </a:pathLst>
          </a:custGeom>
          <a:noFill/>
          <a:ln w="28575">
            <a:solidFill>
              <a:srgbClr val="0099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Tree>
    <p:extLst>
      <p:ext uri="{BB962C8B-B14F-4D97-AF65-F5344CB8AC3E}">
        <p14:creationId xmlns:p14="http://schemas.microsoft.com/office/powerpoint/2010/main" val="28329272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F8BD295D-16C6-4F25-B216-80779451EB38}" type="slidenum">
              <a:rPr lang="en-US" altLang="en-US" sz="1200">
                <a:latin typeface="Helvetica" pitchFamily="34" charset="0"/>
              </a:rPr>
              <a:pPr/>
              <a:t>164</a:t>
            </a:fld>
            <a:endParaRPr lang="en-US" altLang="en-US" sz="1200"/>
          </a:p>
        </p:txBody>
      </p:sp>
      <p:sp>
        <p:nvSpPr>
          <p:cNvPr id="120835" name="Rectangle 2"/>
          <p:cNvSpPr>
            <a:spLocks noGrp="1" noChangeArrowheads="1"/>
          </p:cNvSpPr>
          <p:nvPr>
            <p:ph type="title"/>
          </p:nvPr>
        </p:nvSpPr>
        <p:spPr/>
        <p:txBody>
          <a:bodyPr/>
          <a:lstStyle/>
          <a:p>
            <a:pPr eaLnBrk="1" hangingPunct="1"/>
            <a:r>
              <a:rPr lang="en-US" altLang="en-US"/>
              <a:t>Most Likely State Sequence</a:t>
            </a:r>
          </a:p>
        </p:txBody>
      </p:sp>
      <p:sp>
        <p:nvSpPr>
          <p:cNvPr id="120836" name="Rectangle 3"/>
          <p:cNvSpPr>
            <a:spLocks noGrp="1" noChangeArrowheads="1"/>
          </p:cNvSpPr>
          <p:nvPr>
            <p:ph type="body" idx="1"/>
          </p:nvPr>
        </p:nvSpPr>
        <p:spPr>
          <a:xfrm>
            <a:off x="503238" y="1028700"/>
            <a:ext cx="8259762" cy="2455069"/>
          </a:xfrm>
        </p:spPr>
        <p:txBody>
          <a:bodyPr>
            <a:normAutofit fontScale="92500" lnSpcReduction="20000"/>
          </a:bodyPr>
          <a:lstStyle/>
          <a:p>
            <a:pPr eaLnBrk="1" hangingPunct="1"/>
            <a:r>
              <a:rPr lang="en-US" altLang="en-US" sz="2800">
                <a:cs typeface="Times New Roman" pitchFamily="18" charset="0"/>
              </a:rPr>
              <a:t>Given an observation sequence, </a:t>
            </a:r>
            <a:r>
              <a:rPr lang="en-US" altLang="en-US" sz="2800" i="1">
                <a:cs typeface="Times New Roman" pitchFamily="18" charset="0"/>
              </a:rPr>
              <a:t>O</a:t>
            </a:r>
            <a:r>
              <a:rPr lang="en-US" altLang="en-US" sz="2800">
                <a:cs typeface="Times New Roman" pitchFamily="18" charset="0"/>
              </a:rPr>
              <a:t>, and a model, </a:t>
            </a:r>
            <a:r>
              <a:rPr lang="el-GR" altLang="en-US" sz="2800">
                <a:cs typeface="Times New Roman" pitchFamily="18" charset="0"/>
              </a:rPr>
              <a:t>λ</a:t>
            </a:r>
            <a:r>
              <a:rPr lang="en-US" altLang="en-US" sz="2800">
                <a:cs typeface="Times New Roman" pitchFamily="18" charset="0"/>
              </a:rPr>
              <a:t>,  what is the most likely state sequence,</a:t>
            </a:r>
            <a:r>
              <a:rPr lang="en-US" altLang="en-US" sz="2800" i="1">
                <a:cs typeface="Times New Roman" pitchFamily="18" charset="0"/>
              </a:rPr>
              <a:t>Q</a:t>
            </a:r>
            <a:r>
              <a:rPr lang="en-US" altLang="en-US" sz="2800">
                <a:cs typeface="Times New Roman" pitchFamily="18" charset="0"/>
              </a:rPr>
              <a:t>=</a:t>
            </a:r>
            <a:r>
              <a:rPr lang="en-US" altLang="en-US" sz="2800" i="1">
                <a:cs typeface="Times New Roman" pitchFamily="18" charset="0"/>
              </a:rPr>
              <a:t>q</a:t>
            </a:r>
            <a:r>
              <a:rPr lang="en-US" altLang="en-US" sz="2800" baseline="-25000">
                <a:cs typeface="Times New Roman" pitchFamily="18" charset="0"/>
              </a:rPr>
              <a:t>1</a:t>
            </a:r>
            <a:r>
              <a:rPr lang="en-US" altLang="en-US" sz="2800">
                <a:cs typeface="Times New Roman" pitchFamily="18" charset="0"/>
              </a:rPr>
              <a:t>,</a:t>
            </a:r>
            <a:r>
              <a:rPr lang="en-US" altLang="en-US" sz="2800" i="1">
                <a:cs typeface="Times New Roman" pitchFamily="18" charset="0"/>
              </a:rPr>
              <a:t>q</a:t>
            </a:r>
            <a:r>
              <a:rPr lang="en-US" altLang="en-US" sz="2800" baseline="-25000">
                <a:cs typeface="Times New Roman" pitchFamily="18" charset="0"/>
              </a:rPr>
              <a:t>2</a:t>
            </a:r>
            <a:r>
              <a:rPr lang="en-US" altLang="en-US" sz="2800">
                <a:cs typeface="Times New Roman" pitchFamily="18" charset="0"/>
              </a:rPr>
              <a:t>,…</a:t>
            </a:r>
            <a:r>
              <a:rPr lang="en-US" altLang="en-US" sz="2800" i="1">
                <a:cs typeface="Times New Roman" pitchFamily="18" charset="0"/>
              </a:rPr>
              <a:t>q</a:t>
            </a:r>
            <a:r>
              <a:rPr lang="en-US" altLang="en-US" sz="2800" i="1" baseline="-25000">
                <a:cs typeface="Times New Roman" pitchFamily="18" charset="0"/>
              </a:rPr>
              <a:t>T</a:t>
            </a:r>
            <a:r>
              <a:rPr lang="en-US" altLang="en-US" sz="2800">
                <a:cs typeface="Times New Roman" pitchFamily="18" charset="0"/>
              </a:rPr>
              <a:t>, that generated this sequence from this model?</a:t>
            </a:r>
          </a:p>
          <a:p>
            <a:pPr eaLnBrk="1" hangingPunct="1"/>
            <a:r>
              <a:rPr lang="en-US" altLang="en-US" sz="2800">
                <a:cs typeface="Times New Roman" pitchFamily="18" charset="0"/>
              </a:rPr>
              <a:t>Used for sequence labeling, assuming each state corresponds to a tag, it determines the globally best assignment of tags to all tokens in a sequence using a principled approach grounded in probability theory.</a:t>
            </a:r>
          </a:p>
          <a:p>
            <a:pPr eaLnBrk="1" hangingPunct="1"/>
            <a:endParaRPr lang="en-US" altLang="en-US" sz="2800"/>
          </a:p>
        </p:txBody>
      </p:sp>
      <p:grpSp>
        <p:nvGrpSpPr>
          <p:cNvPr id="120837" name="Group 4"/>
          <p:cNvGrpSpPr>
            <a:grpSpLocks/>
          </p:cNvGrpSpPr>
          <p:nvPr/>
        </p:nvGrpSpPr>
        <p:grpSpPr bwMode="auto">
          <a:xfrm>
            <a:off x="1214439" y="3618310"/>
            <a:ext cx="2770188" cy="1206103"/>
            <a:chOff x="688" y="2693"/>
            <a:chExt cx="1745" cy="1013"/>
          </a:xfrm>
        </p:grpSpPr>
        <p:grpSp>
          <p:nvGrpSpPr>
            <p:cNvPr id="120848" name="Group 5"/>
            <p:cNvGrpSpPr>
              <a:grpSpLocks/>
            </p:cNvGrpSpPr>
            <p:nvPr/>
          </p:nvGrpSpPr>
          <p:grpSpPr bwMode="auto">
            <a:xfrm>
              <a:off x="933" y="2693"/>
              <a:ext cx="1500" cy="1013"/>
              <a:chOff x="284" y="1101"/>
              <a:chExt cx="4221" cy="2654"/>
            </a:xfrm>
          </p:grpSpPr>
          <p:grpSp>
            <p:nvGrpSpPr>
              <p:cNvPr id="120850" name="Group 6"/>
              <p:cNvGrpSpPr>
                <a:grpSpLocks/>
              </p:cNvGrpSpPr>
              <p:nvPr/>
            </p:nvGrpSpPr>
            <p:grpSpPr bwMode="auto">
              <a:xfrm>
                <a:off x="1360" y="2500"/>
                <a:ext cx="737" cy="1025"/>
                <a:chOff x="3852" y="2120"/>
                <a:chExt cx="976" cy="1597"/>
              </a:xfrm>
            </p:grpSpPr>
            <p:sp>
              <p:nvSpPr>
                <p:cNvPr id="120869" name="Freeform 7"/>
                <p:cNvSpPr>
                  <a:spLocks/>
                </p:cNvSpPr>
                <p:nvPr/>
              </p:nvSpPr>
              <p:spPr bwMode="auto">
                <a:xfrm>
                  <a:off x="3852" y="2127"/>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20870" name="Freeform 8"/>
                <p:cNvSpPr>
                  <a:spLocks/>
                </p:cNvSpPr>
                <p:nvPr/>
              </p:nvSpPr>
              <p:spPr bwMode="auto">
                <a:xfrm flipH="1">
                  <a:off x="4401" y="2123"/>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20871" name="Line 9"/>
                <p:cNvSpPr>
                  <a:spLocks noChangeShapeType="1"/>
                </p:cNvSpPr>
                <p:nvPr/>
              </p:nvSpPr>
              <p:spPr bwMode="auto">
                <a:xfrm flipV="1">
                  <a:off x="4025" y="2120"/>
                  <a:ext cx="760" cy="8"/>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grpSp>
            <p:nvGrpSpPr>
              <p:cNvPr id="120851" name="Group 10"/>
              <p:cNvGrpSpPr>
                <a:grpSpLocks/>
              </p:cNvGrpSpPr>
              <p:nvPr/>
            </p:nvGrpSpPr>
            <p:grpSpPr bwMode="auto">
              <a:xfrm>
                <a:off x="2181" y="1163"/>
                <a:ext cx="737" cy="1025"/>
                <a:chOff x="3852" y="2120"/>
                <a:chExt cx="976" cy="1597"/>
              </a:xfrm>
            </p:grpSpPr>
            <p:sp>
              <p:nvSpPr>
                <p:cNvPr id="120866" name="Freeform 11"/>
                <p:cNvSpPr>
                  <a:spLocks/>
                </p:cNvSpPr>
                <p:nvPr/>
              </p:nvSpPr>
              <p:spPr bwMode="auto">
                <a:xfrm>
                  <a:off x="3852" y="2127"/>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20867" name="Freeform 12"/>
                <p:cNvSpPr>
                  <a:spLocks/>
                </p:cNvSpPr>
                <p:nvPr/>
              </p:nvSpPr>
              <p:spPr bwMode="auto">
                <a:xfrm flipH="1">
                  <a:off x="4401" y="2123"/>
                  <a:ext cx="427" cy="1590"/>
                </a:xfrm>
                <a:custGeom>
                  <a:avLst/>
                  <a:gdLst>
                    <a:gd name="T0" fmla="*/ 157 w 549"/>
                    <a:gd name="T1" fmla="*/ 0 h 1235"/>
                    <a:gd name="T2" fmla="*/ 295 w 549"/>
                    <a:gd name="T3" fmla="*/ 108 h 1235"/>
                    <a:gd name="T4" fmla="*/ 318 w 549"/>
                    <a:gd name="T5" fmla="*/ 254 h 1235"/>
                    <a:gd name="T6" fmla="*/ 249 w 549"/>
                    <a:gd name="T7" fmla="*/ 377 h 1235"/>
                    <a:gd name="T8" fmla="*/ 88 w 549"/>
                    <a:gd name="T9" fmla="*/ 500 h 1235"/>
                    <a:gd name="T10" fmla="*/ 19 w 549"/>
                    <a:gd name="T11" fmla="*/ 661 h 1235"/>
                    <a:gd name="T12" fmla="*/ 19 w 549"/>
                    <a:gd name="T13" fmla="*/ 861 h 1235"/>
                    <a:gd name="T14" fmla="*/ 134 w 549"/>
                    <a:gd name="T15" fmla="*/ 1053 h 1235"/>
                    <a:gd name="T16" fmla="*/ 241 w 549"/>
                    <a:gd name="T17" fmla="*/ 1206 h 1235"/>
                    <a:gd name="T18" fmla="*/ 549 w 549"/>
                    <a:gd name="T19" fmla="*/ 122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20868" name="Line 13"/>
                <p:cNvSpPr>
                  <a:spLocks noChangeShapeType="1"/>
                </p:cNvSpPr>
                <p:nvPr/>
              </p:nvSpPr>
              <p:spPr bwMode="auto">
                <a:xfrm flipV="1">
                  <a:off x="4025" y="2120"/>
                  <a:ext cx="760" cy="8"/>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sp>
            <p:nvSpPr>
              <p:cNvPr id="120852" name="Freeform 14"/>
              <p:cNvSpPr>
                <a:spLocks/>
              </p:cNvSpPr>
              <p:nvPr/>
            </p:nvSpPr>
            <p:spPr bwMode="auto">
              <a:xfrm>
                <a:off x="579" y="1179"/>
                <a:ext cx="322" cy="102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20853" name="Freeform 15"/>
              <p:cNvSpPr>
                <a:spLocks/>
              </p:cNvSpPr>
              <p:nvPr/>
            </p:nvSpPr>
            <p:spPr bwMode="auto">
              <a:xfrm flipH="1">
                <a:off x="994" y="1177"/>
                <a:ext cx="322" cy="102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20854" name="Line 16"/>
              <p:cNvSpPr>
                <a:spLocks noChangeShapeType="1"/>
              </p:cNvSpPr>
              <p:nvPr/>
            </p:nvSpPr>
            <p:spPr bwMode="auto">
              <a:xfrm flipV="1">
                <a:off x="710" y="1175"/>
                <a:ext cx="573" cy="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20855" name="Freeform 17"/>
              <p:cNvSpPr>
                <a:spLocks/>
              </p:cNvSpPr>
              <p:nvPr/>
            </p:nvSpPr>
            <p:spPr bwMode="auto">
              <a:xfrm>
                <a:off x="3768" y="2017"/>
                <a:ext cx="322" cy="1020"/>
              </a:xfrm>
              <a:custGeom>
                <a:avLst/>
                <a:gdLst>
                  <a:gd name="T0" fmla="*/ 8 w 549"/>
                  <a:gd name="T1" fmla="*/ 0 h 1235"/>
                  <a:gd name="T2" fmla="*/ 14 w 549"/>
                  <a:gd name="T3" fmla="*/ 1 h 1235"/>
                  <a:gd name="T4" fmla="*/ 15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5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20856" name="Freeform 18"/>
              <p:cNvSpPr>
                <a:spLocks/>
              </p:cNvSpPr>
              <p:nvPr/>
            </p:nvSpPr>
            <p:spPr bwMode="auto">
              <a:xfrm flipH="1">
                <a:off x="4183" y="2015"/>
                <a:ext cx="322" cy="1020"/>
              </a:xfrm>
              <a:custGeom>
                <a:avLst/>
                <a:gdLst>
                  <a:gd name="T0" fmla="*/ 8 w 549"/>
                  <a:gd name="T1" fmla="*/ 0 h 1235"/>
                  <a:gd name="T2" fmla="*/ 13 w 549"/>
                  <a:gd name="T3" fmla="*/ 1 h 1235"/>
                  <a:gd name="T4" fmla="*/ 14 w 549"/>
                  <a:gd name="T5" fmla="*/ 2 h 1235"/>
                  <a:gd name="T6" fmla="*/ 11 w 549"/>
                  <a:gd name="T7" fmla="*/ 3 h 1235"/>
                  <a:gd name="T8" fmla="*/ 5 w 549"/>
                  <a:gd name="T9" fmla="*/ 4 h 1235"/>
                  <a:gd name="T10" fmla="*/ 2 w 549"/>
                  <a:gd name="T11" fmla="*/ 5 h 1235"/>
                  <a:gd name="T12" fmla="*/ 2 w 549"/>
                  <a:gd name="T13" fmla="*/ 6 h 1235"/>
                  <a:gd name="T14" fmla="*/ 6 w 549"/>
                  <a:gd name="T15" fmla="*/ 8 h 1235"/>
                  <a:gd name="T16" fmla="*/ 11 w 549"/>
                  <a:gd name="T17" fmla="*/ 9 h 1235"/>
                  <a:gd name="T18" fmla="*/ 24 w 549"/>
                  <a:gd name="T19" fmla="*/ 9 h 1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9"/>
                  <a:gd name="T31" fmla="*/ 0 h 1235"/>
                  <a:gd name="T32" fmla="*/ 549 w 549"/>
                  <a:gd name="T33" fmla="*/ 1235 h 1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9" h="1235">
                    <a:moveTo>
                      <a:pt x="157" y="0"/>
                    </a:moveTo>
                    <a:cubicBezTo>
                      <a:pt x="212" y="33"/>
                      <a:pt x="268" y="66"/>
                      <a:pt x="295" y="108"/>
                    </a:cubicBezTo>
                    <a:cubicBezTo>
                      <a:pt x="322" y="150"/>
                      <a:pt x="326" y="209"/>
                      <a:pt x="318" y="254"/>
                    </a:cubicBezTo>
                    <a:cubicBezTo>
                      <a:pt x="310" y="299"/>
                      <a:pt x="287" y="336"/>
                      <a:pt x="249" y="377"/>
                    </a:cubicBezTo>
                    <a:cubicBezTo>
                      <a:pt x="211" y="418"/>
                      <a:pt x="126" y="453"/>
                      <a:pt x="88" y="500"/>
                    </a:cubicBezTo>
                    <a:cubicBezTo>
                      <a:pt x="50" y="547"/>
                      <a:pt x="30" y="601"/>
                      <a:pt x="19" y="661"/>
                    </a:cubicBezTo>
                    <a:cubicBezTo>
                      <a:pt x="8" y="721"/>
                      <a:pt x="0" y="796"/>
                      <a:pt x="19" y="861"/>
                    </a:cubicBezTo>
                    <a:cubicBezTo>
                      <a:pt x="38" y="926"/>
                      <a:pt x="97" y="996"/>
                      <a:pt x="134" y="1053"/>
                    </a:cubicBezTo>
                    <a:cubicBezTo>
                      <a:pt x="171" y="1110"/>
                      <a:pt x="172" y="1177"/>
                      <a:pt x="241" y="1206"/>
                    </a:cubicBezTo>
                    <a:cubicBezTo>
                      <a:pt x="310" y="1235"/>
                      <a:pt x="498" y="1227"/>
                      <a:pt x="549" y="1229"/>
                    </a:cubicBezTo>
                  </a:path>
                </a:pathLst>
              </a:custGeom>
              <a:noFill/>
              <a:ln w="3810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20857" name="Line 19"/>
              <p:cNvSpPr>
                <a:spLocks noChangeShapeType="1"/>
              </p:cNvSpPr>
              <p:nvPr/>
            </p:nvSpPr>
            <p:spPr bwMode="auto">
              <a:xfrm flipV="1">
                <a:off x="3899" y="2013"/>
                <a:ext cx="573" cy="5"/>
              </a:xfrm>
              <a:prstGeom prst="line">
                <a:avLst/>
              </a:prstGeom>
              <a:noFill/>
              <a:ln w="38100">
                <a:solidFill>
                  <a:srgbClr val="CC00CC"/>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20858" name="Freeform 20"/>
              <p:cNvSpPr>
                <a:spLocks/>
              </p:cNvSpPr>
              <p:nvPr/>
            </p:nvSpPr>
            <p:spPr bwMode="auto">
              <a:xfrm>
                <a:off x="1290" y="1829"/>
                <a:ext cx="322" cy="1020"/>
              </a:xfrm>
              <a:custGeom>
                <a:avLst/>
                <a:gdLst>
                  <a:gd name="T0" fmla="*/ 0 w 983"/>
                  <a:gd name="T1" fmla="*/ 38 h 258"/>
                  <a:gd name="T2" fmla="*/ 253 w 983"/>
                  <a:gd name="T3" fmla="*/ 215 h 258"/>
                  <a:gd name="T4" fmla="*/ 614 w 983"/>
                  <a:gd name="T5" fmla="*/ 222 h 258"/>
                  <a:gd name="T6" fmla="*/ 983 w 983"/>
                  <a:gd name="T7" fmla="*/ 0 h 258"/>
                  <a:gd name="T8" fmla="*/ 0 60000 65536"/>
                  <a:gd name="T9" fmla="*/ 0 60000 65536"/>
                  <a:gd name="T10" fmla="*/ 0 60000 65536"/>
                  <a:gd name="T11" fmla="*/ 0 60000 65536"/>
                  <a:gd name="T12" fmla="*/ 0 w 983"/>
                  <a:gd name="T13" fmla="*/ 0 h 258"/>
                  <a:gd name="T14" fmla="*/ 983 w 983"/>
                  <a:gd name="T15" fmla="*/ 258 h 258"/>
                </a:gdLst>
                <a:ahLst/>
                <a:cxnLst>
                  <a:cxn ang="T8">
                    <a:pos x="T0" y="T1"/>
                  </a:cxn>
                  <a:cxn ang="T9">
                    <a:pos x="T2" y="T3"/>
                  </a:cxn>
                  <a:cxn ang="T10">
                    <a:pos x="T4" y="T5"/>
                  </a:cxn>
                  <a:cxn ang="T11">
                    <a:pos x="T6" y="T7"/>
                  </a:cxn>
                </a:cxnLst>
                <a:rect l="T12" t="T13" r="T14" b="T15"/>
                <a:pathLst>
                  <a:path w="983" h="258">
                    <a:moveTo>
                      <a:pt x="0" y="38"/>
                    </a:moveTo>
                    <a:cubicBezTo>
                      <a:pt x="75" y="111"/>
                      <a:pt x="151" y="184"/>
                      <a:pt x="253" y="215"/>
                    </a:cubicBezTo>
                    <a:cubicBezTo>
                      <a:pt x="355" y="246"/>
                      <a:pt x="492" y="258"/>
                      <a:pt x="614" y="222"/>
                    </a:cubicBezTo>
                    <a:cubicBezTo>
                      <a:pt x="736" y="186"/>
                      <a:pt x="859" y="93"/>
                      <a:pt x="983"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20859" name="Freeform 21"/>
              <p:cNvSpPr>
                <a:spLocks/>
              </p:cNvSpPr>
              <p:nvPr/>
            </p:nvSpPr>
            <p:spPr bwMode="auto">
              <a:xfrm>
                <a:off x="2918" y="1821"/>
                <a:ext cx="322" cy="1020"/>
              </a:xfrm>
              <a:custGeom>
                <a:avLst/>
                <a:gdLst>
                  <a:gd name="T0" fmla="*/ 0 w 929"/>
                  <a:gd name="T1" fmla="*/ 0 h 507"/>
                  <a:gd name="T2" fmla="*/ 207 w 929"/>
                  <a:gd name="T3" fmla="*/ 238 h 507"/>
                  <a:gd name="T4" fmla="*/ 499 w 929"/>
                  <a:gd name="T5" fmla="*/ 422 h 507"/>
                  <a:gd name="T6" fmla="*/ 929 w 929"/>
                  <a:gd name="T7" fmla="*/ 507 h 507"/>
                  <a:gd name="T8" fmla="*/ 0 60000 65536"/>
                  <a:gd name="T9" fmla="*/ 0 60000 65536"/>
                  <a:gd name="T10" fmla="*/ 0 60000 65536"/>
                  <a:gd name="T11" fmla="*/ 0 60000 65536"/>
                  <a:gd name="T12" fmla="*/ 0 w 929"/>
                  <a:gd name="T13" fmla="*/ 0 h 507"/>
                  <a:gd name="T14" fmla="*/ 929 w 929"/>
                  <a:gd name="T15" fmla="*/ 507 h 507"/>
                </a:gdLst>
                <a:ahLst/>
                <a:cxnLst>
                  <a:cxn ang="T8">
                    <a:pos x="T0" y="T1"/>
                  </a:cxn>
                  <a:cxn ang="T9">
                    <a:pos x="T2" y="T3"/>
                  </a:cxn>
                  <a:cxn ang="T10">
                    <a:pos x="T4" y="T5"/>
                  </a:cxn>
                  <a:cxn ang="T11">
                    <a:pos x="T6" y="T7"/>
                  </a:cxn>
                </a:cxnLst>
                <a:rect l="T12" t="T13" r="T14" b="T15"/>
                <a:pathLst>
                  <a:path w="929" h="507">
                    <a:moveTo>
                      <a:pt x="0" y="0"/>
                    </a:moveTo>
                    <a:cubicBezTo>
                      <a:pt x="62" y="84"/>
                      <a:pt x="124" y="168"/>
                      <a:pt x="207" y="238"/>
                    </a:cubicBezTo>
                    <a:cubicBezTo>
                      <a:pt x="290" y="308"/>
                      <a:pt x="379" y="377"/>
                      <a:pt x="499" y="422"/>
                    </a:cubicBezTo>
                    <a:cubicBezTo>
                      <a:pt x="619" y="467"/>
                      <a:pt x="860" y="493"/>
                      <a:pt x="929" y="5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20860" name="Freeform 22"/>
              <p:cNvSpPr>
                <a:spLocks/>
              </p:cNvSpPr>
              <p:nvPr/>
            </p:nvSpPr>
            <p:spPr bwMode="auto">
              <a:xfrm>
                <a:off x="1313" y="1101"/>
                <a:ext cx="975" cy="1020"/>
              </a:xfrm>
              <a:custGeom>
                <a:avLst/>
                <a:gdLst>
                  <a:gd name="T0" fmla="*/ 975 w 975"/>
                  <a:gd name="T1" fmla="*/ 6 h 536"/>
                  <a:gd name="T2" fmla="*/ 668 w 975"/>
                  <a:gd name="T3" fmla="*/ 1 h 536"/>
                  <a:gd name="T4" fmla="*/ 307 w 975"/>
                  <a:gd name="T5" fmla="*/ 1 h 536"/>
                  <a:gd name="T6" fmla="*/ 0 w 975"/>
                  <a:gd name="T7" fmla="*/ 6 h 536"/>
                  <a:gd name="T8" fmla="*/ 0 60000 65536"/>
                  <a:gd name="T9" fmla="*/ 0 60000 65536"/>
                  <a:gd name="T10" fmla="*/ 0 60000 65536"/>
                  <a:gd name="T11" fmla="*/ 0 60000 65536"/>
                  <a:gd name="T12" fmla="*/ 0 w 975"/>
                  <a:gd name="T13" fmla="*/ 0 h 536"/>
                  <a:gd name="T14" fmla="*/ 975 w 975"/>
                  <a:gd name="T15" fmla="*/ 536 h 536"/>
                </a:gdLst>
                <a:ahLst/>
                <a:cxnLst>
                  <a:cxn ang="T8">
                    <a:pos x="T0" y="T1"/>
                  </a:cxn>
                  <a:cxn ang="T9">
                    <a:pos x="T2" y="T3"/>
                  </a:cxn>
                  <a:cxn ang="T10">
                    <a:pos x="T4" y="T5"/>
                  </a:cxn>
                  <a:cxn ang="T11">
                    <a:pos x="T6" y="T7"/>
                  </a:cxn>
                </a:cxnLst>
                <a:rect l="T12" t="T13" r="T14" b="T15"/>
                <a:pathLst>
                  <a:path w="975" h="536">
                    <a:moveTo>
                      <a:pt x="975" y="528"/>
                    </a:moveTo>
                    <a:cubicBezTo>
                      <a:pt x="877" y="343"/>
                      <a:pt x="779" y="158"/>
                      <a:pt x="668" y="83"/>
                    </a:cubicBezTo>
                    <a:cubicBezTo>
                      <a:pt x="557" y="8"/>
                      <a:pt x="418" y="0"/>
                      <a:pt x="307" y="75"/>
                    </a:cubicBezTo>
                    <a:cubicBezTo>
                      <a:pt x="196" y="150"/>
                      <a:pt x="52" y="458"/>
                      <a:pt x="0" y="536"/>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en-IN"/>
              </a:p>
            </p:txBody>
          </p:sp>
          <p:sp>
            <p:nvSpPr>
              <p:cNvPr id="120861" name="Freeform 23"/>
              <p:cNvSpPr>
                <a:spLocks/>
              </p:cNvSpPr>
              <p:nvPr/>
            </p:nvSpPr>
            <p:spPr bwMode="auto">
              <a:xfrm>
                <a:off x="1159" y="1959"/>
                <a:ext cx="322" cy="1020"/>
              </a:xfrm>
              <a:custGeom>
                <a:avLst/>
                <a:gdLst>
                  <a:gd name="T0" fmla="*/ 0 w 2612"/>
                  <a:gd name="T1" fmla="*/ 0 h 620"/>
                  <a:gd name="T2" fmla="*/ 400 w 2612"/>
                  <a:gd name="T3" fmla="*/ 354 h 620"/>
                  <a:gd name="T4" fmla="*/ 1467 w 2612"/>
                  <a:gd name="T5" fmla="*/ 392 h 620"/>
                  <a:gd name="T6" fmla="*/ 2174 w 2612"/>
                  <a:gd name="T7" fmla="*/ 584 h 620"/>
                  <a:gd name="T8" fmla="*/ 2612 w 2612"/>
                  <a:gd name="T9" fmla="*/ 607 h 620"/>
                  <a:gd name="T10" fmla="*/ 0 60000 65536"/>
                  <a:gd name="T11" fmla="*/ 0 60000 65536"/>
                  <a:gd name="T12" fmla="*/ 0 60000 65536"/>
                  <a:gd name="T13" fmla="*/ 0 60000 65536"/>
                  <a:gd name="T14" fmla="*/ 0 60000 65536"/>
                  <a:gd name="T15" fmla="*/ 0 w 2612"/>
                  <a:gd name="T16" fmla="*/ 0 h 620"/>
                  <a:gd name="T17" fmla="*/ 2612 w 2612"/>
                  <a:gd name="T18" fmla="*/ 620 h 620"/>
                </a:gdLst>
                <a:ahLst/>
                <a:cxnLst>
                  <a:cxn ang="T10">
                    <a:pos x="T0" y="T1"/>
                  </a:cxn>
                  <a:cxn ang="T11">
                    <a:pos x="T2" y="T3"/>
                  </a:cxn>
                  <a:cxn ang="T12">
                    <a:pos x="T4" y="T5"/>
                  </a:cxn>
                  <a:cxn ang="T13">
                    <a:pos x="T6" y="T7"/>
                  </a:cxn>
                  <a:cxn ang="T14">
                    <a:pos x="T8" y="T9"/>
                  </a:cxn>
                </a:cxnLst>
                <a:rect l="T15" t="T16" r="T17" b="T18"/>
                <a:pathLst>
                  <a:path w="2612" h="620">
                    <a:moveTo>
                      <a:pt x="0" y="0"/>
                    </a:moveTo>
                    <a:cubicBezTo>
                      <a:pt x="78" y="144"/>
                      <a:pt x="156" y="289"/>
                      <a:pt x="400" y="354"/>
                    </a:cubicBezTo>
                    <a:cubicBezTo>
                      <a:pt x="644" y="419"/>
                      <a:pt x="1171" y="354"/>
                      <a:pt x="1467" y="392"/>
                    </a:cubicBezTo>
                    <a:cubicBezTo>
                      <a:pt x="1763" y="430"/>
                      <a:pt x="1983" y="548"/>
                      <a:pt x="2174" y="584"/>
                    </a:cubicBezTo>
                    <a:cubicBezTo>
                      <a:pt x="2365" y="620"/>
                      <a:pt x="2488" y="613"/>
                      <a:pt x="2612" y="607"/>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20862" name="Freeform 24"/>
              <p:cNvSpPr>
                <a:spLocks/>
              </p:cNvSpPr>
              <p:nvPr/>
            </p:nvSpPr>
            <p:spPr bwMode="auto">
              <a:xfrm>
                <a:off x="2173" y="2735"/>
                <a:ext cx="322" cy="1020"/>
              </a:xfrm>
              <a:custGeom>
                <a:avLst/>
                <a:gdLst>
                  <a:gd name="T0" fmla="*/ 0 w 1705"/>
                  <a:gd name="T1" fmla="*/ 292 h 481"/>
                  <a:gd name="T2" fmla="*/ 315 w 1705"/>
                  <a:gd name="T3" fmla="*/ 399 h 481"/>
                  <a:gd name="T4" fmla="*/ 1121 w 1705"/>
                  <a:gd name="T5" fmla="*/ 415 h 481"/>
                  <a:gd name="T6" fmla="*/ 1705 w 1705"/>
                  <a:gd name="T7" fmla="*/ 0 h 481"/>
                  <a:gd name="T8" fmla="*/ 0 60000 65536"/>
                  <a:gd name="T9" fmla="*/ 0 60000 65536"/>
                  <a:gd name="T10" fmla="*/ 0 60000 65536"/>
                  <a:gd name="T11" fmla="*/ 0 60000 65536"/>
                  <a:gd name="T12" fmla="*/ 0 w 1705"/>
                  <a:gd name="T13" fmla="*/ 0 h 481"/>
                  <a:gd name="T14" fmla="*/ 1705 w 1705"/>
                  <a:gd name="T15" fmla="*/ 481 h 481"/>
                </a:gdLst>
                <a:ahLst/>
                <a:cxnLst>
                  <a:cxn ang="T8">
                    <a:pos x="T0" y="T1"/>
                  </a:cxn>
                  <a:cxn ang="T9">
                    <a:pos x="T2" y="T3"/>
                  </a:cxn>
                  <a:cxn ang="T10">
                    <a:pos x="T4" y="T5"/>
                  </a:cxn>
                  <a:cxn ang="T11">
                    <a:pos x="T6" y="T7"/>
                  </a:cxn>
                </a:cxnLst>
                <a:rect l="T12" t="T13" r="T14" b="T15"/>
                <a:pathLst>
                  <a:path w="1705" h="481">
                    <a:moveTo>
                      <a:pt x="0" y="292"/>
                    </a:moveTo>
                    <a:cubicBezTo>
                      <a:pt x="64" y="335"/>
                      <a:pt x="128" y="379"/>
                      <a:pt x="315" y="399"/>
                    </a:cubicBezTo>
                    <a:cubicBezTo>
                      <a:pt x="502" y="419"/>
                      <a:pt x="889" y="481"/>
                      <a:pt x="1121" y="415"/>
                    </a:cubicBezTo>
                    <a:cubicBezTo>
                      <a:pt x="1353" y="349"/>
                      <a:pt x="1529" y="174"/>
                      <a:pt x="1705"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20863" name="Freeform 25"/>
              <p:cNvSpPr>
                <a:spLocks/>
              </p:cNvSpPr>
              <p:nvPr/>
            </p:nvSpPr>
            <p:spPr bwMode="auto">
              <a:xfrm>
                <a:off x="475" y="1783"/>
                <a:ext cx="322" cy="1021"/>
              </a:xfrm>
              <a:custGeom>
                <a:avLst/>
                <a:gdLst>
                  <a:gd name="T0" fmla="*/ 892 w 892"/>
                  <a:gd name="T1" fmla="*/ 1282 h 1282"/>
                  <a:gd name="T2" fmla="*/ 569 w 892"/>
                  <a:gd name="T3" fmla="*/ 1190 h 1282"/>
                  <a:gd name="T4" fmla="*/ 147 w 892"/>
                  <a:gd name="T5" fmla="*/ 921 h 1282"/>
                  <a:gd name="T6" fmla="*/ 1 w 892"/>
                  <a:gd name="T7" fmla="*/ 583 h 1282"/>
                  <a:gd name="T8" fmla="*/ 139 w 892"/>
                  <a:gd name="T9" fmla="*/ 0 h 1282"/>
                  <a:gd name="T10" fmla="*/ 0 60000 65536"/>
                  <a:gd name="T11" fmla="*/ 0 60000 65536"/>
                  <a:gd name="T12" fmla="*/ 0 60000 65536"/>
                  <a:gd name="T13" fmla="*/ 0 60000 65536"/>
                  <a:gd name="T14" fmla="*/ 0 60000 65536"/>
                  <a:gd name="T15" fmla="*/ 0 w 892"/>
                  <a:gd name="T16" fmla="*/ 0 h 1282"/>
                  <a:gd name="T17" fmla="*/ 892 w 892"/>
                  <a:gd name="T18" fmla="*/ 1282 h 1282"/>
                </a:gdLst>
                <a:ahLst/>
                <a:cxnLst>
                  <a:cxn ang="T10">
                    <a:pos x="T0" y="T1"/>
                  </a:cxn>
                  <a:cxn ang="T11">
                    <a:pos x="T2" y="T3"/>
                  </a:cxn>
                  <a:cxn ang="T12">
                    <a:pos x="T4" y="T5"/>
                  </a:cxn>
                  <a:cxn ang="T13">
                    <a:pos x="T6" y="T7"/>
                  </a:cxn>
                  <a:cxn ang="T14">
                    <a:pos x="T8" y="T9"/>
                  </a:cxn>
                </a:cxnLst>
                <a:rect l="T15" t="T16" r="T17" b="T18"/>
                <a:pathLst>
                  <a:path w="892" h="1282">
                    <a:moveTo>
                      <a:pt x="892" y="1282"/>
                    </a:moveTo>
                    <a:cubicBezTo>
                      <a:pt x="792" y="1266"/>
                      <a:pt x="693" y="1250"/>
                      <a:pt x="569" y="1190"/>
                    </a:cubicBezTo>
                    <a:cubicBezTo>
                      <a:pt x="445" y="1130"/>
                      <a:pt x="242" y="1022"/>
                      <a:pt x="147" y="921"/>
                    </a:cubicBezTo>
                    <a:cubicBezTo>
                      <a:pt x="52" y="820"/>
                      <a:pt x="2" y="736"/>
                      <a:pt x="1" y="583"/>
                    </a:cubicBezTo>
                    <a:cubicBezTo>
                      <a:pt x="0" y="430"/>
                      <a:pt x="69" y="215"/>
                      <a:pt x="139"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20864" name="Freeform 26"/>
              <p:cNvSpPr>
                <a:spLocks/>
              </p:cNvSpPr>
              <p:nvPr/>
            </p:nvSpPr>
            <p:spPr bwMode="auto">
              <a:xfrm>
                <a:off x="284" y="1621"/>
                <a:ext cx="322" cy="1021"/>
              </a:xfrm>
              <a:custGeom>
                <a:avLst/>
                <a:gdLst>
                  <a:gd name="T0" fmla="*/ 3702 w 3702"/>
                  <a:gd name="T1" fmla="*/ 1175 h 2102"/>
                  <a:gd name="T2" fmla="*/ 3364 w 3702"/>
                  <a:gd name="T3" fmla="*/ 1905 h 2102"/>
                  <a:gd name="T4" fmla="*/ 3164 w 3702"/>
                  <a:gd name="T5" fmla="*/ 2051 h 2102"/>
                  <a:gd name="T6" fmla="*/ 2895 w 3702"/>
                  <a:gd name="T7" fmla="*/ 2097 h 2102"/>
                  <a:gd name="T8" fmla="*/ 1290 w 3702"/>
                  <a:gd name="T9" fmla="*/ 2059 h 2102"/>
                  <a:gd name="T10" fmla="*/ 607 w 3702"/>
                  <a:gd name="T11" fmla="*/ 1836 h 2102"/>
                  <a:gd name="T12" fmla="*/ 345 w 3702"/>
                  <a:gd name="T13" fmla="*/ 1498 h 2102"/>
                  <a:gd name="T14" fmla="*/ 100 w 3702"/>
                  <a:gd name="T15" fmla="*/ 976 h 2102"/>
                  <a:gd name="T16" fmla="*/ 31 w 3702"/>
                  <a:gd name="T17" fmla="*/ 300 h 2102"/>
                  <a:gd name="T18" fmla="*/ 284 w 3702"/>
                  <a:gd name="T19" fmla="*/ 0 h 2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02"/>
                  <a:gd name="T31" fmla="*/ 0 h 2102"/>
                  <a:gd name="T32" fmla="*/ 3702 w 3702"/>
                  <a:gd name="T33" fmla="*/ 2102 h 2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02" h="2102">
                    <a:moveTo>
                      <a:pt x="3702" y="1175"/>
                    </a:moveTo>
                    <a:cubicBezTo>
                      <a:pt x="3578" y="1467"/>
                      <a:pt x="3454" y="1759"/>
                      <a:pt x="3364" y="1905"/>
                    </a:cubicBezTo>
                    <a:cubicBezTo>
                      <a:pt x="3274" y="2051"/>
                      <a:pt x="3242" y="2019"/>
                      <a:pt x="3164" y="2051"/>
                    </a:cubicBezTo>
                    <a:cubicBezTo>
                      <a:pt x="3086" y="2083"/>
                      <a:pt x="3207" y="2096"/>
                      <a:pt x="2895" y="2097"/>
                    </a:cubicBezTo>
                    <a:cubicBezTo>
                      <a:pt x="2583" y="2098"/>
                      <a:pt x="1671" y="2102"/>
                      <a:pt x="1290" y="2059"/>
                    </a:cubicBezTo>
                    <a:cubicBezTo>
                      <a:pt x="909" y="2016"/>
                      <a:pt x="765" y="1930"/>
                      <a:pt x="607" y="1836"/>
                    </a:cubicBezTo>
                    <a:cubicBezTo>
                      <a:pt x="449" y="1742"/>
                      <a:pt x="429" y="1641"/>
                      <a:pt x="345" y="1498"/>
                    </a:cubicBezTo>
                    <a:cubicBezTo>
                      <a:pt x="261" y="1355"/>
                      <a:pt x="152" y="1176"/>
                      <a:pt x="100" y="976"/>
                    </a:cubicBezTo>
                    <a:cubicBezTo>
                      <a:pt x="48" y="776"/>
                      <a:pt x="0" y="463"/>
                      <a:pt x="31" y="300"/>
                    </a:cubicBezTo>
                    <a:cubicBezTo>
                      <a:pt x="62" y="137"/>
                      <a:pt x="173" y="68"/>
                      <a:pt x="284"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20865" name="Freeform 27"/>
              <p:cNvSpPr>
                <a:spLocks/>
              </p:cNvSpPr>
              <p:nvPr/>
            </p:nvSpPr>
            <p:spPr bwMode="auto">
              <a:xfrm>
                <a:off x="1997" y="2612"/>
                <a:ext cx="322" cy="1021"/>
              </a:xfrm>
              <a:custGeom>
                <a:avLst/>
                <a:gdLst>
                  <a:gd name="T0" fmla="*/ 1820 w 1820"/>
                  <a:gd name="T1" fmla="*/ 0 h 226"/>
                  <a:gd name="T2" fmla="*/ 1259 w 1820"/>
                  <a:gd name="T3" fmla="*/ 192 h 226"/>
                  <a:gd name="T4" fmla="*/ 744 w 1820"/>
                  <a:gd name="T5" fmla="*/ 207 h 226"/>
                  <a:gd name="T6" fmla="*/ 307 w 1820"/>
                  <a:gd name="T7" fmla="*/ 100 h 226"/>
                  <a:gd name="T8" fmla="*/ 0 w 1820"/>
                  <a:gd name="T9" fmla="*/ 123 h 226"/>
                  <a:gd name="T10" fmla="*/ 0 60000 65536"/>
                  <a:gd name="T11" fmla="*/ 0 60000 65536"/>
                  <a:gd name="T12" fmla="*/ 0 60000 65536"/>
                  <a:gd name="T13" fmla="*/ 0 60000 65536"/>
                  <a:gd name="T14" fmla="*/ 0 60000 65536"/>
                  <a:gd name="T15" fmla="*/ 0 w 1820"/>
                  <a:gd name="T16" fmla="*/ 0 h 226"/>
                  <a:gd name="T17" fmla="*/ 1820 w 1820"/>
                  <a:gd name="T18" fmla="*/ 226 h 226"/>
                </a:gdLst>
                <a:ahLst/>
                <a:cxnLst>
                  <a:cxn ang="T10">
                    <a:pos x="T0" y="T1"/>
                  </a:cxn>
                  <a:cxn ang="T11">
                    <a:pos x="T2" y="T3"/>
                  </a:cxn>
                  <a:cxn ang="T12">
                    <a:pos x="T4" y="T5"/>
                  </a:cxn>
                  <a:cxn ang="T13">
                    <a:pos x="T6" y="T7"/>
                  </a:cxn>
                  <a:cxn ang="T14">
                    <a:pos x="T8" y="T9"/>
                  </a:cxn>
                </a:cxnLst>
                <a:rect l="T15" t="T16" r="T17" b="T18"/>
                <a:pathLst>
                  <a:path w="1820" h="226">
                    <a:moveTo>
                      <a:pt x="1820" y="0"/>
                    </a:moveTo>
                    <a:cubicBezTo>
                      <a:pt x="1629" y="79"/>
                      <a:pt x="1438" y="158"/>
                      <a:pt x="1259" y="192"/>
                    </a:cubicBezTo>
                    <a:cubicBezTo>
                      <a:pt x="1080" y="226"/>
                      <a:pt x="903" y="222"/>
                      <a:pt x="744" y="207"/>
                    </a:cubicBezTo>
                    <a:cubicBezTo>
                      <a:pt x="585" y="192"/>
                      <a:pt x="431" y="114"/>
                      <a:pt x="307" y="100"/>
                    </a:cubicBezTo>
                    <a:cubicBezTo>
                      <a:pt x="183" y="86"/>
                      <a:pt x="91" y="104"/>
                      <a:pt x="0" y="123"/>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grpSp>
        <p:sp>
          <p:nvSpPr>
            <p:cNvPr id="120849" name="Oval 28"/>
            <p:cNvSpPr>
              <a:spLocks noChangeArrowheads="1"/>
            </p:cNvSpPr>
            <p:nvPr/>
          </p:nvSpPr>
          <p:spPr bwMode="auto">
            <a:xfrm>
              <a:off x="688" y="2910"/>
              <a:ext cx="161" cy="5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grpSp>
      <p:grpSp>
        <p:nvGrpSpPr>
          <p:cNvPr id="120838" name="Group 29"/>
          <p:cNvGrpSpPr>
            <a:grpSpLocks/>
          </p:cNvGrpSpPr>
          <p:nvPr/>
        </p:nvGrpSpPr>
        <p:grpSpPr bwMode="auto">
          <a:xfrm>
            <a:off x="4754564" y="3815951"/>
            <a:ext cx="3167062" cy="652462"/>
            <a:chOff x="2995" y="3205"/>
            <a:chExt cx="1995" cy="548"/>
          </a:xfrm>
        </p:grpSpPr>
        <p:sp>
          <p:nvSpPr>
            <p:cNvPr id="120846" name="Text Box 30"/>
            <p:cNvSpPr txBox="1">
              <a:spLocks noChangeArrowheads="1"/>
            </p:cNvSpPr>
            <p:nvPr/>
          </p:nvSpPr>
          <p:spPr bwMode="auto">
            <a:xfrm>
              <a:off x="3042" y="3343"/>
              <a:ext cx="194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b="0">
                  <a:solidFill>
                    <a:schemeClr val="tx2"/>
                  </a:solidFill>
                </a:rPr>
                <a:t>John</a:t>
              </a:r>
              <a:r>
                <a:rPr lang="en-US" altLang="en-US" sz="2000" b="0"/>
                <a:t> </a:t>
              </a:r>
              <a:r>
                <a:rPr lang="en-US" altLang="en-US" sz="2000" b="0">
                  <a:solidFill>
                    <a:srgbClr val="CC0099"/>
                  </a:solidFill>
                </a:rPr>
                <a:t>gave</a:t>
              </a:r>
              <a:r>
                <a:rPr lang="en-US" altLang="en-US" sz="2000" b="0"/>
                <a:t> </a:t>
              </a:r>
              <a:r>
                <a:rPr lang="en-US" altLang="en-US" sz="2000" b="0">
                  <a:solidFill>
                    <a:srgbClr val="FF0000"/>
                  </a:solidFill>
                </a:rPr>
                <a:t>the</a:t>
              </a:r>
              <a:r>
                <a:rPr lang="en-US" altLang="en-US" sz="2000" b="0"/>
                <a:t> </a:t>
              </a:r>
              <a:r>
                <a:rPr lang="en-US" altLang="en-US" sz="2000" b="0">
                  <a:solidFill>
                    <a:srgbClr val="009900"/>
                  </a:solidFill>
                </a:rPr>
                <a:t>dog</a:t>
              </a:r>
              <a:r>
                <a:rPr lang="en-US" altLang="en-US" sz="2000" b="0"/>
                <a:t> </a:t>
              </a:r>
              <a:r>
                <a:rPr lang="en-US" altLang="en-US" sz="2000" b="0">
                  <a:solidFill>
                    <a:srgbClr val="FF0000"/>
                  </a:solidFill>
                </a:rPr>
                <a:t>an</a:t>
              </a:r>
              <a:r>
                <a:rPr lang="en-US" altLang="en-US" sz="2000" b="0"/>
                <a:t> </a:t>
              </a:r>
              <a:r>
                <a:rPr lang="en-US" altLang="en-US" sz="2000" b="0">
                  <a:solidFill>
                    <a:srgbClr val="009900"/>
                  </a:solidFill>
                </a:rPr>
                <a:t>apple</a:t>
              </a:r>
              <a:r>
                <a:rPr lang="en-US" altLang="en-US" sz="2000" b="0"/>
                <a:t>. </a:t>
              </a:r>
            </a:p>
          </p:txBody>
        </p:sp>
        <p:sp>
          <p:nvSpPr>
            <p:cNvPr id="120847" name="Oval 31"/>
            <p:cNvSpPr>
              <a:spLocks noChangeArrowheads="1"/>
            </p:cNvSpPr>
            <p:nvPr/>
          </p:nvSpPr>
          <p:spPr bwMode="auto">
            <a:xfrm>
              <a:off x="2995" y="3205"/>
              <a:ext cx="161" cy="5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eaLnBrk="1" hangingPunct="1"/>
              <a:endParaRPr lang="en-US" altLang="en-US"/>
            </a:p>
          </p:txBody>
        </p:sp>
      </p:grpSp>
      <p:sp>
        <p:nvSpPr>
          <p:cNvPr id="120839" name="Text Box 32"/>
          <p:cNvSpPr txBox="1">
            <a:spLocks noChangeArrowheads="1"/>
          </p:cNvSpPr>
          <p:nvPr/>
        </p:nvSpPr>
        <p:spPr bwMode="auto">
          <a:xfrm>
            <a:off x="4822826" y="4408885"/>
            <a:ext cx="310627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000" b="0">
                <a:solidFill>
                  <a:srgbClr val="FF0000"/>
                </a:solidFill>
              </a:rPr>
              <a:t>Det</a:t>
            </a:r>
            <a:r>
              <a:rPr lang="en-US" altLang="en-US" sz="2000" b="0"/>
              <a:t>   </a:t>
            </a:r>
            <a:r>
              <a:rPr lang="en-US" altLang="en-US" sz="2000" b="0">
                <a:solidFill>
                  <a:srgbClr val="009900"/>
                </a:solidFill>
              </a:rPr>
              <a:t>Noun</a:t>
            </a:r>
            <a:r>
              <a:rPr lang="en-US" altLang="en-US" sz="2000" b="0"/>
              <a:t>  </a:t>
            </a:r>
            <a:r>
              <a:rPr lang="en-US" altLang="en-US" sz="2000" b="0">
                <a:solidFill>
                  <a:schemeClr val="tx2"/>
                </a:solidFill>
              </a:rPr>
              <a:t>PropNoun</a:t>
            </a:r>
            <a:r>
              <a:rPr lang="en-US" altLang="en-US" sz="2000" b="0"/>
              <a:t> </a:t>
            </a:r>
            <a:r>
              <a:rPr lang="en-US" altLang="en-US" sz="2000" b="0">
                <a:solidFill>
                  <a:srgbClr val="CC0099"/>
                </a:solidFill>
              </a:rPr>
              <a:t>Verb </a:t>
            </a:r>
          </a:p>
        </p:txBody>
      </p:sp>
      <p:sp>
        <p:nvSpPr>
          <p:cNvPr id="120840" name="Freeform 33"/>
          <p:cNvSpPr>
            <a:spLocks/>
          </p:cNvSpPr>
          <p:nvPr/>
        </p:nvSpPr>
        <p:spPr bwMode="auto">
          <a:xfrm>
            <a:off x="2047875" y="3349228"/>
            <a:ext cx="4889500" cy="463846"/>
          </a:xfrm>
          <a:custGeom>
            <a:avLst/>
            <a:gdLst>
              <a:gd name="T0" fmla="*/ 0 w 2581"/>
              <a:gd name="T1" fmla="*/ 2147483646 h 605"/>
              <a:gd name="T2" fmla="*/ 2147483646 w 2581"/>
              <a:gd name="T3" fmla="*/ 2147483646 h 605"/>
              <a:gd name="T4" fmla="*/ 2147483646 w 2581"/>
              <a:gd name="T5" fmla="*/ 2147483646 h 605"/>
              <a:gd name="T6" fmla="*/ 2147483646 w 2581"/>
              <a:gd name="T7" fmla="*/ 2147483646 h 605"/>
              <a:gd name="T8" fmla="*/ 2147483646 w 2581"/>
              <a:gd name="T9" fmla="*/ 2147483646 h 605"/>
              <a:gd name="T10" fmla="*/ 0 60000 65536"/>
              <a:gd name="T11" fmla="*/ 0 60000 65536"/>
              <a:gd name="T12" fmla="*/ 0 60000 65536"/>
              <a:gd name="T13" fmla="*/ 0 60000 65536"/>
              <a:gd name="T14" fmla="*/ 0 60000 65536"/>
              <a:gd name="T15" fmla="*/ 0 w 2581"/>
              <a:gd name="T16" fmla="*/ 0 h 605"/>
              <a:gd name="T17" fmla="*/ 2581 w 2581"/>
              <a:gd name="T18" fmla="*/ 605 h 605"/>
            </a:gdLst>
            <a:ahLst/>
            <a:cxnLst>
              <a:cxn ang="T10">
                <a:pos x="T0" y="T1"/>
              </a:cxn>
              <a:cxn ang="T11">
                <a:pos x="T2" y="T3"/>
              </a:cxn>
              <a:cxn ang="T12">
                <a:pos x="T4" y="T5"/>
              </a:cxn>
              <a:cxn ang="T13">
                <a:pos x="T6" y="T7"/>
              </a:cxn>
              <a:cxn ang="T14">
                <a:pos x="T8" y="T9"/>
              </a:cxn>
            </a:cxnLst>
            <a:rect l="T15" t="T16" r="T17" b="T18"/>
            <a:pathLst>
              <a:path w="2581" h="605">
                <a:moveTo>
                  <a:pt x="0" y="251"/>
                </a:moveTo>
                <a:cubicBezTo>
                  <a:pt x="110" y="174"/>
                  <a:pt x="221" y="98"/>
                  <a:pt x="392" y="67"/>
                </a:cubicBezTo>
                <a:cubicBezTo>
                  <a:pt x="563" y="36"/>
                  <a:pt x="710" y="63"/>
                  <a:pt x="1029" y="67"/>
                </a:cubicBezTo>
                <a:cubicBezTo>
                  <a:pt x="1348" y="71"/>
                  <a:pt x="2045" y="0"/>
                  <a:pt x="2304" y="90"/>
                </a:cubicBezTo>
                <a:cubicBezTo>
                  <a:pt x="2563" y="180"/>
                  <a:pt x="2534" y="524"/>
                  <a:pt x="2581" y="605"/>
                </a:cubicBezTo>
              </a:path>
            </a:pathLst>
          </a:custGeom>
          <a:noFill/>
          <a:ln w="285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en-IN"/>
          </a:p>
        </p:txBody>
      </p:sp>
      <p:sp>
        <p:nvSpPr>
          <p:cNvPr id="120841" name="Freeform 34"/>
          <p:cNvSpPr>
            <a:spLocks/>
          </p:cNvSpPr>
          <p:nvPr/>
        </p:nvSpPr>
        <p:spPr bwMode="auto">
          <a:xfrm>
            <a:off x="2073275" y="3421856"/>
            <a:ext cx="181822" cy="463846"/>
          </a:xfrm>
          <a:custGeom>
            <a:avLst/>
            <a:gdLst>
              <a:gd name="T0" fmla="*/ 0 w 2565"/>
              <a:gd name="T1" fmla="*/ 2147483646 h 536"/>
              <a:gd name="T2" fmla="*/ 2147483646 w 2565"/>
              <a:gd name="T3" fmla="*/ 2147483646 h 536"/>
              <a:gd name="T4" fmla="*/ 2147483646 w 2565"/>
              <a:gd name="T5" fmla="*/ 2147483646 h 536"/>
              <a:gd name="T6" fmla="*/ 2147483646 w 2565"/>
              <a:gd name="T7" fmla="*/ 2147483646 h 536"/>
              <a:gd name="T8" fmla="*/ 0 60000 65536"/>
              <a:gd name="T9" fmla="*/ 0 60000 65536"/>
              <a:gd name="T10" fmla="*/ 0 60000 65536"/>
              <a:gd name="T11" fmla="*/ 0 60000 65536"/>
              <a:gd name="T12" fmla="*/ 0 w 2565"/>
              <a:gd name="T13" fmla="*/ 0 h 536"/>
              <a:gd name="T14" fmla="*/ 2565 w 2565"/>
              <a:gd name="T15" fmla="*/ 536 h 536"/>
            </a:gdLst>
            <a:ahLst/>
            <a:cxnLst>
              <a:cxn ang="T8">
                <a:pos x="T0" y="T1"/>
              </a:cxn>
              <a:cxn ang="T9">
                <a:pos x="T2" y="T3"/>
              </a:cxn>
              <a:cxn ang="T10">
                <a:pos x="T4" y="T5"/>
              </a:cxn>
              <a:cxn ang="T11">
                <a:pos x="T6" y="T7"/>
              </a:cxn>
            </a:cxnLst>
            <a:rect l="T12" t="T13" r="T14" b="T15"/>
            <a:pathLst>
              <a:path w="2565" h="536">
                <a:moveTo>
                  <a:pt x="0" y="229"/>
                </a:moveTo>
                <a:cubicBezTo>
                  <a:pt x="262" y="169"/>
                  <a:pt x="525" y="109"/>
                  <a:pt x="906" y="83"/>
                </a:cubicBezTo>
                <a:cubicBezTo>
                  <a:pt x="1287" y="57"/>
                  <a:pt x="2012" y="0"/>
                  <a:pt x="2288" y="75"/>
                </a:cubicBezTo>
                <a:cubicBezTo>
                  <a:pt x="2564" y="150"/>
                  <a:pt x="2520" y="460"/>
                  <a:pt x="2565" y="536"/>
                </a:cubicBezTo>
              </a:path>
            </a:pathLst>
          </a:custGeom>
          <a:noFill/>
          <a:ln w="285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20842" name="Freeform 35"/>
          <p:cNvSpPr>
            <a:spLocks/>
          </p:cNvSpPr>
          <p:nvPr/>
        </p:nvSpPr>
        <p:spPr bwMode="auto">
          <a:xfrm>
            <a:off x="2511426" y="4206479"/>
            <a:ext cx="181822" cy="463846"/>
          </a:xfrm>
          <a:custGeom>
            <a:avLst/>
            <a:gdLst>
              <a:gd name="T0" fmla="*/ 0 w 1559"/>
              <a:gd name="T1" fmla="*/ 2147483646 h 758"/>
              <a:gd name="T2" fmla="*/ 2147483646 w 1559"/>
              <a:gd name="T3" fmla="*/ 2147483646 h 758"/>
              <a:gd name="T4" fmla="*/ 2147483646 w 1559"/>
              <a:gd name="T5" fmla="*/ 2147483646 h 758"/>
              <a:gd name="T6" fmla="*/ 2147483646 w 1559"/>
              <a:gd name="T7" fmla="*/ 0 h 758"/>
              <a:gd name="T8" fmla="*/ 0 60000 65536"/>
              <a:gd name="T9" fmla="*/ 0 60000 65536"/>
              <a:gd name="T10" fmla="*/ 0 60000 65536"/>
              <a:gd name="T11" fmla="*/ 0 60000 65536"/>
              <a:gd name="T12" fmla="*/ 0 w 1559"/>
              <a:gd name="T13" fmla="*/ 0 h 758"/>
              <a:gd name="T14" fmla="*/ 1559 w 1559"/>
              <a:gd name="T15" fmla="*/ 758 h 758"/>
            </a:gdLst>
            <a:ahLst/>
            <a:cxnLst>
              <a:cxn ang="T8">
                <a:pos x="T0" y="T1"/>
              </a:cxn>
              <a:cxn ang="T9">
                <a:pos x="T2" y="T3"/>
              </a:cxn>
              <a:cxn ang="T10">
                <a:pos x="T4" y="T5"/>
              </a:cxn>
              <a:cxn ang="T11">
                <a:pos x="T6" y="T7"/>
              </a:cxn>
            </a:cxnLst>
            <a:rect l="T12" t="T13" r="T14" b="T15"/>
            <a:pathLst>
              <a:path w="1559" h="758">
                <a:moveTo>
                  <a:pt x="0" y="338"/>
                </a:moveTo>
                <a:cubicBezTo>
                  <a:pt x="221" y="457"/>
                  <a:pt x="442" y="577"/>
                  <a:pt x="630" y="630"/>
                </a:cubicBezTo>
                <a:cubicBezTo>
                  <a:pt x="818" y="683"/>
                  <a:pt x="974" y="758"/>
                  <a:pt x="1129" y="653"/>
                </a:cubicBezTo>
                <a:cubicBezTo>
                  <a:pt x="1284" y="548"/>
                  <a:pt x="1492" y="109"/>
                  <a:pt x="1559" y="0"/>
                </a:cubicBezTo>
              </a:path>
            </a:pathLst>
          </a:custGeom>
          <a:noFill/>
          <a:ln w="28575">
            <a:solidFill>
              <a:schemeClr val="tx2"/>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20843" name="Freeform 36"/>
          <p:cNvSpPr>
            <a:spLocks/>
          </p:cNvSpPr>
          <p:nvPr/>
        </p:nvSpPr>
        <p:spPr bwMode="auto">
          <a:xfrm>
            <a:off x="3975100" y="3768329"/>
            <a:ext cx="181822" cy="463846"/>
          </a:xfrm>
          <a:custGeom>
            <a:avLst/>
            <a:gdLst>
              <a:gd name="T0" fmla="*/ 0 w 1136"/>
              <a:gd name="T1" fmla="*/ 2147483646 h 345"/>
              <a:gd name="T2" fmla="*/ 2147483646 w 1136"/>
              <a:gd name="T3" fmla="*/ 2147483646 h 345"/>
              <a:gd name="T4" fmla="*/ 2147483646 w 1136"/>
              <a:gd name="T5" fmla="*/ 2147483646 h 345"/>
              <a:gd name="T6" fmla="*/ 2147483646 w 1136"/>
              <a:gd name="T7" fmla="*/ 2147483646 h 345"/>
              <a:gd name="T8" fmla="*/ 0 60000 65536"/>
              <a:gd name="T9" fmla="*/ 0 60000 65536"/>
              <a:gd name="T10" fmla="*/ 0 60000 65536"/>
              <a:gd name="T11" fmla="*/ 0 60000 65536"/>
              <a:gd name="T12" fmla="*/ 0 w 1136"/>
              <a:gd name="T13" fmla="*/ 0 h 345"/>
              <a:gd name="T14" fmla="*/ 1136 w 1136"/>
              <a:gd name="T15" fmla="*/ 345 h 345"/>
            </a:gdLst>
            <a:ahLst/>
            <a:cxnLst>
              <a:cxn ang="T8">
                <a:pos x="T0" y="T1"/>
              </a:cxn>
              <a:cxn ang="T9">
                <a:pos x="T2" y="T3"/>
              </a:cxn>
              <a:cxn ang="T10">
                <a:pos x="T4" y="T5"/>
              </a:cxn>
              <a:cxn ang="T11">
                <a:pos x="T6" y="T7"/>
              </a:cxn>
            </a:cxnLst>
            <a:rect l="T12" t="T13" r="T14" b="T15"/>
            <a:pathLst>
              <a:path w="1136" h="345">
                <a:moveTo>
                  <a:pt x="0" y="345"/>
                </a:moveTo>
                <a:cubicBezTo>
                  <a:pt x="44" y="268"/>
                  <a:pt x="88" y="191"/>
                  <a:pt x="207" y="137"/>
                </a:cubicBezTo>
                <a:cubicBezTo>
                  <a:pt x="326" y="83"/>
                  <a:pt x="559" y="0"/>
                  <a:pt x="714" y="22"/>
                </a:cubicBezTo>
                <a:cubicBezTo>
                  <a:pt x="869" y="44"/>
                  <a:pt x="1068" y="227"/>
                  <a:pt x="1136" y="268"/>
                </a:cubicBezTo>
              </a:path>
            </a:pathLst>
          </a:custGeom>
          <a:noFill/>
          <a:ln w="28575">
            <a:solidFill>
              <a:srgbClr val="CC0099"/>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20844" name="Freeform 37"/>
          <p:cNvSpPr>
            <a:spLocks/>
          </p:cNvSpPr>
          <p:nvPr/>
        </p:nvSpPr>
        <p:spPr bwMode="auto">
          <a:xfrm>
            <a:off x="2998788" y="3546873"/>
            <a:ext cx="181822" cy="463846"/>
          </a:xfrm>
          <a:custGeom>
            <a:avLst/>
            <a:gdLst>
              <a:gd name="T0" fmla="*/ 0 w 2220"/>
              <a:gd name="T1" fmla="*/ 2147483646 h 462"/>
              <a:gd name="T2" fmla="*/ 2147483646 w 2220"/>
              <a:gd name="T3" fmla="*/ 2147483646 h 462"/>
              <a:gd name="T4" fmla="*/ 2147483646 w 2220"/>
              <a:gd name="T5" fmla="*/ 2147483646 h 462"/>
              <a:gd name="T6" fmla="*/ 2147483646 w 2220"/>
              <a:gd name="T7" fmla="*/ 2147483646 h 462"/>
              <a:gd name="T8" fmla="*/ 2147483646 w 2220"/>
              <a:gd name="T9" fmla="*/ 2147483646 h 462"/>
              <a:gd name="T10" fmla="*/ 2147483646 w 2220"/>
              <a:gd name="T11" fmla="*/ 2147483646 h 462"/>
              <a:gd name="T12" fmla="*/ 0 60000 65536"/>
              <a:gd name="T13" fmla="*/ 0 60000 65536"/>
              <a:gd name="T14" fmla="*/ 0 60000 65536"/>
              <a:gd name="T15" fmla="*/ 0 60000 65536"/>
              <a:gd name="T16" fmla="*/ 0 60000 65536"/>
              <a:gd name="T17" fmla="*/ 0 60000 65536"/>
              <a:gd name="T18" fmla="*/ 0 w 2220"/>
              <a:gd name="T19" fmla="*/ 0 h 462"/>
              <a:gd name="T20" fmla="*/ 2220 w 2220"/>
              <a:gd name="T21" fmla="*/ 462 h 462"/>
            </a:gdLst>
            <a:ahLst/>
            <a:cxnLst>
              <a:cxn ang="T12">
                <a:pos x="T0" y="T1"/>
              </a:cxn>
              <a:cxn ang="T13">
                <a:pos x="T2" y="T3"/>
              </a:cxn>
              <a:cxn ang="T14">
                <a:pos x="T4" y="T5"/>
              </a:cxn>
              <a:cxn ang="T15">
                <a:pos x="T6" y="T7"/>
              </a:cxn>
              <a:cxn ang="T16">
                <a:pos x="T8" y="T9"/>
              </a:cxn>
              <a:cxn ang="T17">
                <a:pos x="T10" y="T11"/>
              </a:cxn>
            </a:cxnLst>
            <a:rect l="T18" t="T19" r="T20" b="T21"/>
            <a:pathLst>
              <a:path w="2220" h="462">
                <a:moveTo>
                  <a:pt x="0" y="139"/>
                </a:moveTo>
                <a:cubicBezTo>
                  <a:pt x="214" y="100"/>
                  <a:pt x="428" y="62"/>
                  <a:pt x="653" y="39"/>
                </a:cubicBezTo>
                <a:cubicBezTo>
                  <a:pt x="878" y="16"/>
                  <a:pt x="1143" y="2"/>
                  <a:pt x="1352" y="1"/>
                </a:cubicBezTo>
                <a:cubicBezTo>
                  <a:pt x="1561" y="0"/>
                  <a:pt x="1787" y="15"/>
                  <a:pt x="1905" y="32"/>
                </a:cubicBezTo>
                <a:cubicBezTo>
                  <a:pt x="2023" y="49"/>
                  <a:pt x="2007" y="29"/>
                  <a:pt x="2059" y="101"/>
                </a:cubicBezTo>
                <a:cubicBezTo>
                  <a:pt x="2111" y="173"/>
                  <a:pt x="2197" y="402"/>
                  <a:pt x="2220" y="462"/>
                </a:cubicBezTo>
              </a:path>
            </a:pathLst>
          </a:custGeom>
          <a:noFill/>
          <a:ln w="28575">
            <a:solidFill>
              <a:srgbClr val="0099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120845" name="Freeform 38"/>
          <p:cNvSpPr>
            <a:spLocks/>
          </p:cNvSpPr>
          <p:nvPr/>
        </p:nvSpPr>
        <p:spPr bwMode="auto">
          <a:xfrm>
            <a:off x="3108325" y="3673078"/>
            <a:ext cx="181822" cy="463846"/>
          </a:xfrm>
          <a:custGeom>
            <a:avLst/>
            <a:gdLst>
              <a:gd name="T0" fmla="*/ 0 w 2681"/>
              <a:gd name="T1" fmla="*/ 2147483646 h 340"/>
              <a:gd name="T2" fmla="*/ 2147483646 w 2681"/>
              <a:gd name="T3" fmla="*/ 2147483646 h 340"/>
              <a:gd name="T4" fmla="*/ 2147483646 w 2681"/>
              <a:gd name="T5" fmla="*/ 2147483646 h 340"/>
              <a:gd name="T6" fmla="*/ 2147483646 w 2681"/>
              <a:gd name="T7" fmla="*/ 2147483646 h 340"/>
              <a:gd name="T8" fmla="*/ 2147483646 w 2681"/>
              <a:gd name="T9" fmla="*/ 2147483646 h 340"/>
              <a:gd name="T10" fmla="*/ 2147483646 w 2681"/>
              <a:gd name="T11" fmla="*/ 2147483646 h 340"/>
              <a:gd name="T12" fmla="*/ 2147483646 w 2681"/>
              <a:gd name="T13" fmla="*/ 2147483646 h 340"/>
              <a:gd name="T14" fmla="*/ 0 60000 65536"/>
              <a:gd name="T15" fmla="*/ 0 60000 65536"/>
              <a:gd name="T16" fmla="*/ 0 60000 65536"/>
              <a:gd name="T17" fmla="*/ 0 60000 65536"/>
              <a:gd name="T18" fmla="*/ 0 60000 65536"/>
              <a:gd name="T19" fmla="*/ 0 60000 65536"/>
              <a:gd name="T20" fmla="*/ 0 60000 65536"/>
              <a:gd name="T21" fmla="*/ 0 w 2681"/>
              <a:gd name="T22" fmla="*/ 0 h 340"/>
              <a:gd name="T23" fmla="*/ 2681 w 2681"/>
              <a:gd name="T24" fmla="*/ 340 h 3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81" h="340">
                <a:moveTo>
                  <a:pt x="0" y="110"/>
                </a:moveTo>
                <a:cubicBezTo>
                  <a:pt x="241" y="73"/>
                  <a:pt x="483" y="36"/>
                  <a:pt x="745" y="18"/>
                </a:cubicBezTo>
                <a:cubicBezTo>
                  <a:pt x="1007" y="0"/>
                  <a:pt x="1336" y="2"/>
                  <a:pt x="1575" y="2"/>
                </a:cubicBezTo>
                <a:cubicBezTo>
                  <a:pt x="1814" y="2"/>
                  <a:pt x="2044" y="14"/>
                  <a:pt x="2182" y="18"/>
                </a:cubicBezTo>
                <a:cubicBezTo>
                  <a:pt x="2320" y="22"/>
                  <a:pt x="2334" y="2"/>
                  <a:pt x="2404" y="25"/>
                </a:cubicBezTo>
                <a:cubicBezTo>
                  <a:pt x="2474" y="48"/>
                  <a:pt x="2558" y="103"/>
                  <a:pt x="2604" y="156"/>
                </a:cubicBezTo>
                <a:cubicBezTo>
                  <a:pt x="2650" y="209"/>
                  <a:pt x="2671" y="309"/>
                  <a:pt x="2681" y="340"/>
                </a:cubicBezTo>
              </a:path>
            </a:pathLst>
          </a:custGeom>
          <a:noFill/>
          <a:ln w="28575">
            <a:solidFill>
              <a:srgbClr val="0099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Tree>
    <p:extLst>
      <p:ext uri="{BB962C8B-B14F-4D97-AF65-F5344CB8AC3E}">
        <p14:creationId xmlns:p14="http://schemas.microsoft.com/office/powerpoint/2010/main" val="37792220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8BF1D499-AC90-4ADF-B3DA-431BFE23316A}" type="slidenum">
              <a:rPr lang="en-US" altLang="en-US" sz="1200">
                <a:latin typeface="Helvetica" pitchFamily="34" charset="0"/>
              </a:rPr>
              <a:pPr/>
              <a:t>165</a:t>
            </a:fld>
            <a:endParaRPr lang="en-US" altLang="en-US" sz="1200"/>
          </a:p>
        </p:txBody>
      </p:sp>
      <p:sp>
        <p:nvSpPr>
          <p:cNvPr id="122883" name="Rectangle 2"/>
          <p:cNvSpPr>
            <a:spLocks noGrp="1" noChangeArrowheads="1"/>
          </p:cNvSpPr>
          <p:nvPr>
            <p:ph type="title"/>
          </p:nvPr>
        </p:nvSpPr>
        <p:spPr/>
        <p:txBody>
          <a:bodyPr>
            <a:normAutofit fontScale="90000"/>
          </a:bodyPr>
          <a:lstStyle/>
          <a:p>
            <a:pPr eaLnBrk="1" hangingPunct="1"/>
            <a:r>
              <a:rPr lang="en-US" altLang="en-US" sz="3200" b="1" dirty="0">
                <a:solidFill>
                  <a:srgbClr val="0166FF"/>
                </a:solidFill>
              </a:rPr>
              <a:t>HMM: Most Likely State Sequence</a:t>
            </a:r>
            <a:br>
              <a:rPr lang="en-US" altLang="en-US" sz="3200" b="1" dirty="0">
                <a:solidFill>
                  <a:srgbClr val="0166FF"/>
                </a:solidFill>
              </a:rPr>
            </a:br>
            <a:r>
              <a:rPr lang="en-US" altLang="en-US" sz="3200" b="1" dirty="0">
                <a:solidFill>
                  <a:srgbClr val="0166FF"/>
                </a:solidFill>
              </a:rPr>
              <a:t>Efficient Solution</a:t>
            </a:r>
          </a:p>
        </p:txBody>
      </p:sp>
      <p:sp>
        <p:nvSpPr>
          <p:cNvPr id="122884" name="Rectangle 3"/>
          <p:cNvSpPr>
            <a:spLocks noGrp="1" noChangeArrowheads="1"/>
          </p:cNvSpPr>
          <p:nvPr>
            <p:ph type="body" idx="1"/>
          </p:nvPr>
        </p:nvSpPr>
        <p:spPr>
          <a:xfrm>
            <a:off x="493713" y="1028700"/>
            <a:ext cx="8096250" cy="3515916"/>
          </a:xfrm>
        </p:spPr>
        <p:txBody>
          <a:bodyPr/>
          <a:lstStyle/>
          <a:p>
            <a:pPr eaLnBrk="1" hangingPunct="1"/>
            <a:r>
              <a:rPr lang="en-US" altLang="en-US"/>
              <a:t>Obviously, could use naïve algorithm based on examining every possible state sequence of length </a:t>
            </a:r>
            <a:r>
              <a:rPr lang="en-US" altLang="en-US" i="1"/>
              <a:t>T</a:t>
            </a:r>
            <a:r>
              <a:rPr lang="en-US" altLang="en-US"/>
              <a:t>.</a:t>
            </a:r>
          </a:p>
          <a:p>
            <a:pPr eaLnBrk="1" hangingPunct="1"/>
            <a:r>
              <a:rPr lang="en-US" altLang="en-US"/>
              <a:t>Dynamic Programming can also be used to exploit the Markov assumption and efficiently determine the most likely state sequence for a given observation and model.</a:t>
            </a:r>
          </a:p>
          <a:p>
            <a:pPr eaLnBrk="1" hangingPunct="1"/>
            <a:r>
              <a:rPr lang="en-US" altLang="en-US"/>
              <a:t>Standard procedure is called the </a:t>
            </a:r>
            <a:r>
              <a:rPr lang="en-US" altLang="en-US">
                <a:solidFill>
                  <a:srgbClr val="FF0000"/>
                </a:solidFill>
              </a:rPr>
              <a:t>Viterbi algorithm</a:t>
            </a:r>
            <a:r>
              <a:rPr lang="en-US" altLang="en-US"/>
              <a:t> (Viterbi, 1967) and also has O(</a:t>
            </a:r>
            <a:r>
              <a:rPr lang="en-US" altLang="en-US" i="1"/>
              <a:t>N</a:t>
            </a:r>
            <a:r>
              <a:rPr lang="en-US" altLang="en-US" baseline="30000"/>
              <a:t>2</a:t>
            </a:r>
            <a:r>
              <a:rPr lang="en-US" altLang="en-US" i="1"/>
              <a:t>T</a:t>
            </a:r>
            <a:r>
              <a:rPr lang="en-US" altLang="en-US"/>
              <a:t>) time complexity.</a:t>
            </a:r>
          </a:p>
        </p:txBody>
      </p:sp>
    </p:spTree>
    <p:extLst>
      <p:ext uri="{BB962C8B-B14F-4D97-AF65-F5344CB8AC3E}">
        <p14:creationId xmlns:p14="http://schemas.microsoft.com/office/powerpoint/2010/main" val="38973571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p:txBody>
          <a:bodyPr/>
          <a:lstStyle/>
          <a:p>
            <a:pPr eaLnBrk="1" hangingPunct="1"/>
            <a:r>
              <a:rPr lang="en-US" altLang="en-US" b="1" dirty="0">
                <a:solidFill>
                  <a:srgbClr val="0166FF"/>
                </a:solidFill>
              </a:rPr>
              <a:t>Viterbi Scores</a:t>
            </a:r>
          </a:p>
        </p:txBody>
      </p:sp>
      <p:sp>
        <p:nvSpPr>
          <p:cNvPr id="124931" name="Content Placeholder 2"/>
          <p:cNvSpPr>
            <a:spLocks noGrp="1"/>
          </p:cNvSpPr>
          <p:nvPr>
            <p:ph idx="1"/>
          </p:nvPr>
        </p:nvSpPr>
        <p:spPr>
          <a:xfrm>
            <a:off x="685800" y="1028700"/>
            <a:ext cx="7772400" cy="1028700"/>
          </a:xfrm>
        </p:spPr>
        <p:txBody>
          <a:bodyPr>
            <a:normAutofit fontScale="92500" lnSpcReduction="20000"/>
          </a:bodyPr>
          <a:lstStyle/>
          <a:p>
            <a:pPr eaLnBrk="1" hangingPunct="1"/>
            <a:r>
              <a:rPr lang="en-US" altLang="en-US" sz="2800"/>
              <a:t>Recursively compute the probability of the most likely subsequence of states that accounts for the first </a:t>
            </a:r>
            <a:r>
              <a:rPr lang="en-US" altLang="en-US" sz="2800" i="1"/>
              <a:t>t</a:t>
            </a:r>
            <a:r>
              <a:rPr lang="en-US" altLang="en-US" sz="2800"/>
              <a:t> observations and ends in state </a:t>
            </a:r>
            <a:r>
              <a:rPr lang="en-US" altLang="en-US" sz="2800" i="1"/>
              <a:t>s</a:t>
            </a:r>
            <a:r>
              <a:rPr lang="en-US" altLang="en-US" sz="2800" i="1" baseline="-25000"/>
              <a:t>j</a:t>
            </a:r>
            <a:r>
              <a:rPr lang="en-US" altLang="en-US" sz="2800"/>
              <a:t>.</a:t>
            </a:r>
            <a:r>
              <a:rPr lang="en-US" altLang="en-US"/>
              <a:t> </a:t>
            </a:r>
          </a:p>
        </p:txBody>
      </p:sp>
      <p:sp>
        <p:nvSpPr>
          <p:cNvPr id="12493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4BFDCB75-DF40-4F15-BB62-CC5A44FB8B70}" type="slidenum">
              <a:rPr lang="en-US" altLang="en-US" sz="1200">
                <a:latin typeface="Helvetica" pitchFamily="34" charset="0"/>
              </a:rPr>
              <a:pPr/>
              <a:t>166</a:t>
            </a:fld>
            <a:endParaRPr lang="en-US" altLang="en-US" sz="1200"/>
          </a:p>
        </p:txBody>
      </p:sp>
      <p:graphicFrame>
        <p:nvGraphicFramePr>
          <p:cNvPr id="124933" name="Object 2"/>
          <p:cNvGraphicFramePr>
            <a:graphicFrameLocks noChangeAspect="1"/>
          </p:cNvGraphicFramePr>
          <p:nvPr/>
        </p:nvGraphicFramePr>
        <p:xfrm>
          <a:off x="4114800" y="2490788"/>
          <a:ext cx="914400" cy="161925"/>
        </p:xfrm>
        <a:graphic>
          <a:graphicData uri="http://schemas.openxmlformats.org/presentationml/2006/ole">
            <mc:AlternateContent xmlns:mc="http://schemas.openxmlformats.org/markup-compatibility/2006">
              <mc:Choice xmlns:v="urn:schemas-microsoft-com:vml" Requires="v">
                <p:oleObj spid="_x0000_s12304" name="Equation" r:id="rId4" imgW="391303" imgH="739129" progId="Equation.3">
                  <p:embed/>
                </p:oleObj>
              </mc:Choice>
              <mc:Fallback>
                <p:oleObj name="Equation" r:id="rId4" imgW="391303" imgH="739129" progId="Equation.3">
                  <p:embed/>
                  <p:pic>
                    <p:nvPicPr>
                      <p:cNvPr id="12493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2490788"/>
                        <a:ext cx="914400" cy="161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934" name="Object 3"/>
          <p:cNvGraphicFramePr>
            <a:graphicFrameLocks noChangeAspect="1"/>
          </p:cNvGraphicFramePr>
          <p:nvPr/>
        </p:nvGraphicFramePr>
        <p:xfrm>
          <a:off x="858838" y="2227660"/>
          <a:ext cx="7834312" cy="546497"/>
        </p:xfrm>
        <a:graphic>
          <a:graphicData uri="http://schemas.openxmlformats.org/presentationml/2006/ole">
            <mc:AlternateContent xmlns:mc="http://schemas.openxmlformats.org/markup-compatibility/2006">
              <mc:Choice xmlns:v="urn:schemas-microsoft-com:vml" Requires="v">
                <p:oleObj spid="_x0000_s12305" name="Equation" r:id="rId6" imgW="3136900" imgH="292100" progId="Equation.3">
                  <p:embed/>
                </p:oleObj>
              </mc:Choice>
              <mc:Fallback>
                <p:oleObj name="Equation" r:id="rId6" imgW="3136900" imgH="292100" progId="Equation.3">
                  <p:embed/>
                  <p:pic>
                    <p:nvPicPr>
                      <p:cNvPr id="124934"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838" y="2227660"/>
                        <a:ext cx="7834312" cy="5464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2"/>
          <p:cNvSpPr txBox="1">
            <a:spLocks/>
          </p:cNvSpPr>
          <p:nvPr/>
        </p:nvSpPr>
        <p:spPr bwMode="auto">
          <a:xfrm>
            <a:off x="609601" y="2902744"/>
            <a:ext cx="7885113" cy="1028700"/>
          </a:xfrm>
          <a:prstGeom prst="rect">
            <a:avLst/>
          </a:prstGeom>
          <a:noFill/>
          <a:ln w="9525">
            <a:noFill/>
            <a:miter lim="800000"/>
            <a:headEnd/>
            <a:tailEnd/>
          </a:ln>
          <a:effectLst/>
        </p:spPr>
        <p:txBody>
          <a:bodyPr/>
          <a:lstStyle/>
          <a:p>
            <a:pPr marL="342900" indent="-342900" eaLnBrk="1" hangingPunct="1">
              <a:spcBef>
                <a:spcPct val="20000"/>
              </a:spcBef>
              <a:buClr>
                <a:srgbClr val="FF0000"/>
              </a:buClr>
              <a:buFontTx/>
              <a:buChar char="•"/>
              <a:defRPr/>
            </a:pPr>
            <a:r>
              <a:rPr lang="en-US" sz="2800" b="0" kern="0" dirty="0">
                <a:latin typeface="+mn-lt"/>
              </a:rPr>
              <a:t>Also record “</a:t>
            </a:r>
            <a:r>
              <a:rPr lang="en-US" sz="2800" b="0" kern="0" dirty="0" err="1">
                <a:latin typeface="+mn-lt"/>
              </a:rPr>
              <a:t>backpointers</a:t>
            </a:r>
            <a:r>
              <a:rPr lang="en-US" sz="2800" b="0" kern="0" dirty="0">
                <a:latin typeface="+mn-lt"/>
              </a:rPr>
              <a:t>” that subsequently allow </a:t>
            </a:r>
            <a:r>
              <a:rPr lang="en-US" sz="2800" b="0" kern="0" dirty="0" err="1">
                <a:latin typeface="+mn-lt"/>
              </a:rPr>
              <a:t>backtracing</a:t>
            </a:r>
            <a:r>
              <a:rPr lang="en-US" sz="2800" b="0" kern="0" dirty="0">
                <a:latin typeface="+mn-lt"/>
              </a:rPr>
              <a:t> the most probable state sequence.</a:t>
            </a:r>
          </a:p>
          <a:p>
            <a:pPr marL="800100" lvl="1" indent="-342900" eaLnBrk="1" hangingPunct="1">
              <a:spcBef>
                <a:spcPct val="20000"/>
              </a:spcBef>
              <a:buClr>
                <a:srgbClr val="FF0000"/>
              </a:buClr>
              <a:buFont typeface="Wingdings" pitchFamily="2" charset="2"/>
              <a:buChar char="§"/>
              <a:defRPr/>
            </a:pPr>
            <a:r>
              <a:rPr lang="en-US" sz="2400" b="0" i="1" kern="0" dirty="0" err="1">
                <a:latin typeface="+mn-lt"/>
              </a:rPr>
              <a:t>bt</a:t>
            </a:r>
            <a:r>
              <a:rPr lang="en-US" sz="2400" b="0" i="1" kern="0" baseline="-25000" dirty="0" err="1">
                <a:latin typeface="+mn-lt"/>
              </a:rPr>
              <a:t>t</a:t>
            </a:r>
            <a:r>
              <a:rPr lang="en-US" sz="2400" b="0" kern="0" dirty="0">
                <a:latin typeface="+mn-lt"/>
              </a:rPr>
              <a:t>(</a:t>
            </a:r>
            <a:r>
              <a:rPr lang="en-US" sz="2400" b="0" i="1" kern="0" dirty="0">
                <a:latin typeface="+mn-lt"/>
              </a:rPr>
              <a:t>j</a:t>
            </a:r>
            <a:r>
              <a:rPr lang="en-US" sz="2400" b="0" kern="0" dirty="0">
                <a:latin typeface="+mn-lt"/>
              </a:rPr>
              <a:t>) stores the state at time </a:t>
            </a:r>
            <a:r>
              <a:rPr lang="en-US" sz="2400" b="0" i="1" kern="0" dirty="0">
                <a:latin typeface="+mn-lt"/>
              </a:rPr>
              <a:t>t</a:t>
            </a:r>
            <a:r>
              <a:rPr lang="en-US" sz="2400" b="0" kern="0" dirty="0">
                <a:latin typeface="+mn-lt"/>
              </a:rPr>
              <a:t>-1 that maximizes the probability that system was in state </a:t>
            </a:r>
            <a:r>
              <a:rPr lang="en-US" sz="2400" b="0" i="1" kern="0" dirty="0" err="1">
                <a:latin typeface="+mn-lt"/>
              </a:rPr>
              <a:t>s</a:t>
            </a:r>
            <a:r>
              <a:rPr lang="en-US" sz="2400" b="0" i="1" kern="0" baseline="-25000" dirty="0" err="1">
                <a:latin typeface="+mn-lt"/>
              </a:rPr>
              <a:t>j</a:t>
            </a:r>
            <a:r>
              <a:rPr lang="en-US" sz="2400" b="0" kern="0" dirty="0">
                <a:latin typeface="+mn-lt"/>
              </a:rPr>
              <a:t> at time </a:t>
            </a:r>
            <a:r>
              <a:rPr lang="en-US" sz="2400" b="0" i="1" kern="0" dirty="0">
                <a:latin typeface="+mn-lt"/>
              </a:rPr>
              <a:t>t</a:t>
            </a:r>
            <a:r>
              <a:rPr lang="en-US" sz="2400" b="0" kern="0" dirty="0">
                <a:latin typeface="+mn-lt"/>
              </a:rPr>
              <a:t> (given the observed sequence).</a:t>
            </a:r>
          </a:p>
        </p:txBody>
      </p:sp>
    </p:spTree>
    <p:extLst>
      <p:ext uri="{BB962C8B-B14F-4D97-AF65-F5344CB8AC3E}">
        <p14:creationId xmlns:p14="http://schemas.microsoft.com/office/powerpoint/2010/main" val="4743380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p:txBody>
          <a:bodyPr/>
          <a:lstStyle/>
          <a:p>
            <a:pPr eaLnBrk="1" hangingPunct="1"/>
            <a:r>
              <a:rPr lang="en-US" altLang="en-US" b="1" dirty="0">
                <a:solidFill>
                  <a:srgbClr val="0166FF"/>
                </a:solidFill>
              </a:rPr>
              <a:t>Computing the Viterbi Scores</a:t>
            </a:r>
          </a:p>
        </p:txBody>
      </p:sp>
      <p:sp>
        <p:nvSpPr>
          <p:cNvPr id="126979" name="Content Placeholder 2"/>
          <p:cNvSpPr>
            <a:spLocks noGrp="1"/>
          </p:cNvSpPr>
          <p:nvPr>
            <p:ph idx="1"/>
          </p:nvPr>
        </p:nvSpPr>
        <p:spPr/>
        <p:txBody>
          <a:bodyPr/>
          <a:lstStyle/>
          <a:p>
            <a:pPr eaLnBrk="1" hangingPunct="1"/>
            <a:r>
              <a:rPr lang="en-US" altLang="en-US" dirty="0"/>
              <a:t>Initialization</a:t>
            </a:r>
          </a:p>
          <a:p>
            <a:pPr eaLnBrk="1" hangingPunct="1">
              <a:buFontTx/>
              <a:buNone/>
            </a:pPr>
            <a:endParaRPr lang="en-US" altLang="en-US" dirty="0"/>
          </a:p>
          <a:p>
            <a:pPr eaLnBrk="1" hangingPunct="1"/>
            <a:r>
              <a:rPr lang="en-US" altLang="en-US" dirty="0"/>
              <a:t>Recursion</a:t>
            </a:r>
          </a:p>
          <a:p>
            <a:pPr eaLnBrk="1" hangingPunct="1"/>
            <a:endParaRPr lang="en-US" altLang="en-US" dirty="0"/>
          </a:p>
          <a:p>
            <a:pPr eaLnBrk="1" hangingPunct="1"/>
            <a:endParaRPr lang="en-US" altLang="en-US" dirty="0"/>
          </a:p>
          <a:p>
            <a:pPr eaLnBrk="1" hangingPunct="1"/>
            <a:r>
              <a:rPr lang="en-US" altLang="en-US" dirty="0"/>
              <a:t>Termination</a:t>
            </a:r>
          </a:p>
        </p:txBody>
      </p:sp>
      <p:sp>
        <p:nvSpPr>
          <p:cNvPr id="12698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6F89BAC8-FCF3-4C1F-A3FE-C45DA14AC859}" type="slidenum">
              <a:rPr lang="en-US" altLang="en-US" sz="1200">
                <a:latin typeface="Helvetica" pitchFamily="34" charset="0"/>
              </a:rPr>
              <a:pPr/>
              <a:t>167</a:t>
            </a:fld>
            <a:endParaRPr lang="en-US" altLang="en-US" sz="1200"/>
          </a:p>
        </p:txBody>
      </p:sp>
      <p:graphicFrame>
        <p:nvGraphicFramePr>
          <p:cNvPr id="126981" name="Object 2"/>
          <p:cNvGraphicFramePr>
            <a:graphicFrameLocks noChangeAspect="1"/>
          </p:cNvGraphicFramePr>
          <p:nvPr/>
        </p:nvGraphicFramePr>
        <p:xfrm>
          <a:off x="2382839" y="1452563"/>
          <a:ext cx="4911725" cy="514350"/>
        </p:xfrm>
        <a:graphic>
          <a:graphicData uri="http://schemas.openxmlformats.org/presentationml/2006/ole">
            <mc:AlternateContent xmlns:mc="http://schemas.openxmlformats.org/markup-compatibility/2006">
              <mc:Choice xmlns:v="urn:schemas-microsoft-com:vml" Requires="v">
                <p:oleObj spid="_x0000_s13335" name="Equation" r:id="rId4" imgW="1727200" imgH="241300" progId="Equation.3">
                  <p:embed/>
                </p:oleObj>
              </mc:Choice>
              <mc:Fallback>
                <p:oleObj name="Equation" r:id="rId4" imgW="1727200" imgH="241300" progId="Equation.3">
                  <p:embed/>
                  <p:pic>
                    <p:nvPicPr>
                      <p:cNvPr id="126981"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2839" y="1452563"/>
                        <a:ext cx="4911725"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82" name="Object 3"/>
          <p:cNvGraphicFramePr>
            <a:graphicFrameLocks noChangeAspect="1"/>
          </p:cNvGraphicFramePr>
          <p:nvPr>
            <p:extLst>
              <p:ext uri="{D42A27DB-BD31-4B8C-83A1-F6EECF244321}">
                <p14:modId xmlns:p14="http://schemas.microsoft.com/office/powerpoint/2010/main" val="4264899131"/>
              </p:ext>
            </p:extLst>
          </p:nvPr>
        </p:nvGraphicFramePr>
        <p:xfrm>
          <a:off x="609600" y="2724150"/>
          <a:ext cx="8378825" cy="784622"/>
        </p:xfrm>
        <a:graphic>
          <a:graphicData uri="http://schemas.openxmlformats.org/presentationml/2006/ole">
            <mc:AlternateContent xmlns:mc="http://schemas.openxmlformats.org/markup-compatibility/2006">
              <mc:Choice xmlns:v="urn:schemas-microsoft-com:vml" Requires="v">
                <p:oleObj spid="_x0000_s13336" name="Equation" r:id="rId6" imgW="2946400" imgH="368300" progId="Equation.3">
                  <p:embed/>
                </p:oleObj>
              </mc:Choice>
              <mc:Fallback>
                <p:oleObj name="Equation" r:id="rId6" imgW="2946400" imgH="368300" progId="Equation.3">
                  <p:embed/>
                  <p:pic>
                    <p:nvPicPr>
                      <p:cNvPr id="126982"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2724150"/>
                        <a:ext cx="8378825" cy="7846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83" name="Object 4"/>
          <p:cNvGraphicFramePr>
            <a:graphicFrameLocks noChangeAspect="1"/>
          </p:cNvGraphicFramePr>
          <p:nvPr>
            <p:extLst>
              <p:ext uri="{D42A27DB-BD31-4B8C-83A1-F6EECF244321}">
                <p14:modId xmlns:p14="http://schemas.microsoft.com/office/powerpoint/2010/main" val="1075534110"/>
              </p:ext>
            </p:extLst>
          </p:nvPr>
        </p:nvGraphicFramePr>
        <p:xfrm>
          <a:off x="2053328" y="4046785"/>
          <a:ext cx="4986337" cy="785813"/>
        </p:xfrm>
        <a:graphic>
          <a:graphicData uri="http://schemas.openxmlformats.org/presentationml/2006/ole">
            <mc:AlternateContent xmlns:mc="http://schemas.openxmlformats.org/markup-compatibility/2006">
              <mc:Choice xmlns:v="urn:schemas-microsoft-com:vml" Requires="v">
                <p:oleObj spid="_x0000_s13337" name="Equation" r:id="rId8" imgW="1752600" imgH="368300" progId="Equation.3">
                  <p:embed/>
                </p:oleObj>
              </mc:Choice>
              <mc:Fallback>
                <p:oleObj name="Equation" r:id="rId8" imgW="1752600" imgH="368300" progId="Equation.3">
                  <p:embed/>
                  <p:pic>
                    <p:nvPicPr>
                      <p:cNvPr id="126983"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3328" y="4046785"/>
                        <a:ext cx="4986337" cy="785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84" name="TextBox 7"/>
          <p:cNvSpPr txBox="1">
            <a:spLocks noChangeArrowheads="1"/>
          </p:cNvSpPr>
          <p:nvPr/>
        </p:nvSpPr>
        <p:spPr bwMode="auto">
          <a:xfrm>
            <a:off x="469900" y="4601766"/>
            <a:ext cx="81531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400">
                <a:solidFill>
                  <a:srgbClr val="00B050"/>
                </a:solidFill>
              </a:rPr>
              <a:t>Analogous to Forward algorithm except take </a:t>
            </a:r>
            <a:r>
              <a:rPr lang="en-US" altLang="en-US" sz="2400" i="1">
                <a:solidFill>
                  <a:srgbClr val="00B050"/>
                </a:solidFill>
              </a:rPr>
              <a:t>max</a:t>
            </a:r>
            <a:r>
              <a:rPr lang="en-US" altLang="en-US" sz="2400">
                <a:solidFill>
                  <a:srgbClr val="00B050"/>
                </a:solidFill>
              </a:rPr>
              <a:t> instead of sum</a:t>
            </a:r>
          </a:p>
        </p:txBody>
      </p:sp>
    </p:spTree>
    <p:extLst>
      <p:ext uri="{BB962C8B-B14F-4D97-AF65-F5344CB8AC3E}">
        <p14:creationId xmlns:p14="http://schemas.microsoft.com/office/powerpoint/2010/main" val="34780341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p:txBody>
          <a:bodyPr/>
          <a:lstStyle/>
          <a:p>
            <a:pPr eaLnBrk="1" hangingPunct="1"/>
            <a:r>
              <a:rPr lang="en-US" altLang="en-US"/>
              <a:t>Computing the Viterbi Backpointers</a:t>
            </a:r>
          </a:p>
        </p:txBody>
      </p:sp>
      <p:sp>
        <p:nvSpPr>
          <p:cNvPr id="129027" name="Content Placeholder 2"/>
          <p:cNvSpPr>
            <a:spLocks noGrp="1"/>
          </p:cNvSpPr>
          <p:nvPr>
            <p:ph idx="1"/>
          </p:nvPr>
        </p:nvSpPr>
        <p:spPr>
          <a:xfrm>
            <a:off x="733425" y="895350"/>
            <a:ext cx="7543801" cy="3429000"/>
          </a:xfrm>
        </p:spPr>
        <p:txBody>
          <a:bodyPr/>
          <a:lstStyle/>
          <a:p>
            <a:pPr eaLnBrk="1" hangingPunct="1"/>
            <a:r>
              <a:rPr lang="en-US" altLang="en-US" dirty="0"/>
              <a:t>Initialization</a:t>
            </a:r>
          </a:p>
          <a:p>
            <a:pPr eaLnBrk="1" hangingPunct="1">
              <a:buFontTx/>
              <a:buNone/>
            </a:pPr>
            <a:endParaRPr lang="en-US" altLang="en-US" dirty="0"/>
          </a:p>
          <a:p>
            <a:pPr eaLnBrk="1" hangingPunct="1"/>
            <a:r>
              <a:rPr lang="en-US" altLang="en-US" dirty="0"/>
              <a:t>Recursion</a:t>
            </a:r>
          </a:p>
          <a:p>
            <a:pPr eaLnBrk="1" hangingPunct="1"/>
            <a:endParaRPr lang="en-US" altLang="en-US" dirty="0"/>
          </a:p>
          <a:p>
            <a:pPr eaLnBrk="1" hangingPunct="1"/>
            <a:endParaRPr lang="en-US" altLang="en-US" dirty="0"/>
          </a:p>
          <a:p>
            <a:pPr eaLnBrk="1" hangingPunct="1"/>
            <a:r>
              <a:rPr lang="en-US" altLang="en-US" dirty="0"/>
              <a:t>Termination</a:t>
            </a:r>
          </a:p>
        </p:txBody>
      </p:sp>
      <p:sp>
        <p:nvSpPr>
          <p:cNvPr id="129028"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fld id="{CC60ADF6-82A9-4FBE-B793-19681B3A5E3E}" type="slidenum">
              <a:rPr lang="en-US" altLang="en-US" sz="1200">
                <a:latin typeface="Helvetica" pitchFamily="34" charset="0"/>
              </a:rPr>
              <a:pPr/>
              <a:t>168</a:t>
            </a:fld>
            <a:endParaRPr lang="en-US" altLang="en-US" sz="1200"/>
          </a:p>
        </p:txBody>
      </p:sp>
      <p:graphicFrame>
        <p:nvGraphicFramePr>
          <p:cNvPr id="129029" name="Object 2"/>
          <p:cNvGraphicFramePr>
            <a:graphicFrameLocks noChangeAspect="1"/>
          </p:cNvGraphicFramePr>
          <p:nvPr>
            <p:extLst>
              <p:ext uri="{D42A27DB-BD31-4B8C-83A1-F6EECF244321}">
                <p14:modId xmlns:p14="http://schemas.microsoft.com/office/powerpoint/2010/main" val="2091789781"/>
              </p:ext>
            </p:extLst>
          </p:nvPr>
        </p:nvGraphicFramePr>
        <p:xfrm>
          <a:off x="2895600" y="1352550"/>
          <a:ext cx="3900487" cy="486965"/>
        </p:xfrm>
        <a:graphic>
          <a:graphicData uri="http://schemas.openxmlformats.org/presentationml/2006/ole">
            <mc:AlternateContent xmlns:mc="http://schemas.openxmlformats.org/markup-compatibility/2006">
              <mc:Choice xmlns:v="urn:schemas-microsoft-com:vml" Requires="v">
                <p:oleObj spid="_x0000_s14359" name="Equation" r:id="rId4" imgW="1371600" imgH="228600" progId="Equation.3">
                  <p:embed/>
                </p:oleObj>
              </mc:Choice>
              <mc:Fallback>
                <p:oleObj name="Equation" r:id="rId4" imgW="1371600" imgH="228600" progId="Equation.3">
                  <p:embed/>
                  <p:pic>
                    <p:nvPicPr>
                      <p:cNvPr id="129029"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1352550"/>
                        <a:ext cx="3900487" cy="4869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30" name="Object 3"/>
          <p:cNvGraphicFramePr>
            <a:graphicFrameLocks noChangeAspect="1"/>
          </p:cNvGraphicFramePr>
          <p:nvPr>
            <p:extLst>
              <p:ext uri="{D42A27DB-BD31-4B8C-83A1-F6EECF244321}">
                <p14:modId xmlns:p14="http://schemas.microsoft.com/office/powerpoint/2010/main" val="3184551888"/>
              </p:ext>
            </p:extLst>
          </p:nvPr>
        </p:nvGraphicFramePr>
        <p:xfrm>
          <a:off x="304800" y="2343150"/>
          <a:ext cx="9064625" cy="839391"/>
        </p:xfrm>
        <a:graphic>
          <a:graphicData uri="http://schemas.openxmlformats.org/presentationml/2006/ole">
            <mc:AlternateContent xmlns:mc="http://schemas.openxmlformats.org/markup-compatibility/2006">
              <mc:Choice xmlns:v="urn:schemas-microsoft-com:vml" Requires="v">
                <p:oleObj spid="_x0000_s14360" name="Equation" r:id="rId6" imgW="3187700" imgH="393700" progId="Equation.3">
                  <p:embed/>
                </p:oleObj>
              </mc:Choice>
              <mc:Fallback>
                <p:oleObj name="Equation" r:id="rId6" imgW="3187700" imgH="393700" progId="Equation.3">
                  <p:embed/>
                  <p:pic>
                    <p:nvPicPr>
                      <p:cNvPr id="12903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2343150"/>
                        <a:ext cx="9064625" cy="839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31" name="Object 4"/>
          <p:cNvGraphicFramePr>
            <a:graphicFrameLocks noChangeAspect="1"/>
          </p:cNvGraphicFramePr>
          <p:nvPr>
            <p:extLst>
              <p:ext uri="{D42A27DB-BD31-4B8C-83A1-F6EECF244321}">
                <p14:modId xmlns:p14="http://schemas.microsoft.com/office/powerpoint/2010/main" val="2877750456"/>
              </p:ext>
            </p:extLst>
          </p:nvPr>
        </p:nvGraphicFramePr>
        <p:xfrm>
          <a:off x="1531144" y="3638550"/>
          <a:ext cx="5815012" cy="840581"/>
        </p:xfrm>
        <a:graphic>
          <a:graphicData uri="http://schemas.openxmlformats.org/presentationml/2006/ole">
            <mc:AlternateContent xmlns:mc="http://schemas.openxmlformats.org/markup-compatibility/2006">
              <mc:Choice xmlns:v="urn:schemas-microsoft-com:vml" Requires="v">
                <p:oleObj spid="_x0000_s14361" name="Equation" r:id="rId8" imgW="2044700" imgH="393700" progId="Equation.3">
                  <p:embed/>
                </p:oleObj>
              </mc:Choice>
              <mc:Fallback>
                <p:oleObj name="Equation" r:id="rId8" imgW="2044700" imgH="393700" progId="Equation.3">
                  <p:embed/>
                  <p:pic>
                    <p:nvPicPr>
                      <p:cNvPr id="129031"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1144" y="3638550"/>
                        <a:ext cx="5815012" cy="8405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32" name="TextBox 7"/>
          <p:cNvSpPr txBox="1">
            <a:spLocks noChangeArrowheads="1"/>
          </p:cNvSpPr>
          <p:nvPr/>
        </p:nvSpPr>
        <p:spPr bwMode="auto">
          <a:xfrm>
            <a:off x="733425" y="4358878"/>
            <a:ext cx="74104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rgbClr val="333399"/>
                </a:solidFill>
                <a:latin typeface="Times New Roman" pitchFamily="18" charset="0"/>
              </a:defRPr>
            </a:lvl2pPr>
            <a:lvl3pPr>
              <a:defRPr sz="2400">
                <a:solidFill>
                  <a:srgbClr val="006600"/>
                </a:solidFill>
                <a:latin typeface="Times New Roman" pitchFamily="18" charset="0"/>
              </a:defRPr>
            </a:lvl3pPr>
            <a:lvl4pPr>
              <a:defRPr sz="2000">
                <a:solidFill>
                  <a:schemeClr val="tx1"/>
                </a:solidFill>
                <a:latin typeface="Times New Roman" pitchFamily="18" charset="0"/>
              </a:defRPr>
            </a:lvl4pPr>
            <a:lvl5pPr>
              <a:defRPr sz="2000">
                <a:solidFill>
                  <a:srgbClr val="0000CC"/>
                </a:solidFill>
                <a:latin typeface="Times New Roman" pitchFamily="18" charset="0"/>
              </a:defRPr>
            </a:lvl5pPr>
            <a:lvl6pPr eaLnBrk="0" hangingPunct="0">
              <a:defRPr sz="2000">
                <a:solidFill>
                  <a:srgbClr val="0000CC"/>
                </a:solidFill>
                <a:latin typeface="Times New Roman" pitchFamily="18" charset="0"/>
              </a:defRPr>
            </a:lvl6pPr>
            <a:lvl7pPr eaLnBrk="0" hangingPunct="0">
              <a:defRPr sz="2000">
                <a:solidFill>
                  <a:srgbClr val="0000CC"/>
                </a:solidFill>
                <a:latin typeface="Times New Roman" pitchFamily="18" charset="0"/>
              </a:defRPr>
            </a:lvl7pPr>
            <a:lvl8pPr eaLnBrk="0" hangingPunct="0">
              <a:defRPr sz="2000">
                <a:solidFill>
                  <a:srgbClr val="0000CC"/>
                </a:solidFill>
                <a:latin typeface="Times New Roman" pitchFamily="18" charset="0"/>
              </a:defRPr>
            </a:lvl8pPr>
            <a:lvl9pPr eaLnBrk="0" hangingPunct="0">
              <a:defRPr sz="2000">
                <a:solidFill>
                  <a:srgbClr val="0000CC"/>
                </a:solidFill>
                <a:latin typeface="Times New Roman" pitchFamily="18" charset="0"/>
              </a:defRPr>
            </a:lvl9pPr>
          </a:lstStyle>
          <a:p>
            <a:pPr eaLnBrk="1" hangingPunct="1"/>
            <a:r>
              <a:rPr lang="en-US" altLang="en-US" sz="2400">
                <a:solidFill>
                  <a:srgbClr val="00B050"/>
                </a:solidFill>
              </a:rPr>
              <a:t>Final state in the most probable state sequence. Follow </a:t>
            </a:r>
          </a:p>
          <a:p>
            <a:pPr eaLnBrk="1" hangingPunct="1"/>
            <a:r>
              <a:rPr lang="en-US" altLang="en-US" sz="2400">
                <a:solidFill>
                  <a:srgbClr val="00B050"/>
                </a:solidFill>
              </a:rPr>
              <a:t>backpointers to initial state to construct full sequence.</a:t>
            </a:r>
          </a:p>
        </p:txBody>
      </p:sp>
    </p:spTree>
    <p:extLst>
      <p:ext uri="{BB962C8B-B14F-4D97-AF65-F5344CB8AC3E}">
        <p14:creationId xmlns:p14="http://schemas.microsoft.com/office/powerpoint/2010/main" val="27877811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4037" y="1327740"/>
            <a:ext cx="8792598" cy="122689"/>
          </a:xfrm>
          <a:custGeom>
            <a:avLst/>
            <a:gdLst/>
            <a:ahLst/>
            <a:cxnLst/>
            <a:rect l="l" t="t" r="r" b="b"/>
            <a:pathLst>
              <a:path w="4432935" h="82550">
                <a:moveTo>
                  <a:pt x="4381754" y="0"/>
                </a:moveTo>
                <a:lnTo>
                  <a:pt x="50800" y="0"/>
                </a:lnTo>
                <a:lnTo>
                  <a:pt x="31075" y="4008"/>
                </a:lnTo>
                <a:lnTo>
                  <a:pt x="14922" y="14922"/>
                </a:lnTo>
                <a:lnTo>
                  <a:pt x="4008" y="31075"/>
                </a:lnTo>
                <a:lnTo>
                  <a:pt x="0" y="50800"/>
                </a:lnTo>
                <a:lnTo>
                  <a:pt x="0" y="82423"/>
                </a:lnTo>
                <a:lnTo>
                  <a:pt x="4432554" y="82423"/>
                </a:lnTo>
                <a:lnTo>
                  <a:pt x="4432554" y="50800"/>
                </a:lnTo>
                <a:lnTo>
                  <a:pt x="4428545" y="31075"/>
                </a:lnTo>
                <a:lnTo>
                  <a:pt x="4417631" y="14922"/>
                </a:lnTo>
                <a:lnTo>
                  <a:pt x="4401478" y="4008"/>
                </a:lnTo>
                <a:lnTo>
                  <a:pt x="4381754" y="0"/>
                </a:lnTo>
                <a:close/>
              </a:path>
            </a:pathLst>
          </a:custGeom>
          <a:solidFill>
            <a:srgbClr val="3232B2"/>
          </a:solidFill>
        </p:spPr>
        <p:txBody>
          <a:bodyPr wrap="square" lIns="0" tIns="0" rIns="0" bIns="0" rtlCol="0"/>
          <a:lstStyle/>
          <a:p>
            <a:endParaRPr/>
          </a:p>
        </p:txBody>
      </p:sp>
      <p:grpSp>
        <p:nvGrpSpPr>
          <p:cNvPr id="3" name="object 3"/>
          <p:cNvGrpSpPr/>
          <p:nvPr/>
        </p:nvGrpSpPr>
        <p:grpSpPr>
          <a:xfrm>
            <a:off x="174037" y="1393784"/>
            <a:ext cx="8893359" cy="568144"/>
            <a:chOff x="87743" y="937793"/>
            <a:chExt cx="4483735" cy="382270"/>
          </a:xfrm>
        </p:grpSpPr>
        <p:pic>
          <p:nvPicPr>
            <p:cNvPr id="4" name="object 4"/>
            <p:cNvPicPr/>
            <p:nvPr/>
          </p:nvPicPr>
          <p:blipFill>
            <a:blip r:embed="rId2" cstate="print"/>
            <a:stretch>
              <a:fillRect/>
            </a:stretch>
          </p:blipFill>
          <p:spPr>
            <a:xfrm>
              <a:off x="138544" y="1218336"/>
              <a:ext cx="101600" cy="101600"/>
            </a:xfrm>
            <a:prstGeom prst="rect">
              <a:avLst/>
            </a:prstGeom>
          </p:spPr>
        </p:pic>
        <p:pic>
          <p:nvPicPr>
            <p:cNvPr id="5" name="object 5"/>
            <p:cNvPicPr/>
            <p:nvPr/>
          </p:nvPicPr>
          <p:blipFill>
            <a:blip r:embed="rId3" cstate="print"/>
            <a:stretch>
              <a:fillRect/>
            </a:stretch>
          </p:blipFill>
          <p:spPr>
            <a:xfrm>
              <a:off x="189344" y="1205636"/>
              <a:ext cx="4381753" cy="114300"/>
            </a:xfrm>
            <a:prstGeom prst="rect">
              <a:avLst/>
            </a:prstGeom>
          </p:spPr>
        </p:pic>
        <p:pic>
          <p:nvPicPr>
            <p:cNvPr id="6" name="object 6"/>
            <p:cNvPicPr/>
            <p:nvPr/>
          </p:nvPicPr>
          <p:blipFill>
            <a:blip r:embed="rId4" cstate="print"/>
            <a:stretch>
              <a:fillRect/>
            </a:stretch>
          </p:blipFill>
          <p:spPr>
            <a:xfrm>
              <a:off x="4520298" y="943914"/>
              <a:ext cx="50800" cy="274421"/>
            </a:xfrm>
            <a:prstGeom prst="rect">
              <a:avLst/>
            </a:prstGeom>
          </p:spPr>
        </p:pic>
        <p:sp>
          <p:nvSpPr>
            <p:cNvPr id="7" name="object 7"/>
            <p:cNvSpPr/>
            <p:nvPr/>
          </p:nvSpPr>
          <p:spPr>
            <a:xfrm>
              <a:off x="87743" y="937793"/>
              <a:ext cx="4432935" cy="331470"/>
            </a:xfrm>
            <a:custGeom>
              <a:avLst/>
              <a:gdLst/>
              <a:ahLst/>
              <a:cxnLst/>
              <a:rect l="l" t="t" r="r" b="b"/>
              <a:pathLst>
                <a:path w="4432935" h="331469">
                  <a:moveTo>
                    <a:pt x="4432554" y="0"/>
                  </a:moveTo>
                  <a:lnTo>
                    <a:pt x="0" y="0"/>
                  </a:lnTo>
                  <a:lnTo>
                    <a:pt x="0" y="280543"/>
                  </a:lnTo>
                  <a:lnTo>
                    <a:pt x="4008" y="300267"/>
                  </a:lnTo>
                  <a:lnTo>
                    <a:pt x="14922" y="316420"/>
                  </a:lnTo>
                  <a:lnTo>
                    <a:pt x="31075" y="327334"/>
                  </a:lnTo>
                  <a:lnTo>
                    <a:pt x="50800" y="331343"/>
                  </a:lnTo>
                  <a:lnTo>
                    <a:pt x="4381754" y="331343"/>
                  </a:lnTo>
                  <a:lnTo>
                    <a:pt x="4401478" y="327334"/>
                  </a:lnTo>
                  <a:lnTo>
                    <a:pt x="4417631" y="316420"/>
                  </a:lnTo>
                  <a:lnTo>
                    <a:pt x="4428545" y="300267"/>
                  </a:lnTo>
                  <a:lnTo>
                    <a:pt x="4432554" y="280543"/>
                  </a:lnTo>
                  <a:lnTo>
                    <a:pt x="4432554" y="0"/>
                  </a:lnTo>
                  <a:close/>
                </a:path>
              </a:pathLst>
            </a:custGeom>
            <a:solidFill>
              <a:srgbClr val="3232B2"/>
            </a:solidFill>
          </p:spPr>
          <p:txBody>
            <a:bodyPr wrap="square" lIns="0" tIns="0" rIns="0" bIns="0" rtlCol="0"/>
            <a:lstStyle/>
            <a:p>
              <a:endParaRPr/>
            </a:p>
          </p:txBody>
        </p:sp>
        <p:sp>
          <p:nvSpPr>
            <p:cNvPr id="8" name="object 8"/>
            <p:cNvSpPr/>
            <p:nvPr/>
          </p:nvSpPr>
          <p:spPr>
            <a:xfrm>
              <a:off x="4520309" y="981989"/>
              <a:ext cx="0" cy="255904"/>
            </a:xfrm>
            <a:custGeom>
              <a:avLst/>
              <a:gdLst/>
              <a:ahLst/>
              <a:cxnLst/>
              <a:rect l="l" t="t" r="r" b="b"/>
              <a:pathLst>
                <a:path h="255905">
                  <a:moveTo>
                    <a:pt x="0" y="255396"/>
                  </a:moveTo>
                  <a:lnTo>
                    <a:pt x="0" y="0"/>
                  </a:lnTo>
                </a:path>
              </a:pathLst>
            </a:custGeom>
            <a:ln w="3175">
              <a:solidFill>
                <a:srgbClr val="7F7F7F"/>
              </a:solidFill>
            </a:ln>
          </p:spPr>
          <p:txBody>
            <a:bodyPr wrap="square" lIns="0" tIns="0" rIns="0" bIns="0" rtlCol="0"/>
            <a:lstStyle/>
            <a:p>
              <a:endParaRPr/>
            </a:p>
          </p:txBody>
        </p:sp>
        <p:sp>
          <p:nvSpPr>
            <p:cNvPr id="9" name="object 9"/>
            <p:cNvSpPr/>
            <p:nvPr/>
          </p:nvSpPr>
          <p:spPr>
            <a:xfrm>
              <a:off x="4520309" y="969311"/>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0" name="object 10"/>
            <p:cNvSpPr/>
            <p:nvPr/>
          </p:nvSpPr>
          <p:spPr>
            <a:xfrm>
              <a:off x="4520309" y="956611"/>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1" name="object 11"/>
            <p:cNvSpPr/>
            <p:nvPr/>
          </p:nvSpPr>
          <p:spPr>
            <a:xfrm>
              <a:off x="4520309" y="943911"/>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grpSp>
      <p:sp>
        <p:nvSpPr>
          <p:cNvPr id="12" name="object 12"/>
          <p:cNvSpPr txBox="1"/>
          <p:nvPr/>
        </p:nvSpPr>
        <p:spPr>
          <a:xfrm>
            <a:off x="1022011" y="1400240"/>
            <a:ext cx="7096046" cy="415367"/>
          </a:xfrm>
          <a:prstGeom prst="rect">
            <a:avLst/>
          </a:prstGeom>
        </p:spPr>
        <p:txBody>
          <a:bodyPr vert="horz" wrap="square" lIns="0" tIns="30350" rIns="0" bIns="0" rtlCol="0">
            <a:spAutoFit/>
          </a:bodyPr>
          <a:lstStyle/>
          <a:p>
            <a:pPr marL="22482">
              <a:spcBef>
                <a:spcPts val="239"/>
              </a:spcBef>
            </a:pPr>
            <a:r>
              <a:rPr sz="2500" i="1" spc="-18" dirty="0">
                <a:solidFill>
                  <a:srgbClr val="FFFFFF"/>
                </a:solidFill>
                <a:latin typeface="Cambria"/>
                <a:cs typeface="Cambria"/>
              </a:rPr>
              <a:t>Viterbi</a:t>
            </a:r>
            <a:r>
              <a:rPr sz="2500" i="1" spc="71" dirty="0">
                <a:solidFill>
                  <a:srgbClr val="FFFFFF"/>
                </a:solidFill>
                <a:latin typeface="Cambria"/>
                <a:cs typeface="Cambria"/>
              </a:rPr>
              <a:t> </a:t>
            </a:r>
            <a:r>
              <a:rPr sz="2500" i="1" dirty="0">
                <a:solidFill>
                  <a:srgbClr val="FFFFFF"/>
                </a:solidFill>
                <a:latin typeface="Cambria"/>
                <a:cs typeface="Cambria"/>
              </a:rPr>
              <a:t>Decoding</a:t>
            </a:r>
            <a:r>
              <a:rPr sz="2500" i="1" spc="71" dirty="0">
                <a:solidFill>
                  <a:srgbClr val="FFFFFF"/>
                </a:solidFill>
                <a:latin typeface="Cambria"/>
                <a:cs typeface="Cambria"/>
              </a:rPr>
              <a:t> </a:t>
            </a:r>
            <a:r>
              <a:rPr sz="2500" i="1" dirty="0">
                <a:solidFill>
                  <a:srgbClr val="FFFFFF"/>
                </a:solidFill>
                <a:latin typeface="Cambria"/>
                <a:cs typeface="Cambria"/>
              </a:rPr>
              <a:t>for</a:t>
            </a:r>
            <a:r>
              <a:rPr sz="2500" i="1" spc="80" dirty="0">
                <a:solidFill>
                  <a:srgbClr val="FFFFFF"/>
                </a:solidFill>
                <a:latin typeface="Cambria"/>
                <a:cs typeface="Cambria"/>
              </a:rPr>
              <a:t> </a:t>
            </a:r>
            <a:r>
              <a:rPr sz="2500" i="1" spc="150" dirty="0">
                <a:solidFill>
                  <a:srgbClr val="FFFFFF"/>
                </a:solidFill>
                <a:latin typeface="Cambria"/>
                <a:cs typeface="Cambria"/>
              </a:rPr>
              <a:t>HMM,</a:t>
            </a:r>
            <a:r>
              <a:rPr sz="2500" i="1" spc="71" dirty="0">
                <a:solidFill>
                  <a:srgbClr val="FFFFFF"/>
                </a:solidFill>
                <a:latin typeface="Cambria"/>
                <a:cs typeface="Cambria"/>
              </a:rPr>
              <a:t> </a:t>
            </a:r>
            <a:r>
              <a:rPr sz="2500" i="1" spc="-44" dirty="0">
                <a:solidFill>
                  <a:srgbClr val="FFFFFF"/>
                </a:solidFill>
                <a:latin typeface="Cambria"/>
                <a:cs typeface="Cambria"/>
              </a:rPr>
              <a:t>Parameter</a:t>
            </a:r>
            <a:r>
              <a:rPr sz="2500" i="1" spc="71" dirty="0">
                <a:solidFill>
                  <a:srgbClr val="FFFFFF"/>
                </a:solidFill>
                <a:latin typeface="Cambria"/>
                <a:cs typeface="Cambria"/>
              </a:rPr>
              <a:t> </a:t>
            </a:r>
            <a:r>
              <a:rPr sz="2500" i="1" spc="-18" dirty="0">
                <a:solidFill>
                  <a:srgbClr val="FFFFFF"/>
                </a:solidFill>
                <a:latin typeface="Cambria"/>
                <a:cs typeface="Cambria"/>
              </a:rPr>
              <a:t>Learning</a:t>
            </a:r>
            <a:endParaRPr sz="2500">
              <a:latin typeface="Cambria"/>
              <a:cs typeface="Cambria"/>
            </a:endParaRPr>
          </a:p>
        </p:txBody>
      </p:sp>
      <p:grpSp>
        <p:nvGrpSpPr>
          <p:cNvPr id="14" name="object 14"/>
          <p:cNvGrpSpPr/>
          <p:nvPr/>
        </p:nvGrpSpPr>
        <p:grpSpPr>
          <a:xfrm>
            <a:off x="1" y="4974680"/>
            <a:ext cx="9140221" cy="162327"/>
            <a:chOff x="0" y="3347161"/>
            <a:chExt cx="4608195" cy="109220"/>
          </a:xfrm>
        </p:grpSpPr>
        <p:sp>
          <p:nvSpPr>
            <p:cNvPr id="15" name="object 15"/>
            <p:cNvSpPr/>
            <p:nvPr/>
          </p:nvSpPr>
          <p:spPr>
            <a:xfrm>
              <a:off x="0" y="3347161"/>
              <a:ext cx="1536065" cy="109220"/>
            </a:xfrm>
            <a:custGeom>
              <a:avLst/>
              <a:gdLst/>
              <a:ahLst/>
              <a:cxnLst/>
              <a:rect l="l" t="t" r="r" b="b"/>
              <a:pathLst>
                <a:path w="1536065" h="109220">
                  <a:moveTo>
                    <a:pt x="1535938" y="0"/>
                  </a:moveTo>
                  <a:lnTo>
                    <a:pt x="0" y="0"/>
                  </a:lnTo>
                  <a:lnTo>
                    <a:pt x="0" y="108838"/>
                  </a:lnTo>
                  <a:lnTo>
                    <a:pt x="1535938" y="108838"/>
                  </a:lnTo>
                  <a:lnTo>
                    <a:pt x="1535938" y="0"/>
                  </a:lnTo>
                  <a:close/>
                </a:path>
              </a:pathLst>
            </a:custGeom>
            <a:solidFill>
              <a:srgbClr val="191959"/>
            </a:solidFill>
          </p:spPr>
          <p:txBody>
            <a:bodyPr wrap="square" lIns="0" tIns="0" rIns="0" bIns="0" rtlCol="0"/>
            <a:lstStyle/>
            <a:p>
              <a:endParaRPr/>
            </a:p>
          </p:txBody>
        </p:sp>
        <p:sp>
          <p:nvSpPr>
            <p:cNvPr id="16" name="object 16"/>
            <p:cNvSpPr/>
            <p:nvPr/>
          </p:nvSpPr>
          <p:spPr>
            <a:xfrm>
              <a:off x="1535976"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262685"/>
            </a:solidFill>
          </p:spPr>
          <p:txBody>
            <a:bodyPr wrap="square" lIns="0" tIns="0" rIns="0" bIns="0" rtlCol="0"/>
            <a:lstStyle/>
            <a:p>
              <a:endParaRPr/>
            </a:p>
          </p:txBody>
        </p:sp>
        <p:sp>
          <p:nvSpPr>
            <p:cNvPr id="17" name="object 17"/>
            <p:cNvSpPr/>
            <p:nvPr/>
          </p:nvSpPr>
          <p:spPr>
            <a:xfrm>
              <a:off x="3071952"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3232B2"/>
            </a:solidFill>
          </p:spPr>
          <p:txBody>
            <a:bodyPr wrap="square" lIns="0" tIns="0" rIns="0" bIns="0" rtlCol="0"/>
            <a:lstStyle/>
            <a:p>
              <a:endParaRPr/>
            </a:p>
          </p:txBody>
        </p:sp>
      </p:grpSp>
      <p:sp>
        <p:nvSpPr>
          <p:cNvPr id="18" name="object 18"/>
          <p:cNvSpPr txBox="1">
            <a:spLocks noGrp="1"/>
          </p:cNvSpPr>
          <p:nvPr>
            <p:ph type="ftr" sz="quarter" idx="5"/>
          </p:nvPr>
        </p:nvSpPr>
        <p:spPr>
          <a:xfrm>
            <a:off x="2764640" y="4891448"/>
            <a:ext cx="3617103" cy="180628"/>
          </a:xfrm>
          <a:prstGeom prst="rect">
            <a:avLst/>
          </a:prstGeom>
        </p:spPr>
        <p:txBody>
          <a:bodyPr vert="horz" wrap="square" lIns="0" tIns="11241" rIns="0" bIns="0" rtlCol="0">
            <a:spAutoFit/>
          </a:bodyPr>
          <a:lstStyle/>
          <a:p>
            <a:pPr marL="22482">
              <a:spcBef>
                <a:spcPts val="89"/>
              </a:spcBef>
            </a:pPr>
            <a:r>
              <a:rPr spc="-35" dirty="0"/>
              <a:t>Pawan</a:t>
            </a:r>
            <a:r>
              <a:rPr spc="27" dirty="0"/>
              <a:t> </a:t>
            </a:r>
            <a:r>
              <a:rPr dirty="0"/>
              <a:t>Goyal</a:t>
            </a:r>
            <a:r>
              <a:rPr spc="301" dirty="0"/>
              <a:t> </a:t>
            </a:r>
            <a:r>
              <a:rPr dirty="0"/>
              <a:t>(IIT</a:t>
            </a:r>
            <a:r>
              <a:rPr spc="27" dirty="0"/>
              <a:t> </a:t>
            </a:r>
            <a:r>
              <a:rPr spc="-18" dirty="0"/>
              <a:t>Kharagpur)</a:t>
            </a:r>
          </a:p>
        </p:txBody>
      </p:sp>
      <p:sp>
        <p:nvSpPr>
          <p:cNvPr id="19" name="object 19"/>
          <p:cNvSpPr txBox="1"/>
          <p:nvPr/>
        </p:nvSpPr>
        <p:spPr>
          <a:xfrm>
            <a:off x="4145255" y="4963550"/>
            <a:ext cx="85016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hlinkClick r:id="rId5" action="ppaction://hlinksldjump"/>
              </a:rPr>
              <a:t>POS</a:t>
            </a:r>
            <a:r>
              <a:rPr sz="1100" i="1" spc="186" dirty="0">
                <a:solidFill>
                  <a:srgbClr val="FFFFFF"/>
                </a:solidFill>
                <a:latin typeface="Cambria"/>
                <a:cs typeface="Cambria"/>
                <a:hlinkClick r:id="rId5" action="ppaction://hlinksldjump"/>
              </a:rPr>
              <a:t> </a:t>
            </a:r>
            <a:r>
              <a:rPr sz="1100" i="1" spc="-27" dirty="0">
                <a:solidFill>
                  <a:srgbClr val="FFFFFF"/>
                </a:solidFill>
                <a:latin typeface="Cambria"/>
                <a:cs typeface="Cambria"/>
                <a:hlinkClick r:id="rId5" action="ppaction://hlinksldjump"/>
              </a:rPr>
              <a:t>Tagging</a:t>
            </a:r>
            <a:endParaRPr sz="1100">
              <a:latin typeface="Cambria"/>
              <a:cs typeface="Cambria"/>
            </a:endParaRPr>
          </a:p>
        </p:txBody>
      </p:sp>
      <p:sp>
        <p:nvSpPr>
          <p:cNvPr id="20" name="object 20"/>
          <p:cNvSpPr txBox="1"/>
          <p:nvPr/>
        </p:nvSpPr>
        <p:spPr>
          <a:xfrm>
            <a:off x="7307464" y="4963550"/>
            <a:ext cx="1118440" cy="180628"/>
          </a:xfrm>
          <a:prstGeom prst="rect">
            <a:avLst/>
          </a:prstGeom>
        </p:spPr>
        <p:txBody>
          <a:bodyPr vert="horz" wrap="square" lIns="0" tIns="11241" rIns="0" bIns="0" rtlCol="0">
            <a:spAutoFit/>
          </a:bodyPr>
          <a:lstStyle/>
          <a:p>
            <a:pPr marL="22482">
              <a:spcBef>
                <a:spcPts val="89"/>
              </a:spcBef>
            </a:pPr>
            <a:r>
              <a:rPr sz="1100" i="1" spc="-80" dirty="0">
                <a:solidFill>
                  <a:srgbClr val="FFFFFF"/>
                </a:solidFill>
                <a:latin typeface="Cambria"/>
                <a:cs typeface="Cambria"/>
              </a:rPr>
              <a:t>Week</a:t>
            </a:r>
            <a:r>
              <a:rPr sz="1100" i="1" spc="53" dirty="0">
                <a:solidFill>
                  <a:srgbClr val="FFFFFF"/>
                </a:solidFill>
                <a:latin typeface="Cambria"/>
                <a:cs typeface="Cambria"/>
              </a:rPr>
              <a:t> </a:t>
            </a:r>
            <a:r>
              <a:rPr sz="1100" i="1" dirty="0">
                <a:solidFill>
                  <a:srgbClr val="FFFFFF"/>
                </a:solidFill>
                <a:latin typeface="Cambria"/>
                <a:cs typeface="Cambria"/>
              </a:rPr>
              <a:t>4,</a:t>
            </a:r>
            <a:r>
              <a:rPr sz="1100" i="1" spc="53" dirty="0">
                <a:solidFill>
                  <a:srgbClr val="FFFFFF"/>
                </a:solidFill>
                <a:latin typeface="Cambria"/>
                <a:cs typeface="Cambria"/>
              </a:rPr>
              <a:t> </a:t>
            </a:r>
            <a:r>
              <a:rPr sz="1100" i="1" spc="-35" dirty="0">
                <a:solidFill>
                  <a:srgbClr val="FFFFFF"/>
                </a:solidFill>
                <a:latin typeface="Cambria"/>
                <a:cs typeface="Cambria"/>
              </a:rPr>
              <a:t>Lecture</a:t>
            </a:r>
            <a:r>
              <a:rPr sz="1100" i="1" spc="53" dirty="0">
                <a:solidFill>
                  <a:srgbClr val="FFFFFF"/>
                </a:solidFill>
                <a:latin typeface="Cambria"/>
                <a:cs typeface="Cambria"/>
              </a:rPr>
              <a:t> </a:t>
            </a:r>
            <a:r>
              <a:rPr sz="1100" i="1" spc="-89" dirty="0">
                <a:solidFill>
                  <a:srgbClr val="FFFFFF"/>
                </a:solidFill>
                <a:latin typeface="Cambria"/>
                <a:cs typeface="Cambria"/>
              </a:rPr>
              <a:t>1</a:t>
            </a:r>
            <a:endParaRPr sz="1100">
              <a:latin typeface="Cambria"/>
              <a:cs typeface="Cambria"/>
            </a:endParaRPr>
          </a:p>
        </p:txBody>
      </p:sp>
      <p:sp>
        <p:nvSpPr>
          <p:cNvPr id="21" name="object 21"/>
          <p:cNvSpPr txBox="1">
            <a:spLocks noGrp="1"/>
          </p:cNvSpPr>
          <p:nvPr>
            <p:ph type="sldNum" sz="quarter" idx="7"/>
          </p:nvPr>
        </p:nvSpPr>
        <p:spPr>
          <a:xfrm>
            <a:off x="7425345" y="4891448"/>
            <a:ext cx="984019" cy="180628"/>
          </a:xfrm>
          <a:prstGeom prst="rect">
            <a:avLst/>
          </a:prstGeom>
        </p:spPr>
        <p:txBody>
          <a:bodyPr vert="horz" wrap="square" lIns="0" tIns="11241" rIns="0" bIns="0" rtlCol="0">
            <a:spAutoFit/>
          </a:bodyPr>
          <a:lstStyle/>
          <a:p>
            <a:pPr marL="67445">
              <a:spcBef>
                <a:spcPts val="89"/>
              </a:spcBef>
            </a:pPr>
            <a:fld id="{81D60167-4931-47E6-BA6A-407CBD079E47}" type="slidenum">
              <a:rPr dirty="0"/>
              <a:pPr marL="67445">
                <a:spcBef>
                  <a:spcPts val="89"/>
                </a:spcBef>
              </a:pPr>
              <a:t>169</a:t>
            </a:fld>
            <a:r>
              <a:rPr spc="-9" dirty="0"/>
              <a:t> </a:t>
            </a:r>
            <a:r>
              <a:rPr spc="-195" dirty="0"/>
              <a:t>/</a:t>
            </a:r>
            <a:r>
              <a:rPr spc="27" dirty="0"/>
              <a:t> </a:t>
            </a:r>
            <a:r>
              <a:rPr spc="-89" dirty="0"/>
              <a:t>6</a:t>
            </a:r>
          </a:p>
        </p:txBody>
      </p:sp>
    </p:spTree>
    <p:extLst>
      <p:ext uri="{BB962C8B-B14F-4D97-AF65-F5344CB8AC3E}">
        <p14:creationId xmlns:p14="http://schemas.microsoft.com/office/powerpoint/2010/main" val="4183185953"/>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b="1" dirty="0">
                <a:solidFill>
                  <a:srgbClr val="0166FF"/>
                </a:solidFill>
              </a:rPr>
              <a:t>Problems with N-gram models</a:t>
            </a:r>
          </a:p>
        </p:txBody>
      </p:sp>
      <p:sp>
        <p:nvSpPr>
          <p:cNvPr id="2" name="Content Placeholder 1"/>
          <p:cNvSpPr>
            <a:spLocks noGrp="1"/>
          </p:cNvSpPr>
          <p:nvPr>
            <p:ph idx="1"/>
          </p:nvPr>
        </p:nvSpPr>
        <p:spPr>
          <a:xfrm>
            <a:off x="822960" y="971550"/>
            <a:ext cx="8321040" cy="4171950"/>
          </a:xfrm>
        </p:spPr>
        <p:txBody>
          <a:bodyPr>
            <a:normAutofit lnSpcReduction="10000"/>
          </a:bodyPr>
          <a:lstStyle/>
          <a:p>
            <a:pPr marL="350838" indent="-288925">
              <a:buFont typeface="Arial" panose="020B0604020202020204" pitchFamily="34" charset="0"/>
              <a:buChar char="•"/>
            </a:pPr>
            <a:r>
              <a:rPr lang="en-US" dirty="0"/>
              <a:t>N-grams can't handle </a:t>
            </a:r>
            <a:r>
              <a:rPr lang="en-US" b="1" dirty="0">
                <a:solidFill>
                  <a:srgbClr val="008000"/>
                </a:solidFill>
              </a:rPr>
              <a:t>long-distance dependencies</a:t>
            </a:r>
            <a:r>
              <a:rPr lang="en-US" dirty="0"/>
              <a:t>:</a:t>
            </a:r>
          </a:p>
          <a:p>
            <a:pPr marL="350838" lvl="1" indent="-288925">
              <a:spcBef>
                <a:spcPts val="1350"/>
              </a:spcBef>
              <a:buNone/>
            </a:pPr>
            <a:r>
              <a:rPr lang="en-US" sz="2800" dirty="0">
                <a:solidFill>
                  <a:srgbClr val="0200FF"/>
                </a:solidFill>
                <a:latin typeface="Calibri" panose="020F0502020204030204" pitchFamily="34" charset="0"/>
                <a:cs typeface="Calibri" panose="020F0502020204030204" pitchFamily="34" charset="0"/>
              </a:rPr>
              <a:t>“</a:t>
            </a:r>
            <a:r>
              <a:rPr lang="en-US" sz="2800" b="1" dirty="0">
                <a:solidFill>
                  <a:srgbClr val="0200FF"/>
                </a:solidFill>
                <a:latin typeface="Calibri" panose="020F0502020204030204" pitchFamily="34" charset="0"/>
                <a:cs typeface="Calibri" panose="020F0502020204030204" pitchFamily="34" charset="0"/>
              </a:rPr>
              <a:t>The soups </a:t>
            </a:r>
            <a:r>
              <a:rPr lang="en-US" sz="2800" dirty="0">
                <a:solidFill>
                  <a:srgbClr val="0200FF"/>
                </a:solidFill>
                <a:latin typeface="Calibri" panose="020F0502020204030204" pitchFamily="34" charset="0"/>
                <a:cs typeface="Calibri" panose="020F0502020204030204" pitchFamily="34" charset="0"/>
              </a:rPr>
              <a:t>that I made from that new cookbook I bought yesterday </a:t>
            </a:r>
            <a:r>
              <a:rPr lang="en-US" sz="2800" b="1" dirty="0">
                <a:solidFill>
                  <a:srgbClr val="0200FF"/>
                </a:solidFill>
                <a:latin typeface="Calibri" panose="020F0502020204030204" pitchFamily="34" charset="0"/>
                <a:cs typeface="Calibri" panose="020F0502020204030204" pitchFamily="34" charset="0"/>
              </a:rPr>
              <a:t>were</a:t>
            </a:r>
            <a:r>
              <a:rPr lang="en-US" sz="2800" dirty="0">
                <a:solidFill>
                  <a:srgbClr val="0200FF"/>
                </a:solidFill>
                <a:latin typeface="Calibri" panose="020F0502020204030204" pitchFamily="34" charset="0"/>
                <a:cs typeface="Calibri" panose="020F0502020204030204" pitchFamily="34" charset="0"/>
              </a:rPr>
              <a:t> amazingly delicious."</a:t>
            </a:r>
          </a:p>
          <a:p>
            <a:pPr marL="350838" indent="-288925">
              <a:buFont typeface="Arial" panose="020B0604020202020204" pitchFamily="34" charset="0"/>
              <a:buChar char="•"/>
            </a:pPr>
            <a:r>
              <a:rPr lang="en-US" dirty="0"/>
              <a:t>N-grams don't do well at modeling new sequences with similar meanings </a:t>
            </a:r>
          </a:p>
          <a:p>
            <a:pPr marL="0" indent="0">
              <a:buNone/>
            </a:pPr>
            <a:r>
              <a:rPr lang="en-US" sz="3100" dirty="0"/>
              <a:t>The solution:  </a:t>
            </a:r>
            <a:r>
              <a:rPr lang="en-US" sz="3100" b="1" dirty="0"/>
              <a:t>Large language models</a:t>
            </a:r>
          </a:p>
          <a:p>
            <a:pPr marL="350838" indent="279400">
              <a:buFont typeface="Arial" panose="020B0604020202020204" pitchFamily="34" charset="0"/>
              <a:buChar char="•"/>
            </a:pPr>
            <a:r>
              <a:rPr lang="en-US" sz="2600" dirty="0"/>
              <a:t>can handle much longer contexts </a:t>
            </a:r>
          </a:p>
          <a:p>
            <a:pPr marL="350838" indent="279400">
              <a:buFont typeface="Arial" panose="020B0604020202020204" pitchFamily="34" charset="0"/>
              <a:buChar char="•"/>
            </a:pPr>
            <a:r>
              <a:rPr lang="en-US" sz="2600" dirty="0"/>
              <a:t>because of using embedding spaces, can model synonymy better, and generate better novel strings</a:t>
            </a:r>
          </a:p>
        </p:txBody>
      </p:sp>
    </p:spTree>
    <p:extLst>
      <p:ext uri="{BB962C8B-B14F-4D97-AF65-F5344CB8AC3E}">
        <p14:creationId xmlns:p14="http://schemas.microsoft.com/office/powerpoint/2010/main" val="32743429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55"/>
            <a:ext cx="9140221" cy="522844"/>
          </a:xfrm>
          <a:custGeom>
            <a:avLst/>
            <a:gdLst/>
            <a:ahLst/>
            <a:cxnLst/>
            <a:rect l="l" t="t" r="r" b="b"/>
            <a:pathLst>
              <a:path w="4608195" h="351790">
                <a:moveTo>
                  <a:pt x="4607941" y="0"/>
                </a:moveTo>
                <a:lnTo>
                  <a:pt x="0" y="0"/>
                </a:lnTo>
                <a:lnTo>
                  <a:pt x="0" y="351408"/>
                </a:lnTo>
                <a:lnTo>
                  <a:pt x="4607941" y="351408"/>
                </a:lnTo>
                <a:lnTo>
                  <a:pt x="4607941" y="0"/>
                </a:lnTo>
                <a:close/>
              </a:path>
            </a:pathLst>
          </a:custGeom>
          <a:solidFill>
            <a:srgbClr val="3232B2"/>
          </a:solidFill>
        </p:spPr>
        <p:txBody>
          <a:bodyPr wrap="square" lIns="0" tIns="0" rIns="0" bIns="0" rtlCol="0"/>
          <a:lstStyle/>
          <a:p>
            <a:endParaRPr/>
          </a:p>
        </p:txBody>
      </p:sp>
      <p:sp>
        <p:nvSpPr>
          <p:cNvPr id="3" name="object 3"/>
          <p:cNvSpPr txBox="1"/>
          <p:nvPr/>
        </p:nvSpPr>
        <p:spPr>
          <a:xfrm>
            <a:off x="188926" y="89921"/>
            <a:ext cx="5433501" cy="415367"/>
          </a:xfrm>
          <a:prstGeom prst="rect">
            <a:avLst/>
          </a:prstGeom>
        </p:spPr>
        <p:txBody>
          <a:bodyPr vert="horz" wrap="square" lIns="0" tIns="30350" rIns="0" bIns="0" rtlCol="0">
            <a:spAutoFit/>
          </a:bodyPr>
          <a:lstStyle/>
          <a:p>
            <a:pPr marL="22482">
              <a:spcBef>
                <a:spcPts val="239"/>
              </a:spcBef>
            </a:pPr>
            <a:r>
              <a:rPr sz="2500" i="1" spc="-62" dirty="0">
                <a:solidFill>
                  <a:srgbClr val="FFFFFF"/>
                </a:solidFill>
                <a:latin typeface="Cambria"/>
                <a:cs typeface="Cambria"/>
              </a:rPr>
              <a:t>Walking</a:t>
            </a:r>
            <a:r>
              <a:rPr sz="2500" i="1" spc="-53" dirty="0">
                <a:solidFill>
                  <a:srgbClr val="FFFFFF"/>
                </a:solidFill>
                <a:latin typeface="Cambria"/>
                <a:cs typeface="Cambria"/>
              </a:rPr>
              <a:t> through </a:t>
            </a:r>
            <a:r>
              <a:rPr sz="2500" i="1" dirty="0">
                <a:solidFill>
                  <a:srgbClr val="FFFFFF"/>
                </a:solidFill>
                <a:latin typeface="Cambria"/>
                <a:cs typeface="Cambria"/>
              </a:rPr>
              <a:t>the</a:t>
            </a:r>
            <a:r>
              <a:rPr sz="2500" i="1" spc="-53" dirty="0">
                <a:solidFill>
                  <a:srgbClr val="FFFFFF"/>
                </a:solidFill>
                <a:latin typeface="Cambria"/>
                <a:cs typeface="Cambria"/>
              </a:rPr>
              <a:t> </a:t>
            </a:r>
            <a:r>
              <a:rPr sz="2500" i="1" dirty="0">
                <a:solidFill>
                  <a:srgbClr val="FFFFFF"/>
                </a:solidFill>
                <a:latin typeface="Cambria"/>
                <a:cs typeface="Cambria"/>
              </a:rPr>
              <a:t>states:</a:t>
            </a:r>
            <a:r>
              <a:rPr sz="2500" i="1" spc="62" dirty="0">
                <a:solidFill>
                  <a:srgbClr val="FFFFFF"/>
                </a:solidFill>
                <a:latin typeface="Cambria"/>
                <a:cs typeface="Cambria"/>
              </a:rPr>
              <a:t> </a:t>
            </a:r>
            <a:r>
              <a:rPr sz="2500" i="1" dirty="0">
                <a:solidFill>
                  <a:srgbClr val="FFFFFF"/>
                </a:solidFill>
                <a:latin typeface="Cambria"/>
                <a:cs typeface="Cambria"/>
              </a:rPr>
              <a:t>best</a:t>
            </a:r>
            <a:r>
              <a:rPr sz="2500" i="1" spc="-44" dirty="0">
                <a:solidFill>
                  <a:srgbClr val="FFFFFF"/>
                </a:solidFill>
                <a:latin typeface="Cambria"/>
                <a:cs typeface="Cambria"/>
              </a:rPr>
              <a:t> </a:t>
            </a:r>
            <a:r>
              <a:rPr sz="2500" i="1" spc="-35" dirty="0">
                <a:solidFill>
                  <a:srgbClr val="FFFFFF"/>
                </a:solidFill>
                <a:latin typeface="Cambria"/>
                <a:cs typeface="Cambria"/>
              </a:rPr>
              <a:t>path</a:t>
            </a:r>
            <a:endParaRPr sz="2500">
              <a:latin typeface="Cambria"/>
              <a:cs typeface="Cambria"/>
            </a:endParaRPr>
          </a:p>
        </p:txBody>
      </p:sp>
      <p:pic>
        <p:nvPicPr>
          <p:cNvPr id="4" name="object 4"/>
          <p:cNvPicPr/>
          <p:nvPr/>
        </p:nvPicPr>
        <p:blipFill>
          <a:blip r:embed="rId2" cstate="print"/>
          <a:stretch>
            <a:fillRect/>
          </a:stretch>
        </p:blipFill>
        <p:spPr>
          <a:xfrm>
            <a:off x="509066" y="1172547"/>
            <a:ext cx="8410969" cy="3488142"/>
          </a:xfrm>
          <a:prstGeom prst="rect">
            <a:avLst/>
          </a:prstGeom>
        </p:spPr>
      </p:pic>
      <p:grpSp>
        <p:nvGrpSpPr>
          <p:cNvPr id="5" name="object 5"/>
          <p:cNvGrpSpPr/>
          <p:nvPr/>
        </p:nvGrpSpPr>
        <p:grpSpPr>
          <a:xfrm>
            <a:off x="1" y="4974680"/>
            <a:ext cx="9140221" cy="162327"/>
            <a:chOff x="0" y="3347161"/>
            <a:chExt cx="4608195" cy="109220"/>
          </a:xfrm>
        </p:grpSpPr>
        <p:sp>
          <p:nvSpPr>
            <p:cNvPr id="6" name="object 6"/>
            <p:cNvSpPr/>
            <p:nvPr/>
          </p:nvSpPr>
          <p:spPr>
            <a:xfrm>
              <a:off x="0" y="3347161"/>
              <a:ext cx="1536065" cy="109220"/>
            </a:xfrm>
            <a:custGeom>
              <a:avLst/>
              <a:gdLst/>
              <a:ahLst/>
              <a:cxnLst/>
              <a:rect l="l" t="t" r="r" b="b"/>
              <a:pathLst>
                <a:path w="1536065" h="109220">
                  <a:moveTo>
                    <a:pt x="1535938" y="0"/>
                  </a:moveTo>
                  <a:lnTo>
                    <a:pt x="0" y="0"/>
                  </a:lnTo>
                  <a:lnTo>
                    <a:pt x="0" y="108838"/>
                  </a:lnTo>
                  <a:lnTo>
                    <a:pt x="1535938" y="108838"/>
                  </a:lnTo>
                  <a:lnTo>
                    <a:pt x="1535938" y="0"/>
                  </a:lnTo>
                  <a:close/>
                </a:path>
              </a:pathLst>
            </a:custGeom>
            <a:solidFill>
              <a:srgbClr val="191959"/>
            </a:solidFill>
          </p:spPr>
          <p:txBody>
            <a:bodyPr wrap="square" lIns="0" tIns="0" rIns="0" bIns="0" rtlCol="0"/>
            <a:lstStyle/>
            <a:p>
              <a:endParaRPr/>
            </a:p>
          </p:txBody>
        </p:sp>
        <p:sp>
          <p:nvSpPr>
            <p:cNvPr id="7" name="object 7"/>
            <p:cNvSpPr/>
            <p:nvPr/>
          </p:nvSpPr>
          <p:spPr>
            <a:xfrm>
              <a:off x="1535976"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262685"/>
            </a:solidFill>
          </p:spPr>
          <p:txBody>
            <a:bodyPr wrap="square" lIns="0" tIns="0" rIns="0" bIns="0" rtlCol="0"/>
            <a:lstStyle/>
            <a:p>
              <a:endParaRPr/>
            </a:p>
          </p:txBody>
        </p:sp>
        <p:sp>
          <p:nvSpPr>
            <p:cNvPr id="8" name="object 8"/>
            <p:cNvSpPr/>
            <p:nvPr/>
          </p:nvSpPr>
          <p:spPr>
            <a:xfrm>
              <a:off x="3071952"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3232B2"/>
            </a:solidFill>
          </p:spPr>
          <p:txBody>
            <a:bodyPr wrap="square" lIns="0" tIns="0" rIns="0" bIns="0" rtlCol="0"/>
            <a:lstStyle/>
            <a:p>
              <a:endParaRPr/>
            </a:p>
          </p:txBody>
        </p:sp>
      </p:grpSp>
      <p:sp>
        <p:nvSpPr>
          <p:cNvPr id="9" name="object 9"/>
          <p:cNvSpPr txBox="1">
            <a:spLocks noGrp="1"/>
          </p:cNvSpPr>
          <p:nvPr>
            <p:ph type="ftr" sz="quarter" idx="5"/>
          </p:nvPr>
        </p:nvSpPr>
        <p:spPr>
          <a:xfrm>
            <a:off x="2764640" y="4891448"/>
            <a:ext cx="3617103" cy="180628"/>
          </a:xfrm>
          <a:prstGeom prst="rect">
            <a:avLst/>
          </a:prstGeom>
        </p:spPr>
        <p:txBody>
          <a:bodyPr vert="horz" wrap="square" lIns="0" tIns="11241" rIns="0" bIns="0" rtlCol="0">
            <a:spAutoFit/>
          </a:bodyPr>
          <a:lstStyle/>
          <a:p>
            <a:pPr marL="22482">
              <a:spcBef>
                <a:spcPts val="89"/>
              </a:spcBef>
            </a:pPr>
            <a:r>
              <a:rPr spc="-35" dirty="0"/>
              <a:t>Pawan</a:t>
            </a:r>
            <a:r>
              <a:rPr spc="27" dirty="0"/>
              <a:t> </a:t>
            </a:r>
            <a:r>
              <a:rPr dirty="0"/>
              <a:t>Goyal</a:t>
            </a:r>
            <a:r>
              <a:rPr spc="301" dirty="0"/>
              <a:t> </a:t>
            </a:r>
            <a:r>
              <a:rPr dirty="0"/>
              <a:t>(IIT</a:t>
            </a:r>
            <a:r>
              <a:rPr spc="27" dirty="0"/>
              <a:t> </a:t>
            </a:r>
            <a:r>
              <a:rPr spc="-18" dirty="0"/>
              <a:t>Kharagpur)</a:t>
            </a:r>
          </a:p>
        </p:txBody>
      </p:sp>
      <p:sp>
        <p:nvSpPr>
          <p:cNvPr id="10" name="object 10"/>
          <p:cNvSpPr txBox="1"/>
          <p:nvPr/>
        </p:nvSpPr>
        <p:spPr>
          <a:xfrm>
            <a:off x="4145255" y="4963550"/>
            <a:ext cx="85016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hlinkClick r:id="rId3" action="ppaction://hlinksldjump"/>
              </a:rPr>
              <a:t>POS</a:t>
            </a:r>
            <a:r>
              <a:rPr sz="1100" i="1" spc="186" dirty="0">
                <a:solidFill>
                  <a:srgbClr val="FFFFFF"/>
                </a:solidFill>
                <a:latin typeface="Cambria"/>
                <a:cs typeface="Cambria"/>
                <a:hlinkClick r:id="rId3" action="ppaction://hlinksldjump"/>
              </a:rPr>
              <a:t> </a:t>
            </a:r>
            <a:r>
              <a:rPr sz="1100" i="1" spc="-27" dirty="0">
                <a:solidFill>
                  <a:srgbClr val="FFFFFF"/>
                </a:solidFill>
                <a:latin typeface="Cambria"/>
                <a:cs typeface="Cambria"/>
                <a:hlinkClick r:id="rId3" action="ppaction://hlinksldjump"/>
              </a:rPr>
              <a:t>Tagging</a:t>
            </a:r>
            <a:endParaRPr sz="1100">
              <a:latin typeface="Cambria"/>
              <a:cs typeface="Cambria"/>
            </a:endParaRPr>
          </a:p>
        </p:txBody>
      </p:sp>
      <p:sp>
        <p:nvSpPr>
          <p:cNvPr id="11" name="object 11"/>
          <p:cNvSpPr txBox="1"/>
          <p:nvPr/>
        </p:nvSpPr>
        <p:spPr>
          <a:xfrm>
            <a:off x="7307464" y="4963550"/>
            <a:ext cx="1118440" cy="180628"/>
          </a:xfrm>
          <a:prstGeom prst="rect">
            <a:avLst/>
          </a:prstGeom>
        </p:spPr>
        <p:txBody>
          <a:bodyPr vert="horz" wrap="square" lIns="0" tIns="11241" rIns="0" bIns="0" rtlCol="0">
            <a:spAutoFit/>
          </a:bodyPr>
          <a:lstStyle/>
          <a:p>
            <a:pPr marL="22482">
              <a:spcBef>
                <a:spcPts val="89"/>
              </a:spcBef>
            </a:pPr>
            <a:r>
              <a:rPr sz="1100" i="1" spc="-80" dirty="0">
                <a:solidFill>
                  <a:srgbClr val="FFFFFF"/>
                </a:solidFill>
                <a:latin typeface="Cambria"/>
                <a:cs typeface="Cambria"/>
              </a:rPr>
              <a:t>Week</a:t>
            </a:r>
            <a:r>
              <a:rPr sz="1100" i="1" spc="53" dirty="0">
                <a:solidFill>
                  <a:srgbClr val="FFFFFF"/>
                </a:solidFill>
                <a:latin typeface="Cambria"/>
                <a:cs typeface="Cambria"/>
              </a:rPr>
              <a:t> </a:t>
            </a:r>
            <a:r>
              <a:rPr sz="1100" i="1" dirty="0">
                <a:solidFill>
                  <a:srgbClr val="FFFFFF"/>
                </a:solidFill>
                <a:latin typeface="Cambria"/>
                <a:cs typeface="Cambria"/>
              </a:rPr>
              <a:t>4,</a:t>
            </a:r>
            <a:r>
              <a:rPr sz="1100" i="1" spc="53" dirty="0">
                <a:solidFill>
                  <a:srgbClr val="FFFFFF"/>
                </a:solidFill>
                <a:latin typeface="Cambria"/>
                <a:cs typeface="Cambria"/>
              </a:rPr>
              <a:t> </a:t>
            </a:r>
            <a:r>
              <a:rPr sz="1100" i="1" spc="-35" dirty="0">
                <a:solidFill>
                  <a:srgbClr val="FFFFFF"/>
                </a:solidFill>
                <a:latin typeface="Cambria"/>
                <a:cs typeface="Cambria"/>
              </a:rPr>
              <a:t>Lecture</a:t>
            </a:r>
            <a:r>
              <a:rPr sz="1100" i="1" spc="53" dirty="0">
                <a:solidFill>
                  <a:srgbClr val="FFFFFF"/>
                </a:solidFill>
                <a:latin typeface="Cambria"/>
                <a:cs typeface="Cambria"/>
              </a:rPr>
              <a:t> </a:t>
            </a:r>
            <a:r>
              <a:rPr sz="1100" i="1" spc="-89" dirty="0">
                <a:solidFill>
                  <a:srgbClr val="FFFFFF"/>
                </a:solidFill>
                <a:latin typeface="Cambria"/>
                <a:cs typeface="Cambria"/>
              </a:rPr>
              <a:t>1</a:t>
            </a:r>
            <a:endParaRPr sz="1100">
              <a:latin typeface="Cambria"/>
              <a:cs typeface="Cambria"/>
            </a:endParaRPr>
          </a:p>
        </p:txBody>
      </p:sp>
      <p:sp>
        <p:nvSpPr>
          <p:cNvPr id="12" name="object 12"/>
          <p:cNvSpPr txBox="1">
            <a:spLocks noGrp="1"/>
          </p:cNvSpPr>
          <p:nvPr>
            <p:ph type="sldNum" sz="quarter" idx="7"/>
          </p:nvPr>
        </p:nvSpPr>
        <p:spPr>
          <a:xfrm>
            <a:off x="7425345" y="4891448"/>
            <a:ext cx="984019" cy="180628"/>
          </a:xfrm>
          <a:prstGeom prst="rect">
            <a:avLst/>
          </a:prstGeom>
        </p:spPr>
        <p:txBody>
          <a:bodyPr vert="horz" wrap="square" lIns="0" tIns="11241" rIns="0" bIns="0" rtlCol="0">
            <a:spAutoFit/>
          </a:bodyPr>
          <a:lstStyle/>
          <a:p>
            <a:pPr marL="67445">
              <a:spcBef>
                <a:spcPts val="89"/>
              </a:spcBef>
            </a:pPr>
            <a:fld id="{81D60167-4931-47E6-BA6A-407CBD079E47}" type="slidenum">
              <a:rPr dirty="0"/>
              <a:pPr marL="67445">
                <a:spcBef>
                  <a:spcPts val="89"/>
                </a:spcBef>
              </a:pPr>
              <a:t>170</a:t>
            </a:fld>
            <a:r>
              <a:rPr spc="-9" dirty="0"/>
              <a:t> </a:t>
            </a:r>
            <a:r>
              <a:rPr spc="-195" dirty="0"/>
              <a:t>/</a:t>
            </a:r>
            <a:r>
              <a:rPr spc="27" dirty="0"/>
              <a:t> </a:t>
            </a:r>
            <a:r>
              <a:rPr spc="-89" dirty="0"/>
              <a:t>6</a:t>
            </a:r>
          </a:p>
        </p:txBody>
      </p:sp>
    </p:spTree>
    <p:extLst>
      <p:ext uri="{BB962C8B-B14F-4D97-AF65-F5344CB8AC3E}">
        <p14:creationId xmlns:p14="http://schemas.microsoft.com/office/powerpoint/2010/main" val="3890024887"/>
      </p:ext>
    </p:extLst>
  </p:cSld>
  <p:clrMapOvr>
    <a:masterClrMapping/>
  </p:clrMapOvr>
  <p:transition>
    <p:cut/>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55"/>
            <a:ext cx="9140221" cy="522844"/>
          </a:xfrm>
          <a:custGeom>
            <a:avLst/>
            <a:gdLst/>
            <a:ahLst/>
            <a:cxnLst/>
            <a:rect l="l" t="t" r="r" b="b"/>
            <a:pathLst>
              <a:path w="4608195" h="351790">
                <a:moveTo>
                  <a:pt x="4607941" y="0"/>
                </a:moveTo>
                <a:lnTo>
                  <a:pt x="0" y="0"/>
                </a:lnTo>
                <a:lnTo>
                  <a:pt x="0" y="351408"/>
                </a:lnTo>
                <a:lnTo>
                  <a:pt x="4607941" y="351408"/>
                </a:lnTo>
                <a:lnTo>
                  <a:pt x="4607941" y="0"/>
                </a:lnTo>
                <a:close/>
              </a:path>
            </a:pathLst>
          </a:custGeom>
          <a:solidFill>
            <a:srgbClr val="3232B2"/>
          </a:solidFill>
        </p:spPr>
        <p:txBody>
          <a:bodyPr wrap="square" lIns="0" tIns="0" rIns="0" bIns="0" rtlCol="0"/>
          <a:lstStyle/>
          <a:p>
            <a:endParaRPr/>
          </a:p>
        </p:txBody>
      </p:sp>
      <p:sp>
        <p:nvSpPr>
          <p:cNvPr id="3" name="object 3"/>
          <p:cNvSpPr txBox="1"/>
          <p:nvPr/>
        </p:nvSpPr>
        <p:spPr>
          <a:xfrm>
            <a:off x="188926" y="89921"/>
            <a:ext cx="5433501" cy="415367"/>
          </a:xfrm>
          <a:prstGeom prst="rect">
            <a:avLst/>
          </a:prstGeom>
        </p:spPr>
        <p:txBody>
          <a:bodyPr vert="horz" wrap="square" lIns="0" tIns="30350" rIns="0" bIns="0" rtlCol="0">
            <a:spAutoFit/>
          </a:bodyPr>
          <a:lstStyle/>
          <a:p>
            <a:pPr marL="22482">
              <a:spcBef>
                <a:spcPts val="239"/>
              </a:spcBef>
            </a:pPr>
            <a:r>
              <a:rPr sz="2500" i="1" spc="-62" dirty="0">
                <a:solidFill>
                  <a:srgbClr val="FFFFFF"/>
                </a:solidFill>
                <a:latin typeface="Cambria"/>
                <a:cs typeface="Cambria"/>
              </a:rPr>
              <a:t>Walking</a:t>
            </a:r>
            <a:r>
              <a:rPr sz="2500" i="1" spc="-53" dirty="0">
                <a:solidFill>
                  <a:srgbClr val="FFFFFF"/>
                </a:solidFill>
                <a:latin typeface="Cambria"/>
                <a:cs typeface="Cambria"/>
              </a:rPr>
              <a:t> through </a:t>
            </a:r>
            <a:r>
              <a:rPr sz="2500" i="1" dirty="0">
                <a:solidFill>
                  <a:srgbClr val="FFFFFF"/>
                </a:solidFill>
                <a:latin typeface="Cambria"/>
                <a:cs typeface="Cambria"/>
              </a:rPr>
              <a:t>the</a:t>
            </a:r>
            <a:r>
              <a:rPr sz="2500" i="1" spc="-53" dirty="0">
                <a:solidFill>
                  <a:srgbClr val="FFFFFF"/>
                </a:solidFill>
                <a:latin typeface="Cambria"/>
                <a:cs typeface="Cambria"/>
              </a:rPr>
              <a:t> </a:t>
            </a:r>
            <a:r>
              <a:rPr sz="2500" i="1" dirty="0">
                <a:solidFill>
                  <a:srgbClr val="FFFFFF"/>
                </a:solidFill>
                <a:latin typeface="Cambria"/>
                <a:cs typeface="Cambria"/>
              </a:rPr>
              <a:t>states:</a:t>
            </a:r>
            <a:r>
              <a:rPr sz="2500" i="1" spc="62" dirty="0">
                <a:solidFill>
                  <a:srgbClr val="FFFFFF"/>
                </a:solidFill>
                <a:latin typeface="Cambria"/>
                <a:cs typeface="Cambria"/>
              </a:rPr>
              <a:t> </a:t>
            </a:r>
            <a:r>
              <a:rPr sz="2500" i="1" dirty="0">
                <a:solidFill>
                  <a:srgbClr val="FFFFFF"/>
                </a:solidFill>
                <a:latin typeface="Cambria"/>
                <a:cs typeface="Cambria"/>
              </a:rPr>
              <a:t>best</a:t>
            </a:r>
            <a:r>
              <a:rPr sz="2500" i="1" spc="-44" dirty="0">
                <a:solidFill>
                  <a:srgbClr val="FFFFFF"/>
                </a:solidFill>
                <a:latin typeface="Cambria"/>
                <a:cs typeface="Cambria"/>
              </a:rPr>
              <a:t> </a:t>
            </a:r>
            <a:r>
              <a:rPr sz="2500" i="1" spc="-35" dirty="0">
                <a:solidFill>
                  <a:srgbClr val="FFFFFF"/>
                </a:solidFill>
                <a:latin typeface="Cambria"/>
                <a:cs typeface="Cambria"/>
              </a:rPr>
              <a:t>path</a:t>
            </a:r>
            <a:endParaRPr sz="2500">
              <a:latin typeface="Cambria"/>
              <a:cs typeface="Cambria"/>
            </a:endParaRPr>
          </a:p>
        </p:txBody>
      </p:sp>
      <p:pic>
        <p:nvPicPr>
          <p:cNvPr id="4" name="object 4"/>
          <p:cNvPicPr/>
          <p:nvPr/>
        </p:nvPicPr>
        <p:blipFill>
          <a:blip r:embed="rId2" cstate="print"/>
          <a:stretch>
            <a:fillRect/>
          </a:stretch>
        </p:blipFill>
        <p:spPr>
          <a:xfrm>
            <a:off x="657738" y="1253919"/>
            <a:ext cx="8070444" cy="3349597"/>
          </a:xfrm>
          <a:prstGeom prst="rect">
            <a:avLst/>
          </a:prstGeom>
        </p:spPr>
      </p:pic>
      <p:grpSp>
        <p:nvGrpSpPr>
          <p:cNvPr id="5" name="object 5"/>
          <p:cNvGrpSpPr/>
          <p:nvPr/>
        </p:nvGrpSpPr>
        <p:grpSpPr>
          <a:xfrm>
            <a:off x="1" y="4974680"/>
            <a:ext cx="9140221" cy="162327"/>
            <a:chOff x="0" y="3347161"/>
            <a:chExt cx="4608195" cy="109220"/>
          </a:xfrm>
        </p:grpSpPr>
        <p:sp>
          <p:nvSpPr>
            <p:cNvPr id="6" name="object 6"/>
            <p:cNvSpPr/>
            <p:nvPr/>
          </p:nvSpPr>
          <p:spPr>
            <a:xfrm>
              <a:off x="0" y="3347161"/>
              <a:ext cx="1536065" cy="109220"/>
            </a:xfrm>
            <a:custGeom>
              <a:avLst/>
              <a:gdLst/>
              <a:ahLst/>
              <a:cxnLst/>
              <a:rect l="l" t="t" r="r" b="b"/>
              <a:pathLst>
                <a:path w="1536065" h="109220">
                  <a:moveTo>
                    <a:pt x="1535938" y="0"/>
                  </a:moveTo>
                  <a:lnTo>
                    <a:pt x="0" y="0"/>
                  </a:lnTo>
                  <a:lnTo>
                    <a:pt x="0" y="108838"/>
                  </a:lnTo>
                  <a:lnTo>
                    <a:pt x="1535938" y="108838"/>
                  </a:lnTo>
                  <a:lnTo>
                    <a:pt x="1535938" y="0"/>
                  </a:lnTo>
                  <a:close/>
                </a:path>
              </a:pathLst>
            </a:custGeom>
            <a:solidFill>
              <a:srgbClr val="191959"/>
            </a:solidFill>
          </p:spPr>
          <p:txBody>
            <a:bodyPr wrap="square" lIns="0" tIns="0" rIns="0" bIns="0" rtlCol="0"/>
            <a:lstStyle/>
            <a:p>
              <a:endParaRPr/>
            </a:p>
          </p:txBody>
        </p:sp>
        <p:sp>
          <p:nvSpPr>
            <p:cNvPr id="7" name="object 7"/>
            <p:cNvSpPr/>
            <p:nvPr/>
          </p:nvSpPr>
          <p:spPr>
            <a:xfrm>
              <a:off x="1535976"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262685"/>
            </a:solidFill>
          </p:spPr>
          <p:txBody>
            <a:bodyPr wrap="square" lIns="0" tIns="0" rIns="0" bIns="0" rtlCol="0"/>
            <a:lstStyle/>
            <a:p>
              <a:endParaRPr/>
            </a:p>
          </p:txBody>
        </p:sp>
        <p:sp>
          <p:nvSpPr>
            <p:cNvPr id="8" name="object 8"/>
            <p:cNvSpPr/>
            <p:nvPr/>
          </p:nvSpPr>
          <p:spPr>
            <a:xfrm>
              <a:off x="3071952"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3232B2"/>
            </a:solidFill>
          </p:spPr>
          <p:txBody>
            <a:bodyPr wrap="square" lIns="0" tIns="0" rIns="0" bIns="0" rtlCol="0"/>
            <a:lstStyle/>
            <a:p>
              <a:endParaRPr/>
            </a:p>
          </p:txBody>
        </p:sp>
      </p:grpSp>
      <p:sp>
        <p:nvSpPr>
          <p:cNvPr id="9" name="object 9"/>
          <p:cNvSpPr txBox="1">
            <a:spLocks noGrp="1"/>
          </p:cNvSpPr>
          <p:nvPr>
            <p:ph type="ftr" sz="quarter" idx="5"/>
          </p:nvPr>
        </p:nvSpPr>
        <p:spPr>
          <a:xfrm>
            <a:off x="2764640" y="4891448"/>
            <a:ext cx="3617103" cy="180628"/>
          </a:xfrm>
          <a:prstGeom prst="rect">
            <a:avLst/>
          </a:prstGeom>
        </p:spPr>
        <p:txBody>
          <a:bodyPr vert="horz" wrap="square" lIns="0" tIns="11241" rIns="0" bIns="0" rtlCol="0">
            <a:spAutoFit/>
          </a:bodyPr>
          <a:lstStyle/>
          <a:p>
            <a:pPr marL="22482">
              <a:spcBef>
                <a:spcPts val="89"/>
              </a:spcBef>
            </a:pPr>
            <a:r>
              <a:rPr spc="-35" dirty="0"/>
              <a:t>Pawan</a:t>
            </a:r>
            <a:r>
              <a:rPr spc="27" dirty="0"/>
              <a:t> </a:t>
            </a:r>
            <a:r>
              <a:rPr dirty="0"/>
              <a:t>Goyal</a:t>
            </a:r>
            <a:r>
              <a:rPr spc="301" dirty="0"/>
              <a:t> </a:t>
            </a:r>
            <a:r>
              <a:rPr dirty="0"/>
              <a:t>(IIT</a:t>
            </a:r>
            <a:r>
              <a:rPr spc="27" dirty="0"/>
              <a:t> </a:t>
            </a:r>
            <a:r>
              <a:rPr spc="-18" dirty="0"/>
              <a:t>Kharagpur)</a:t>
            </a:r>
          </a:p>
        </p:txBody>
      </p:sp>
      <p:sp>
        <p:nvSpPr>
          <p:cNvPr id="10" name="object 10"/>
          <p:cNvSpPr txBox="1"/>
          <p:nvPr/>
        </p:nvSpPr>
        <p:spPr>
          <a:xfrm>
            <a:off x="4145255" y="4963550"/>
            <a:ext cx="85016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hlinkClick r:id="rId3" action="ppaction://hlinksldjump"/>
              </a:rPr>
              <a:t>POS</a:t>
            </a:r>
            <a:r>
              <a:rPr sz="1100" i="1" spc="186" dirty="0">
                <a:solidFill>
                  <a:srgbClr val="FFFFFF"/>
                </a:solidFill>
                <a:latin typeface="Cambria"/>
                <a:cs typeface="Cambria"/>
                <a:hlinkClick r:id="rId3" action="ppaction://hlinksldjump"/>
              </a:rPr>
              <a:t> </a:t>
            </a:r>
            <a:r>
              <a:rPr sz="1100" i="1" spc="-27" dirty="0">
                <a:solidFill>
                  <a:srgbClr val="FFFFFF"/>
                </a:solidFill>
                <a:latin typeface="Cambria"/>
                <a:cs typeface="Cambria"/>
                <a:hlinkClick r:id="rId3" action="ppaction://hlinksldjump"/>
              </a:rPr>
              <a:t>Tagging</a:t>
            </a:r>
            <a:endParaRPr sz="1100">
              <a:latin typeface="Cambria"/>
              <a:cs typeface="Cambria"/>
            </a:endParaRPr>
          </a:p>
        </p:txBody>
      </p:sp>
      <p:sp>
        <p:nvSpPr>
          <p:cNvPr id="11" name="object 11"/>
          <p:cNvSpPr txBox="1"/>
          <p:nvPr/>
        </p:nvSpPr>
        <p:spPr>
          <a:xfrm>
            <a:off x="7307464" y="4963550"/>
            <a:ext cx="1118440" cy="180628"/>
          </a:xfrm>
          <a:prstGeom prst="rect">
            <a:avLst/>
          </a:prstGeom>
        </p:spPr>
        <p:txBody>
          <a:bodyPr vert="horz" wrap="square" lIns="0" tIns="11241" rIns="0" bIns="0" rtlCol="0">
            <a:spAutoFit/>
          </a:bodyPr>
          <a:lstStyle/>
          <a:p>
            <a:pPr marL="22482">
              <a:spcBef>
                <a:spcPts val="89"/>
              </a:spcBef>
            </a:pPr>
            <a:r>
              <a:rPr sz="1100" i="1" spc="-80" dirty="0">
                <a:solidFill>
                  <a:srgbClr val="FFFFFF"/>
                </a:solidFill>
                <a:latin typeface="Cambria"/>
                <a:cs typeface="Cambria"/>
              </a:rPr>
              <a:t>Week</a:t>
            </a:r>
            <a:r>
              <a:rPr sz="1100" i="1" spc="53" dirty="0">
                <a:solidFill>
                  <a:srgbClr val="FFFFFF"/>
                </a:solidFill>
                <a:latin typeface="Cambria"/>
                <a:cs typeface="Cambria"/>
              </a:rPr>
              <a:t> </a:t>
            </a:r>
            <a:r>
              <a:rPr sz="1100" i="1" dirty="0">
                <a:solidFill>
                  <a:srgbClr val="FFFFFF"/>
                </a:solidFill>
                <a:latin typeface="Cambria"/>
                <a:cs typeface="Cambria"/>
              </a:rPr>
              <a:t>4,</a:t>
            </a:r>
            <a:r>
              <a:rPr sz="1100" i="1" spc="53" dirty="0">
                <a:solidFill>
                  <a:srgbClr val="FFFFFF"/>
                </a:solidFill>
                <a:latin typeface="Cambria"/>
                <a:cs typeface="Cambria"/>
              </a:rPr>
              <a:t> </a:t>
            </a:r>
            <a:r>
              <a:rPr sz="1100" i="1" spc="-35" dirty="0">
                <a:solidFill>
                  <a:srgbClr val="FFFFFF"/>
                </a:solidFill>
                <a:latin typeface="Cambria"/>
                <a:cs typeface="Cambria"/>
              </a:rPr>
              <a:t>Lecture</a:t>
            </a:r>
            <a:r>
              <a:rPr sz="1100" i="1" spc="53" dirty="0">
                <a:solidFill>
                  <a:srgbClr val="FFFFFF"/>
                </a:solidFill>
                <a:latin typeface="Cambria"/>
                <a:cs typeface="Cambria"/>
              </a:rPr>
              <a:t> </a:t>
            </a:r>
            <a:r>
              <a:rPr sz="1100" i="1" spc="-89" dirty="0">
                <a:solidFill>
                  <a:srgbClr val="FFFFFF"/>
                </a:solidFill>
                <a:latin typeface="Cambria"/>
                <a:cs typeface="Cambria"/>
              </a:rPr>
              <a:t>1</a:t>
            </a:r>
            <a:endParaRPr sz="1100">
              <a:latin typeface="Cambria"/>
              <a:cs typeface="Cambria"/>
            </a:endParaRPr>
          </a:p>
        </p:txBody>
      </p:sp>
      <p:sp>
        <p:nvSpPr>
          <p:cNvPr id="12" name="object 12"/>
          <p:cNvSpPr txBox="1">
            <a:spLocks noGrp="1"/>
          </p:cNvSpPr>
          <p:nvPr>
            <p:ph type="sldNum" sz="quarter" idx="7"/>
          </p:nvPr>
        </p:nvSpPr>
        <p:spPr>
          <a:xfrm>
            <a:off x="7425345" y="4891448"/>
            <a:ext cx="984019" cy="180628"/>
          </a:xfrm>
          <a:prstGeom prst="rect">
            <a:avLst/>
          </a:prstGeom>
        </p:spPr>
        <p:txBody>
          <a:bodyPr vert="horz" wrap="square" lIns="0" tIns="11241" rIns="0" bIns="0" rtlCol="0">
            <a:spAutoFit/>
          </a:bodyPr>
          <a:lstStyle/>
          <a:p>
            <a:pPr marL="67445">
              <a:spcBef>
                <a:spcPts val="89"/>
              </a:spcBef>
            </a:pPr>
            <a:fld id="{81D60167-4931-47E6-BA6A-407CBD079E47}" type="slidenum">
              <a:rPr dirty="0"/>
              <a:pPr marL="67445">
                <a:spcBef>
                  <a:spcPts val="89"/>
                </a:spcBef>
              </a:pPr>
              <a:t>171</a:t>
            </a:fld>
            <a:r>
              <a:rPr spc="-9" dirty="0"/>
              <a:t> </a:t>
            </a:r>
            <a:r>
              <a:rPr spc="-195" dirty="0"/>
              <a:t>/</a:t>
            </a:r>
            <a:r>
              <a:rPr spc="27" dirty="0"/>
              <a:t> </a:t>
            </a:r>
            <a:r>
              <a:rPr spc="-89" dirty="0"/>
              <a:t>6</a:t>
            </a:r>
          </a:p>
        </p:txBody>
      </p:sp>
    </p:spTree>
    <p:extLst>
      <p:ext uri="{BB962C8B-B14F-4D97-AF65-F5344CB8AC3E}">
        <p14:creationId xmlns:p14="http://schemas.microsoft.com/office/powerpoint/2010/main" val="2499963365"/>
      </p:ext>
    </p:extLst>
  </p:cSld>
  <p:clrMapOvr>
    <a:masterClrMapping/>
  </p:clrMapOvr>
  <p:transition>
    <p:cut/>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2960" y="215455"/>
            <a:ext cx="7543800" cy="584644"/>
          </a:xfrm>
          <a:prstGeom prst="rect">
            <a:avLst/>
          </a:prstGeom>
        </p:spPr>
        <p:txBody>
          <a:bodyPr vert="horz" wrap="square" lIns="0" tIns="30350" rIns="0" bIns="0" rtlCol="0">
            <a:spAutoFit/>
          </a:bodyPr>
          <a:lstStyle/>
          <a:p>
            <a:pPr marL="22482">
              <a:lnSpc>
                <a:spcPct val="100000"/>
              </a:lnSpc>
              <a:spcBef>
                <a:spcPts val="239"/>
              </a:spcBef>
            </a:pPr>
            <a:r>
              <a:rPr dirty="0"/>
              <a:t>Finding</a:t>
            </a:r>
            <a:r>
              <a:rPr spc="-27" dirty="0"/>
              <a:t> </a:t>
            </a:r>
            <a:r>
              <a:rPr dirty="0"/>
              <a:t>the</a:t>
            </a:r>
            <a:r>
              <a:rPr spc="-27" dirty="0"/>
              <a:t> </a:t>
            </a:r>
            <a:r>
              <a:rPr dirty="0"/>
              <a:t>best</a:t>
            </a:r>
            <a:r>
              <a:rPr spc="-27" dirty="0"/>
              <a:t> </a:t>
            </a:r>
            <a:r>
              <a:rPr dirty="0"/>
              <a:t>path:</a:t>
            </a:r>
            <a:r>
              <a:rPr spc="106" dirty="0"/>
              <a:t> </a:t>
            </a:r>
            <a:r>
              <a:rPr spc="-18" dirty="0"/>
              <a:t>Viterbi</a:t>
            </a:r>
            <a:r>
              <a:rPr spc="-27" dirty="0"/>
              <a:t> </a:t>
            </a:r>
            <a:r>
              <a:rPr spc="-18" dirty="0"/>
              <a:t>Algorithm</a:t>
            </a:r>
          </a:p>
        </p:txBody>
      </p:sp>
      <p:grpSp>
        <p:nvGrpSpPr>
          <p:cNvPr id="3" name="object 3"/>
          <p:cNvGrpSpPr/>
          <p:nvPr/>
        </p:nvGrpSpPr>
        <p:grpSpPr>
          <a:xfrm>
            <a:off x="174037" y="1157146"/>
            <a:ext cx="8893359" cy="1304277"/>
            <a:chOff x="87743" y="778573"/>
            <a:chExt cx="4483735" cy="877569"/>
          </a:xfrm>
        </p:grpSpPr>
        <p:sp>
          <p:nvSpPr>
            <p:cNvPr id="4" name="object 4"/>
            <p:cNvSpPr/>
            <p:nvPr/>
          </p:nvSpPr>
          <p:spPr>
            <a:xfrm>
              <a:off x="87743" y="778573"/>
              <a:ext cx="4432935" cy="172085"/>
            </a:xfrm>
            <a:custGeom>
              <a:avLst/>
              <a:gdLst/>
              <a:ahLst/>
              <a:cxnLst/>
              <a:rect l="l" t="t" r="r" b="b"/>
              <a:pathLst>
                <a:path w="4432935" h="172084">
                  <a:moveTo>
                    <a:pt x="4381754" y="0"/>
                  </a:moveTo>
                  <a:lnTo>
                    <a:pt x="50800" y="0"/>
                  </a:lnTo>
                  <a:lnTo>
                    <a:pt x="31075" y="4008"/>
                  </a:lnTo>
                  <a:lnTo>
                    <a:pt x="14922" y="14922"/>
                  </a:lnTo>
                  <a:lnTo>
                    <a:pt x="4008" y="31075"/>
                  </a:lnTo>
                  <a:lnTo>
                    <a:pt x="0" y="50800"/>
                  </a:lnTo>
                  <a:lnTo>
                    <a:pt x="0" y="171577"/>
                  </a:lnTo>
                  <a:lnTo>
                    <a:pt x="4432554" y="171577"/>
                  </a:lnTo>
                  <a:lnTo>
                    <a:pt x="4432554" y="50800"/>
                  </a:lnTo>
                  <a:lnTo>
                    <a:pt x="4428545" y="31075"/>
                  </a:lnTo>
                  <a:lnTo>
                    <a:pt x="4417631" y="14922"/>
                  </a:lnTo>
                  <a:lnTo>
                    <a:pt x="4401478" y="4008"/>
                  </a:lnTo>
                  <a:lnTo>
                    <a:pt x="4381754" y="0"/>
                  </a:lnTo>
                  <a:close/>
                </a:path>
              </a:pathLst>
            </a:custGeom>
            <a:solidFill>
              <a:srgbClr val="D6D6EF"/>
            </a:solidFill>
          </p:spPr>
          <p:txBody>
            <a:bodyPr wrap="square" lIns="0" tIns="0" rIns="0" bIns="0" rtlCol="0"/>
            <a:lstStyle/>
            <a:p>
              <a:endParaRPr/>
            </a:p>
          </p:txBody>
        </p:sp>
        <p:pic>
          <p:nvPicPr>
            <p:cNvPr id="5" name="object 5"/>
            <p:cNvPicPr/>
            <p:nvPr/>
          </p:nvPicPr>
          <p:blipFill>
            <a:blip r:embed="rId2" cstate="print"/>
            <a:stretch>
              <a:fillRect/>
            </a:stretch>
          </p:blipFill>
          <p:spPr>
            <a:xfrm>
              <a:off x="87744" y="937526"/>
              <a:ext cx="4432554" cy="50609"/>
            </a:xfrm>
            <a:prstGeom prst="rect">
              <a:avLst/>
            </a:prstGeom>
          </p:spPr>
        </p:pic>
        <p:pic>
          <p:nvPicPr>
            <p:cNvPr id="6" name="object 6"/>
            <p:cNvPicPr/>
            <p:nvPr/>
          </p:nvPicPr>
          <p:blipFill>
            <a:blip r:embed="rId3" cstate="print"/>
            <a:stretch>
              <a:fillRect/>
            </a:stretch>
          </p:blipFill>
          <p:spPr>
            <a:xfrm>
              <a:off x="138544" y="1553997"/>
              <a:ext cx="101600" cy="101600"/>
            </a:xfrm>
            <a:prstGeom prst="rect">
              <a:avLst/>
            </a:prstGeom>
          </p:spPr>
        </p:pic>
        <p:pic>
          <p:nvPicPr>
            <p:cNvPr id="7" name="object 7"/>
            <p:cNvPicPr/>
            <p:nvPr/>
          </p:nvPicPr>
          <p:blipFill>
            <a:blip r:embed="rId4" cstate="print"/>
            <a:stretch>
              <a:fillRect/>
            </a:stretch>
          </p:blipFill>
          <p:spPr>
            <a:xfrm>
              <a:off x="189344" y="1541297"/>
              <a:ext cx="4381753" cy="114300"/>
            </a:xfrm>
            <a:prstGeom prst="rect">
              <a:avLst/>
            </a:prstGeom>
          </p:spPr>
        </p:pic>
        <p:pic>
          <p:nvPicPr>
            <p:cNvPr id="8" name="object 8"/>
            <p:cNvPicPr/>
            <p:nvPr/>
          </p:nvPicPr>
          <p:blipFill>
            <a:blip r:embed="rId5" cstate="print"/>
            <a:stretch>
              <a:fillRect/>
            </a:stretch>
          </p:blipFill>
          <p:spPr>
            <a:xfrm>
              <a:off x="4520298" y="822807"/>
              <a:ext cx="50800" cy="731189"/>
            </a:xfrm>
            <a:prstGeom prst="rect">
              <a:avLst/>
            </a:prstGeom>
          </p:spPr>
        </p:pic>
        <p:sp>
          <p:nvSpPr>
            <p:cNvPr id="9" name="object 9"/>
            <p:cNvSpPr/>
            <p:nvPr/>
          </p:nvSpPr>
          <p:spPr>
            <a:xfrm>
              <a:off x="87743" y="981862"/>
              <a:ext cx="4432935" cy="622935"/>
            </a:xfrm>
            <a:custGeom>
              <a:avLst/>
              <a:gdLst/>
              <a:ahLst/>
              <a:cxnLst/>
              <a:rect l="l" t="t" r="r" b="b"/>
              <a:pathLst>
                <a:path w="4432935" h="622935">
                  <a:moveTo>
                    <a:pt x="4432554" y="0"/>
                  </a:moveTo>
                  <a:lnTo>
                    <a:pt x="0" y="0"/>
                  </a:lnTo>
                  <a:lnTo>
                    <a:pt x="0" y="572135"/>
                  </a:lnTo>
                  <a:lnTo>
                    <a:pt x="4008" y="591859"/>
                  </a:lnTo>
                  <a:lnTo>
                    <a:pt x="14922" y="608012"/>
                  </a:lnTo>
                  <a:lnTo>
                    <a:pt x="31075" y="618926"/>
                  </a:lnTo>
                  <a:lnTo>
                    <a:pt x="50800" y="622935"/>
                  </a:lnTo>
                  <a:lnTo>
                    <a:pt x="4381754" y="622935"/>
                  </a:lnTo>
                  <a:lnTo>
                    <a:pt x="4401478" y="618926"/>
                  </a:lnTo>
                  <a:lnTo>
                    <a:pt x="4417631" y="608012"/>
                  </a:lnTo>
                  <a:lnTo>
                    <a:pt x="4428545" y="591859"/>
                  </a:lnTo>
                  <a:lnTo>
                    <a:pt x="4432554" y="572135"/>
                  </a:lnTo>
                  <a:lnTo>
                    <a:pt x="4432554" y="0"/>
                  </a:lnTo>
                  <a:close/>
                </a:path>
              </a:pathLst>
            </a:custGeom>
            <a:solidFill>
              <a:srgbClr val="EAEAF7"/>
            </a:solidFill>
          </p:spPr>
          <p:txBody>
            <a:bodyPr wrap="square" lIns="0" tIns="0" rIns="0" bIns="0" rtlCol="0"/>
            <a:lstStyle/>
            <a:p>
              <a:endParaRPr/>
            </a:p>
          </p:txBody>
        </p:sp>
        <p:sp>
          <p:nvSpPr>
            <p:cNvPr id="10" name="object 10"/>
            <p:cNvSpPr/>
            <p:nvPr/>
          </p:nvSpPr>
          <p:spPr>
            <a:xfrm>
              <a:off x="4520309" y="860958"/>
              <a:ext cx="0" cy="712470"/>
            </a:xfrm>
            <a:custGeom>
              <a:avLst/>
              <a:gdLst/>
              <a:ahLst/>
              <a:cxnLst/>
              <a:rect l="l" t="t" r="r" b="b"/>
              <a:pathLst>
                <a:path h="712469">
                  <a:moveTo>
                    <a:pt x="0" y="712088"/>
                  </a:moveTo>
                  <a:lnTo>
                    <a:pt x="0" y="0"/>
                  </a:lnTo>
                </a:path>
              </a:pathLst>
            </a:custGeom>
            <a:ln w="3175">
              <a:solidFill>
                <a:srgbClr val="7F7F7F"/>
              </a:solidFill>
            </a:ln>
          </p:spPr>
          <p:txBody>
            <a:bodyPr wrap="square" lIns="0" tIns="0" rIns="0" bIns="0" rtlCol="0"/>
            <a:lstStyle/>
            <a:p>
              <a:endParaRPr/>
            </a:p>
          </p:txBody>
        </p:sp>
        <p:sp>
          <p:nvSpPr>
            <p:cNvPr id="11" name="object 11"/>
            <p:cNvSpPr/>
            <p:nvPr/>
          </p:nvSpPr>
          <p:spPr>
            <a:xfrm>
              <a:off x="4520309" y="848201"/>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2" name="object 12"/>
            <p:cNvSpPr/>
            <p:nvPr/>
          </p:nvSpPr>
          <p:spPr>
            <a:xfrm>
              <a:off x="4520309" y="835501"/>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3" name="object 13"/>
            <p:cNvSpPr/>
            <p:nvPr/>
          </p:nvSpPr>
          <p:spPr>
            <a:xfrm>
              <a:off x="4520309" y="822801"/>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4" name="object 14"/>
            <p:cNvPicPr/>
            <p:nvPr/>
          </p:nvPicPr>
          <p:blipFill>
            <a:blip r:embed="rId6" cstate="print"/>
            <a:stretch>
              <a:fillRect/>
            </a:stretch>
          </p:blipFill>
          <p:spPr>
            <a:xfrm>
              <a:off x="281597" y="1241564"/>
              <a:ext cx="64757" cy="64757"/>
            </a:xfrm>
            <a:prstGeom prst="rect">
              <a:avLst/>
            </a:prstGeom>
          </p:spPr>
        </p:pic>
        <p:pic>
          <p:nvPicPr>
            <p:cNvPr id="15" name="object 15"/>
            <p:cNvPicPr/>
            <p:nvPr/>
          </p:nvPicPr>
          <p:blipFill>
            <a:blip r:embed="rId7" cstate="print"/>
            <a:stretch>
              <a:fillRect/>
            </a:stretch>
          </p:blipFill>
          <p:spPr>
            <a:xfrm>
              <a:off x="281597" y="1451597"/>
              <a:ext cx="64757" cy="64757"/>
            </a:xfrm>
            <a:prstGeom prst="rect">
              <a:avLst/>
            </a:prstGeom>
          </p:spPr>
        </p:pic>
      </p:grpSp>
      <p:sp>
        <p:nvSpPr>
          <p:cNvPr id="16" name="object 16"/>
          <p:cNvSpPr txBox="1">
            <a:spLocks noGrp="1"/>
          </p:cNvSpPr>
          <p:nvPr>
            <p:ph type="body" idx="1"/>
          </p:nvPr>
        </p:nvSpPr>
        <p:spPr>
          <a:xfrm>
            <a:off x="822960" y="1200150"/>
            <a:ext cx="7543801" cy="1963068"/>
          </a:xfrm>
          <a:prstGeom prst="rect">
            <a:avLst/>
          </a:prstGeom>
        </p:spPr>
        <p:txBody>
          <a:bodyPr vert="horz" wrap="square" lIns="0" tIns="100043" rIns="0" bIns="0" rtlCol="0">
            <a:spAutoFit/>
          </a:bodyPr>
          <a:lstStyle/>
          <a:p>
            <a:pPr marL="88802">
              <a:lnSpc>
                <a:spcPct val="100000"/>
              </a:lnSpc>
              <a:spcBef>
                <a:spcPts val="788"/>
              </a:spcBef>
            </a:pPr>
            <a:r>
              <a:rPr spc="-18" dirty="0"/>
              <a:t>Intuition</a:t>
            </a:r>
          </a:p>
          <a:p>
            <a:pPr marL="88802">
              <a:lnSpc>
                <a:spcPct val="100000"/>
              </a:lnSpc>
              <a:spcBef>
                <a:spcPts val="620"/>
              </a:spcBef>
            </a:pPr>
            <a:r>
              <a:rPr sz="1700" dirty="0">
                <a:solidFill>
                  <a:srgbClr val="000000"/>
                </a:solidFill>
                <a:latin typeface="Tahoma"/>
                <a:cs typeface="Tahoma"/>
              </a:rPr>
              <a:t>Optimal</a:t>
            </a:r>
            <a:r>
              <a:rPr sz="1700" spc="97" dirty="0">
                <a:solidFill>
                  <a:srgbClr val="000000"/>
                </a:solidFill>
                <a:latin typeface="Tahoma"/>
                <a:cs typeface="Tahoma"/>
              </a:rPr>
              <a:t> </a:t>
            </a:r>
            <a:r>
              <a:rPr sz="1700" dirty="0">
                <a:solidFill>
                  <a:srgbClr val="000000"/>
                </a:solidFill>
                <a:latin typeface="Tahoma"/>
                <a:cs typeface="Tahoma"/>
              </a:rPr>
              <a:t>path</a:t>
            </a:r>
            <a:r>
              <a:rPr sz="1700" spc="97" dirty="0">
                <a:solidFill>
                  <a:srgbClr val="000000"/>
                </a:solidFill>
                <a:latin typeface="Tahoma"/>
                <a:cs typeface="Tahoma"/>
              </a:rPr>
              <a:t> </a:t>
            </a:r>
            <a:r>
              <a:rPr sz="1700" dirty="0">
                <a:solidFill>
                  <a:srgbClr val="000000"/>
                </a:solidFill>
                <a:latin typeface="Tahoma"/>
                <a:cs typeface="Tahoma"/>
              </a:rPr>
              <a:t>for</a:t>
            </a:r>
            <a:r>
              <a:rPr sz="1700" spc="106" dirty="0">
                <a:solidFill>
                  <a:srgbClr val="000000"/>
                </a:solidFill>
                <a:latin typeface="Tahoma"/>
                <a:cs typeface="Tahoma"/>
              </a:rPr>
              <a:t> </a:t>
            </a:r>
            <a:r>
              <a:rPr sz="1700" dirty="0">
                <a:solidFill>
                  <a:srgbClr val="000000"/>
                </a:solidFill>
                <a:latin typeface="Tahoma"/>
                <a:cs typeface="Tahoma"/>
              </a:rPr>
              <a:t>each</a:t>
            </a:r>
            <a:r>
              <a:rPr sz="1700" spc="97" dirty="0">
                <a:solidFill>
                  <a:srgbClr val="000000"/>
                </a:solidFill>
                <a:latin typeface="Tahoma"/>
                <a:cs typeface="Tahoma"/>
              </a:rPr>
              <a:t> </a:t>
            </a:r>
            <a:r>
              <a:rPr sz="1700" dirty="0">
                <a:solidFill>
                  <a:srgbClr val="000000"/>
                </a:solidFill>
                <a:latin typeface="Tahoma"/>
                <a:cs typeface="Tahoma"/>
              </a:rPr>
              <a:t>state</a:t>
            </a:r>
            <a:r>
              <a:rPr sz="1700" spc="97" dirty="0">
                <a:solidFill>
                  <a:srgbClr val="000000"/>
                </a:solidFill>
                <a:latin typeface="Tahoma"/>
                <a:cs typeface="Tahoma"/>
              </a:rPr>
              <a:t> </a:t>
            </a:r>
            <a:r>
              <a:rPr sz="1700" dirty="0">
                <a:solidFill>
                  <a:srgbClr val="000000"/>
                </a:solidFill>
                <a:latin typeface="Tahoma"/>
                <a:cs typeface="Tahoma"/>
              </a:rPr>
              <a:t>can</a:t>
            </a:r>
            <a:r>
              <a:rPr sz="1700" spc="106" dirty="0">
                <a:solidFill>
                  <a:srgbClr val="000000"/>
                </a:solidFill>
                <a:latin typeface="Tahoma"/>
                <a:cs typeface="Tahoma"/>
              </a:rPr>
              <a:t> </a:t>
            </a:r>
            <a:r>
              <a:rPr sz="1700" dirty="0">
                <a:solidFill>
                  <a:srgbClr val="000000"/>
                </a:solidFill>
                <a:latin typeface="Tahoma"/>
                <a:cs typeface="Tahoma"/>
              </a:rPr>
              <a:t>be</a:t>
            </a:r>
            <a:r>
              <a:rPr sz="1700" spc="97" dirty="0">
                <a:solidFill>
                  <a:srgbClr val="000000"/>
                </a:solidFill>
                <a:latin typeface="Tahoma"/>
                <a:cs typeface="Tahoma"/>
              </a:rPr>
              <a:t> </a:t>
            </a:r>
            <a:r>
              <a:rPr sz="1700" dirty="0">
                <a:solidFill>
                  <a:srgbClr val="000000"/>
                </a:solidFill>
                <a:latin typeface="Tahoma"/>
                <a:cs typeface="Tahoma"/>
              </a:rPr>
              <a:t>recorded.</a:t>
            </a:r>
            <a:r>
              <a:rPr sz="1700" spc="248" dirty="0">
                <a:solidFill>
                  <a:srgbClr val="000000"/>
                </a:solidFill>
                <a:latin typeface="Tahoma"/>
                <a:cs typeface="Tahoma"/>
              </a:rPr>
              <a:t> </a:t>
            </a:r>
            <a:r>
              <a:rPr sz="1700" dirty="0">
                <a:solidFill>
                  <a:srgbClr val="000000"/>
                </a:solidFill>
                <a:latin typeface="Tahoma"/>
                <a:cs typeface="Tahoma"/>
              </a:rPr>
              <a:t>We</a:t>
            </a:r>
            <a:r>
              <a:rPr sz="1700" spc="97" dirty="0">
                <a:solidFill>
                  <a:srgbClr val="000000"/>
                </a:solidFill>
                <a:latin typeface="Tahoma"/>
                <a:cs typeface="Tahoma"/>
              </a:rPr>
              <a:t> </a:t>
            </a:r>
            <a:r>
              <a:rPr sz="1700" spc="-35" dirty="0">
                <a:solidFill>
                  <a:srgbClr val="000000"/>
                </a:solidFill>
                <a:latin typeface="Tahoma"/>
                <a:cs typeface="Tahoma"/>
              </a:rPr>
              <a:t>need</a:t>
            </a:r>
            <a:endParaRPr sz="1700">
              <a:latin typeface="Tahoma"/>
              <a:cs typeface="Tahoma"/>
            </a:endParaRPr>
          </a:p>
          <a:p>
            <a:pPr marL="578900">
              <a:lnSpc>
                <a:spcPct val="100000"/>
              </a:lnSpc>
              <a:spcBef>
                <a:spcPts val="637"/>
              </a:spcBef>
            </a:pPr>
            <a:r>
              <a:rPr sz="1700" spc="18" dirty="0">
                <a:solidFill>
                  <a:srgbClr val="000000"/>
                </a:solidFill>
                <a:latin typeface="Tahoma"/>
                <a:cs typeface="Tahoma"/>
              </a:rPr>
              <a:t>Cheapest</a:t>
            </a:r>
            <a:r>
              <a:rPr sz="1700" dirty="0">
                <a:solidFill>
                  <a:srgbClr val="000000"/>
                </a:solidFill>
                <a:latin typeface="Tahoma"/>
                <a:cs typeface="Tahoma"/>
              </a:rPr>
              <a:t> </a:t>
            </a:r>
            <a:r>
              <a:rPr sz="1700" spc="18" dirty="0">
                <a:solidFill>
                  <a:srgbClr val="000000"/>
                </a:solidFill>
                <a:latin typeface="Tahoma"/>
                <a:cs typeface="Tahoma"/>
              </a:rPr>
              <a:t>cost</a:t>
            </a:r>
            <a:r>
              <a:rPr sz="1700" dirty="0">
                <a:solidFill>
                  <a:srgbClr val="000000"/>
                </a:solidFill>
                <a:latin typeface="Tahoma"/>
                <a:cs typeface="Tahoma"/>
              </a:rPr>
              <a:t> </a:t>
            </a:r>
            <a:r>
              <a:rPr sz="1700" spc="18" dirty="0">
                <a:solidFill>
                  <a:srgbClr val="000000"/>
                </a:solidFill>
                <a:latin typeface="Tahoma"/>
                <a:cs typeface="Tahoma"/>
              </a:rPr>
              <a:t>to</a:t>
            </a:r>
            <a:r>
              <a:rPr sz="1700" dirty="0">
                <a:solidFill>
                  <a:srgbClr val="000000"/>
                </a:solidFill>
                <a:latin typeface="Tahoma"/>
                <a:cs typeface="Tahoma"/>
              </a:rPr>
              <a:t> </a:t>
            </a:r>
            <a:r>
              <a:rPr sz="1700" spc="18" dirty="0">
                <a:solidFill>
                  <a:srgbClr val="000000"/>
                </a:solidFill>
                <a:latin typeface="Tahoma"/>
                <a:cs typeface="Tahoma"/>
              </a:rPr>
              <a:t>state</a:t>
            </a:r>
            <a:r>
              <a:rPr sz="1700" dirty="0">
                <a:solidFill>
                  <a:srgbClr val="000000"/>
                </a:solidFill>
                <a:latin typeface="Tahoma"/>
                <a:cs typeface="Tahoma"/>
              </a:rPr>
              <a:t> </a:t>
            </a:r>
            <a:r>
              <a:rPr spc="18" dirty="0">
                <a:solidFill>
                  <a:srgbClr val="000000"/>
                </a:solidFill>
              </a:rPr>
              <a:t>j</a:t>
            </a:r>
            <a:r>
              <a:rPr spc="97" dirty="0">
                <a:solidFill>
                  <a:srgbClr val="000000"/>
                </a:solidFill>
              </a:rPr>
              <a:t> </a:t>
            </a:r>
            <a:r>
              <a:rPr sz="1700" spc="18" dirty="0">
                <a:solidFill>
                  <a:srgbClr val="000000"/>
                </a:solidFill>
                <a:latin typeface="Tahoma"/>
                <a:cs typeface="Tahoma"/>
              </a:rPr>
              <a:t>at</a:t>
            </a:r>
            <a:r>
              <a:rPr sz="1700" spc="9" dirty="0">
                <a:solidFill>
                  <a:srgbClr val="000000"/>
                </a:solidFill>
                <a:latin typeface="Tahoma"/>
                <a:cs typeface="Tahoma"/>
              </a:rPr>
              <a:t> </a:t>
            </a:r>
            <a:r>
              <a:rPr sz="1700" spc="18" dirty="0">
                <a:solidFill>
                  <a:srgbClr val="000000"/>
                </a:solidFill>
                <a:latin typeface="Tahoma"/>
                <a:cs typeface="Tahoma"/>
              </a:rPr>
              <a:t>step</a:t>
            </a:r>
            <a:r>
              <a:rPr sz="1700" dirty="0">
                <a:solidFill>
                  <a:srgbClr val="000000"/>
                </a:solidFill>
                <a:latin typeface="Tahoma"/>
                <a:cs typeface="Tahoma"/>
              </a:rPr>
              <a:t> </a:t>
            </a:r>
            <a:r>
              <a:rPr spc="18" dirty="0">
                <a:solidFill>
                  <a:srgbClr val="000000"/>
                </a:solidFill>
              </a:rPr>
              <a:t>s</a:t>
            </a:r>
            <a:r>
              <a:rPr sz="1700" spc="18" dirty="0">
                <a:solidFill>
                  <a:srgbClr val="000000"/>
                </a:solidFill>
                <a:latin typeface="Tahoma"/>
                <a:cs typeface="Tahoma"/>
              </a:rPr>
              <a:t>:</a:t>
            </a:r>
            <a:r>
              <a:rPr sz="1700" spc="124" dirty="0">
                <a:solidFill>
                  <a:srgbClr val="000000"/>
                </a:solidFill>
                <a:latin typeface="Tahoma"/>
                <a:cs typeface="Tahoma"/>
              </a:rPr>
              <a:t> </a:t>
            </a:r>
            <a:r>
              <a:rPr spc="-35" dirty="0">
                <a:solidFill>
                  <a:srgbClr val="000000"/>
                </a:solidFill>
                <a:latin typeface="Calibri"/>
                <a:cs typeface="Calibri"/>
              </a:rPr>
              <a:t>δ</a:t>
            </a:r>
            <a:r>
              <a:rPr sz="2100" spc="-53" baseline="-10416" dirty="0">
                <a:solidFill>
                  <a:srgbClr val="000000"/>
                </a:solidFill>
              </a:rPr>
              <a:t>j</a:t>
            </a:r>
            <a:r>
              <a:rPr sz="1900" spc="-35" dirty="0">
                <a:solidFill>
                  <a:srgbClr val="000000"/>
                </a:solidFill>
                <a:latin typeface="Tahoma"/>
                <a:cs typeface="Tahoma"/>
              </a:rPr>
              <a:t>(</a:t>
            </a:r>
            <a:r>
              <a:rPr sz="1900" spc="-35" dirty="0">
                <a:solidFill>
                  <a:srgbClr val="000000"/>
                </a:solidFill>
              </a:rPr>
              <a:t>s</a:t>
            </a:r>
            <a:r>
              <a:rPr sz="1900" spc="-35" dirty="0">
                <a:solidFill>
                  <a:srgbClr val="000000"/>
                </a:solidFill>
                <a:latin typeface="Tahoma"/>
                <a:cs typeface="Tahoma"/>
              </a:rPr>
              <a:t>)</a:t>
            </a:r>
            <a:endParaRPr sz="1900">
              <a:latin typeface="Tahoma"/>
              <a:cs typeface="Tahoma"/>
            </a:endParaRPr>
          </a:p>
          <a:p>
            <a:pPr marL="578900">
              <a:lnSpc>
                <a:spcPct val="100000"/>
              </a:lnSpc>
              <a:spcBef>
                <a:spcPts val="593"/>
              </a:spcBef>
            </a:pPr>
            <a:r>
              <a:rPr sz="1700" spc="18" dirty="0">
                <a:solidFill>
                  <a:srgbClr val="000000"/>
                </a:solidFill>
                <a:latin typeface="Tahoma"/>
                <a:cs typeface="Tahoma"/>
              </a:rPr>
              <a:t>Backtrace</a:t>
            </a:r>
            <a:r>
              <a:rPr sz="1700" spc="44" dirty="0">
                <a:solidFill>
                  <a:srgbClr val="000000"/>
                </a:solidFill>
                <a:latin typeface="Tahoma"/>
                <a:cs typeface="Tahoma"/>
              </a:rPr>
              <a:t> </a:t>
            </a:r>
            <a:r>
              <a:rPr sz="1700" spc="18" dirty="0">
                <a:solidFill>
                  <a:srgbClr val="000000"/>
                </a:solidFill>
                <a:latin typeface="Tahoma"/>
                <a:cs typeface="Tahoma"/>
              </a:rPr>
              <a:t>from</a:t>
            </a:r>
            <a:r>
              <a:rPr sz="1700" spc="53" dirty="0">
                <a:solidFill>
                  <a:srgbClr val="000000"/>
                </a:solidFill>
                <a:latin typeface="Tahoma"/>
                <a:cs typeface="Tahoma"/>
              </a:rPr>
              <a:t> </a:t>
            </a:r>
            <a:r>
              <a:rPr sz="1700" dirty="0">
                <a:solidFill>
                  <a:srgbClr val="000000"/>
                </a:solidFill>
                <a:latin typeface="Tahoma"/>
                <a:cs typeface="Tahoma"/>
              </a:rPr>
              <a:t>that</a:t>
            </a:r>
            <a:r>
              <a:rPr sz="1700" spc="53" dirty="0">
                <a:solidFill>
                  <a:srgbClr val="000000"/>
                </a:solidFill>
                <a:latin typeface="Tahoma"/>
                <a:cs typeface="Tahoma"/>
              </a:rPr>
              <a:t> </a:t>
            </a:r>
            <a:r>
              <a:rPr sz="1700" spc="18" dirty="0">
                <a:solidFill>
                  <a:srgbClr val="000000"/>
                </a:solidFill>
                <a:latin typeface="Tahoma"/>
                <a:cs typeface="Tahoma"/>
              </a:rPr>
              <a:t>state</a:t>
            </a:r>
            <a:r>
              <a:rPr sz="1700" spc="44" dirty="0">
                <a:solidFill>
                  <a:srgbClr val="000000"/>
                </a:solidFill>
                <a:latin typeface="Tahoma"/>
                <a:cs typeface="Tahoma"/>
              </a:rPr>
              <a:t> </a:t>
            </a:r>
            <a:r>
              <a:rPr sz="1700" spc="18" dirty="0">
                <a:solidFill>
                  <a:srgbClr val="000000"/>
                </a:solidFill>
                <a:latin typeface="Tahoma"/>
                <a:cs typeface="Tahoma"/>
              </a:rPr>
              <a:t>to</a:t>
            </a:r>
            <a:r>
              <a:rPr sz="1700" spc="53" dirty="0">
                <a:solidFill>
                  <a:srgbClr val="000000"/>
                </a:solidFill>
                <a:latin typeface="Tahoma"/>
                <a:cs typeface="Tahoma"/>
              </a:rPr>
              <a:t> </a:t>
            </a:r>
            <a:r>
              <a:rPr sz="1700" spc="18" dirty="0">
                <a:solidFill>
                  <a:srgbClr val="000000"/>
                </a:solidFill>
                <a:latin typeface="Tahoma"/>
                <a:cs typeface="Tahoma"/>
              </a:rPr>
              <a:t>best</a:t>
            </a:r>
            <a:r>
              <a:rPr sz="1700" spc="53" dirty="0">
                <a:solidFill>
                  <a:srgbClr val="000000"/>
                </a:solidFill>
                <a:latin typeface="Tahoma"/>
                <a:cs typeface="Tahoma"/>
              </a:rPr>
              <a:t> </a:t>
            </a:r>
            <a:r>
              <a:rPr sz="1700" spc="18" dirty="0">
                <a:solidFill>
                  <a:srgbClr val="000000"/>
                </a:solidFill>
                <a:latin typeface="Tahoma"/>
                <a:cs typeface="Tahoma"/>
              </a:rPr>
              <a:t>predecessor</a:t>
            </a:r>
            <a:r>
              <a:rPr sz="1700" spc="53" dirty="0">
                <a:solidFill>
                  <a:srgbClr val="000000"/>
                </a:solidFill>
                <a:latin typeface="Tahoma"/>
                <a:cs typeface="Tahoma"/>
              </a:rPr>
              <a:t> </a:t>
            </a:r>
            <a:r>
              <a:rPr spc="-35" dirty="0">
                <a:solidFill>
                  <a:srgbClr val="000000"/>
                </a:solidFill>
                <a:latin typeface="Calibri"/>
                <a:cs typeface="Calibri"/>
              </a:rPr>
              <a:t>ψ</a:t>
            </a:r>
            <a:r>
              <a:rPr sz="2100" spc="-53" baseline="-10416" dirty="0">
                <a:solidFill>
                  <a:srgbClr val="000000"/>
                </a:solidFill>
              </a:rPr>
              <a:t>j</a:t>
            </a:r>
            <a:r>
              <a:rPr sz="1900" spc="-35" dirty="0">
                <a:solidFill>
                  <a:srgbClr val="000000"/>
                </a:solidFill>
                <a:latin typeface="Tahoma"/>
                <a:cs typeface="Tahoma"/>
              </a:rPr>
              <a:t>(</a:t>
            </a:r>
            <a:r>
              <a:rPr sz="1900" spc="-35" dirty="0">
                <a:solidFill>
                  <a:srgbClr val="000000"/>
                </a:solidFill>
              </a:rPr>
              <a:t>s</a:t>
            </a:r>
            <a:r>
              <a:rPr sz="1900" spc="-35" dirty="0">
                <a:solidFill>
                  <a:srgbClr val="000000"/>
                </a:solidFill>
                <a:latin typeface="Tahoma"/>
                <a:cs typeface="Tahoma"/>
              </a:rPr>
              <a:t>)</a:t>
            </a:r>
            <a:endParaRPr sz="1900">
              <a:latin typeface="Tahoma"/>
              <a:cs typeface="Tahoma"/>
            </a:endParaRPr>
          </a:p>
        </p:txBody>
      </p:sp>
      <p:grpSp>
        <p:nvGrpSpPr>
          <p:cNvPr id="17" name="object 17"/>
          <p:cNvGrpSpPr/>
          <p:nvPr/>
        </p:nvGrpSpPr>
        <p:grpSpPr>
          <a:xfrm>
            <a:off x="1" y="4974680"/>
            <a:ext cx="9140221" cy="162327"/>
            <a:chOff x="0" y="3347161"/>
            <a:chExt cx="4608195" cy="109220"/>
          </a:xfrm>
        </p:grpSpPr>
        <p:sp>
          <p:nvSpPr>
            <p:cNvPr id="18" name="object 18"/>
            <p:cNvSpPr/>
            <p:nvPr/>
          </p:nvSpPr>
          <p:spPr>
            <a:xfrm>
              <a:off x="0" y="3347161"/>
              <a:ext cx="1536065" cy="109220"/>
            </a:xfrm>
            <a:custGeom>
              <a:avLst/>
              <a:gdLst/>
              <a:ahLst/>
              <a:cxnLst/>
              <a:rect l="l" t="t" r="r" b="b"/>
              <a:pathLst>
                <a:path w="1536065" h="109220">
                  <a:moveTo>
                    <a:pt x="1535938" y="0"/>
                  </a:moveTo>
                  <a:lnTo>
                    <a:pt x="0" y="0"/>
                  </a:lnTo>
                  <a:lnTo>
                    <a:pt x="0" y="108838"/>
                  </a:lnTo>
                  <a:lnTo>
                    <a:pt x="1535938" y="108838"/>
                  </a:lnTo>
                  <a:lnTo>
                    <a:pt x="1535938" y="0"/>
                  </a:lnTo>
                  <a:close/>
                </a:path>
              </a:pathLst>
            </a:custGeom>
            <a:solidFill>
              <a:srgbClr val="191959"/>
            </a:solidFill>
          </p:spPr>
          <p:txBody>
            <a:bodyPr wrap="square" lIns="0" tIns="0" rIns="0" bIns="0" rtlCol="0"/>
            <a:lstStyle/>
            <a:p>
              <a:endParaRPr/>
            </a:p>
          </p:txBody>
        </p:sp>
        <p:sp>
          <p:nvSpPr>
            <p:cNvPr id="19" name="object 19"/>
            <p:cNvSpPr/>
            <p:nvPr/>
          </p:nvSpPr>
          <p:spPr>
            <a:xfrm>
              <a:off x="1535976"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262685"/>
            </a:solidFill>
          </p:spPr>
          <p:txBody>
            <a:bodyPr wrap="square" lIns="0" tIns="0" rIns="0" bIns="0" rtlCol="0"/>
            <a:lstStyle/>
            <a:p>
              <a:endParaRPr/>
            </a:p>
          </p:txBody>
        </p:sp>
        <p:sp>
          <p:nvSpPr>
            <p:cNvPr id="20" name="object 20"/>
            <p:cNvSpPr/>
            <p:nvPr/>
          </p:nvSpPr>
          <p:spPr>
            <a:xfrm>
              <a:off x="3071952"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3232B2"/>
            </a:solidFill>
          </p:spPr>
          <p:txBody>
            <a:bodyPr wrap="square" lIns="0" tIns="0" rIns="0" bIns="0" rtlCol="0"/>
            <a:lstStyle/>
            <a:p>
              <a:endParaRPr/>
            </a:p>
          </p:txBody>
        </p:sp>
      </p:grpSp>
      <p:sp>
        <p:nvSpPr>
          <p:cNvPr id="21" name="object 21"/>
          <p:cNvSpPr txBox="1">
            <a:spLocks noGrp="1"/>
          </p:cNvSpPr>
          <p:nvPr>
            <p:ph type="ftr" sz="quarter" idx="4294967295"/>
          </p:nvPr>
        </p:nvSpPr>
        <p:spPr>
          <a:xfrm>
            <a:off x="560756" y="4963549"/>
            <a:ext cx="1925782" cy="380683"/>
          </a:xfrm>
          <a:prstGeom prst="rect">
            <a:avLst/>
          </a:prstGeom>
        </p:spPr>
        <p:txBody>
          <a:bodyPr vert="horz" wrap="square" lIns="0" tIns="11241" rIns="0" bIns="0" rtlCol="0">
            <a:spAutoFit/>
          </a:bodyPr>
          <a:lstStyle/>
          <a:p>
            <a:pPr marL="22482">
              <a:spcBef>
                <a:spcPts val="89"/>
              </a:spcBef>
            </a:pPr>
            <a:endParaRPr spc="-18" dirty="0"/>
          </a:p>
        </p:txBody>
      </p:sp>
      <p:sp>
        <p:nvSpPr>
          <p:cNvPr id="22" name="object 22"/>
          <p:cNvSpPr txBox="1"/>
          <p:nvPr/>
        </p:nvSpPr>
        <p:spPr>
          <a:xfrm>
            <a:off x="4145255" y="4963550"/>
            <a:ext cx="85016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hlinkClick r:id="rId8" action="ppaction://hlinksldjump"/>
              </a:rPr>
              <a:t>POS</a:t>
            </a:r>
            <a:r>
              <a:rPr sz="1100" i="1" spc="186" dirty="0">
                <a:solidFill>
                  <a:srgbClr val="FFFFFF"/>
                </a:solidFill>
                <a:latin typeface="Cambria"/>
                <a:cs typeface="Cambria"/>
                <a:hlinkClick r:id="rId8" action="ppaction://hlinksldjump"/>
              </a:rPr>
              <a:t> </a:t>
            </a:r>
            <a:r>
              <a:rPr sz="1100" i="1" spc="-27" dirty="0">
                <a:solidFill>
                  <a:srgbClr val="FFFFFF"/>
                </a:solidFill>
                <a:latin typeface="Cambria"/>
                <a:cs typeface="Cambria"/>
                <a:hlinkClick r:id="rId8" action="ppaction://hlinksldjump"/>
              </a:rPr>
              <a:t>Tagging</a:t>
            </a:r>
            <a:endParaRPr sz="1100">
              <a:latin typeface="Cambria"/>
              <a:cs typeface="Cambria"/>
            </a:endParaRPr>
          </a:p>
        </p:txBody>
      </p:sp>
      <p:sp>
        <p:nvSpPr>
          <p:cNvPr id="23" name="object 23"/>
          <p:cNvSpPr txBox="1"/>
          <p:nvPr/>
        </p:nvSpPr>
        <p:spPr>
          <a:xfrm>
            <a:off x="7307464" y="4963550"/>
            <a:ext cx="1118440" cy="180628"/>
          </a:xfrm>
          <a:prstGeom prst="rect">
            <a:avLst/>
          </a:prstGeom>
        </p:spPr>
        <p:txBody>
          <a:bodyPr vert="horz" wrap="square" lIns="0" tIns="11241" rIns="0" bIns="0" rtlCol="0">
            <a:spAutoFit/>
          </a:bodyPr>
          <a:lstStyle/>
          <a:p>
            <a:pPr marL="22482">
              <a:spcBef>
                <a:spcPts val="89"/>
              </a:spcBef>
            </a:pPr>
            <a:r>
              <a:rPr sz="1100" i="1" spc="-80" dirty="0">
                <a:solidFill>
                  <a:srgbClr val="FFFFFF"/>
                </a:solidFill>
                <a:latin typeface="Cambria"/>
                <a:cs typeface="Cambria"/>
              </a:rPr>
              <a:t>Week</a:t>
            </a:r>
            <a:r>
              <a:rPr sz="1100" i="1" spc="53" dirty="0">
                <a:solidFill>
                  <a:srgbClr val="FFFFFF"/>
                </a:solidFill>
                <a:latin typeface="Cambria"/>
                <a:cs typeface="Cambria"/>
              </a:rPr>
              <a:t> </a:t>
            </a:r>
            <a:r>
              <a:rPr sz="1100" i="1" dirty="0">
                <a:solidFill>
                  <a:srgbClr val="FFFFFF"/>
                </a:solidFill>
                <a:latin typeface="Cambria"/>
                <a:cs typeface="Cambria"/>
              </a:rPr>
              <a:t>4,</a:t>
            </a:r>
            <a:r>
              <a:rPr sz="1100" i="1" spc="53" dirty="0">
                <a:solidFill>
                  <a:srgbClr val="FFFFFF"/>
                </a:solidFill>
                <a:latin typeface="Cambria"/>
                <a:cs typeface="Cambria"/>
              </a:rPr>
              <a:t> </a:t>
            </a:r>
            <a:r>
              <a:rPr sz="1100" i="1" spc="-35" dirty="0">
                <a:solidFill>
                  <a:srgbClr val="FFFFFF"/>
                </a:solidFill>
                <a:latin typeface="Cambria"/>
                <a:cs typeface="Cambria"/>
              </a:rPr>
              <a:t>Lecture</a:t>
            </a:r>
            <a:r>
              <a:rPr sz="1100" i="1" spc="53" dirty="0">
                <a:solidFill>
                  <a:srgbClr val="FFFFFF"/>
                </a:solidFill>
                <a:latin typeface="Cambria"/>
                <a:cs typeface="Cambria"/>
              </a:rPr>
              <a:t> </a:t>
            </a:r>
            <a:r>
              <a:rPr sz="1100" i="1" spc="-89" dirty="0">
                <a:solidFill>
                  <a:srgbClr val="FFFFFF"/>
                </a:solidFill>
                <a:latin typeface="Cambria"/>
                <a:cs typeface="Cambria"/>
              </a:rPr>
              <a:t>1</a:t>
            </a:r>
            <a:endParaRPr sz="1100">
              <a:latin typeface="Cambria"/>
              <a:cs typeface="Cambria"/>
            </a:endParaRPr>
          </a:p>
        </p:txBody>
      </p:sp>
      <p:sp>
        <p:nvSpPr>
          <p:cNvPr id="24" name="object 24"/>
          <p:cNvSpPr txBox="1"/>
          <p:nvPr/>
        </p:nvSpPr>
        <p:spPr>
          <a:xfrm>
            <a:off x="8714073" y="4963550"/>
            <a:ext cx="31865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rPr>
              <a:t>4</a:t>
            </a:r>
            <a:r>
              <a:rPr sz="1100" i="1" spc="-9" dirty="0">
                <a:solidFill>
                  <a:srgbClr val="FFFFFF"/>
                </a:solidFill>
                <a:latin typeface="Cambria"/>
                <a:cs typeface="Cambria"/>
              </a:rPr>
              <a:t> </a:t>
            </a:r>
            <a:r>
              <a:rPr sz="1100" i="1" spc="-195" dirty="0">
                <a:solidFill>
                  <a:srgbClr val="FFFFFF"/>
                </a:solidFill>
                <a:latin typeface="Cambria"/>
                <a:cs typeface="Cambria"/>
              </a:rPr>
              <a:t>/</a:t>
            </a:r>
            <a:r>
              <a:rPr sz="1100" i="1" spc="27" dirty="0">
                <a:solidFill>
                  <a:srgbClr val="FFFFFF"/>
                </a:solidFill>
                <a:latin typeface="Cambria"/>
                <a:cs typeface="Cambria"/>
              </a:rPr>
              <a:t> </a:t>
            </a:r>
            <a:r>
              <a:rPr sz="1100" i="1" spc="-89" dirty="0">
                <a:solidFill>
                  <a:srgbClr val="FFFFFF"/>
                </a:solidFill>
                <a:latin typeface="Cambria"/>
                <a:cs typeface="Cambria"/>
              </a:rPr>
              <a:t>6</a:t>
            </a:r>
            <a:endParaRPr sz="1100">
              <a:latin typeface="Cambria"/>
              <a:cs typeface="Cambria"/>
            </a:endParaRPr>
          </a:p>
        </p:txBody>
      </p:sp>
    </p:spTree>
    <p:extLst>
      <p:ext uri="{BB962C8B-B14F-4D97-AF65-F5344CB8AC3E}">
        <p14:creationId xmlns:p14="http://schemas.microsoft.com/office/powerpoint/2010/main" val="2093456312"/>
      </p:ext>
    </p:extLst>
  </p:cSld>
  <p:clrMapOvr>
    <a:masterClrMapping/>
  </p:clrMapOvr>
  <p:transition>
    <p:cut/>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2960" y="215455"/>
            <a:ext cx="7543800" cy="584644"/>
          </a:xfrm>
          <a:prstGeom prst="rect">
            <a:avLst/>
          </a:prstGeom>
        </p:spPr>
        <p:txBody>
          <a:bodyPr vert="horz" wrap="square" lIns="0" tIns="30350" rIns="0" bIns="0" rtlCol="0">
            <a:spAutoFit/>
          </a:bodyPr>
          <a:lstStyle/>
          <a:p>
            <a:pPr marL="22482">
              <a:lnSpc>
                <a:spcPct val="100000"/>
              </a:lnSpc>
              <a:spcBef>
                <a:spcPts val="239"/>
              </a:spcBef>
            </a:pPr>
            <a:r>
              <a:rPr dirty="0"/>
              <a:t>Finding</a:t>
            </a:r>
            <a:r>
              <a:rPr spc="-27" dirty="0"/>
              <a:t> </a:t>
            </a:r>
            <a:r>
              <a:rPr dirty="0"/>
              <a:t>the</a:t>
            </a:r>
            <a:r>
              <a:rPr spc="-27" dirty="0"/>
              <a:t> </a:t>
            </a:r>
            <a:r>
              <a:rPr dirty="0"/>
              <a:t>best</a:t>
            </a:r>
            <a:r>
              <a:rPr spc="-27" dirty="0"/>
              <a:t> </a:t>
            </a:r>
            <a:r>
              <a:rPr dirty="0"/>
              <a:t>path:</a:t>
            </a:r>
            <a:r>
              <a:rPr spc="106" dirty="0"/>
              <a:t> </a:t>
            </a:r>
            <a:r>
              <a:rPr spc="-18" dirty="0"/>
              <a:t>Viterbi</a:t>
            </a:r>
            <a:r>
              <a:rPr spc="-27" dirty="0"/>
              <a:t> </a:t>
            </a:r>
            <a:r>
              <a:rPr spc="-18" dirty="0"/>
              <a:t>Algorithm</a:t>
            </a:r>
          </a:p>
        </p:txBody>
      </p:sp>
      <p:grpSp>
        <p:nvGrpSpPr>
          <p:cNvPr id="3" name="object 3"/>
          <p:cNvGrpSpPr/>
          <p:nvPr/>
        </p:nvGrpSpPr>
        <p:grpSpPr>
          <a:xfrm>
            <a:off x="174037" y="1157146"/>
            <a:ext cx="8893359" cy="1304277"/>
            <a:chOff x="87743" y="778573"/>
            <a:chExt cx="4483735" cy="877569"/>
          </a:xfrm>
        </p:grpSpPr>
        <p:sp>
          <p:nvSpPr>
            <p:cNvPr id="4" name="object 4"/>
            <p:cNvSpPr/>
            <p:nvPr/>
          </p:nvSpPr>
          <p:spPr>
            <a:xfrm>
              <a:off x="87743" y="778573"/>
              <a:ext cx="4432935" cy="172085"/>
            </a:xfrm>
            <a:custGeom>
              <a:avLst/>
              <a:gdLst/>
              <a:ahLst/>
              <a:cxnLst/>
              <a:rect l="l" t="t" r="r" b="b"/>
              <a:pathLst>
                <a:path w="4432935" h="172084">
                  <a:moveTo>
                    <a:pt x="4381754" y="0"/>
                  </a:moveTo>
                  <a:lnTo>
                    <a:pt x="50800" y="0"/>
                  </a:lnTo>
                  <a:lnTo>
                    <a:pt x="31075" y="4008"/>
                  </a:lnTo>
                  <a:lnTo>
                    <a:pt x="14922" y="14922"/>
                  </a:lnTo>
                  <a:lnTo>
                    <a:pt x="4008" y="31075"/>
                  </a:lnTo>
                  <a:lnTo>
                    <a:pt x="0" y="50800"/>
                  </a:lnTo>
                  <a:lnTo>
                    <a:pt x="0" y="171577"/>
                  </a:lnTo>
                  <a:lnTo>
                    <a:pt x="4432554" y="171577"/>
                  </a:lnTo>
                  <a:lnTo>
                    <a:pt x="4432554" y="50800"/>
                  </a:lnTo>
                  <a:lnTo>
                    <a:pt x="4428545" y="31075"/>
                  </a:lnTo>
                  <a:lnTo>
                    <a:pt x="4417631" y="14922"/>
                  </a:lnTo>
                  <a:lnTo>
                    <a:pt x="4401478" y="4008"/>
                  </a:lnTo>
                  <a:lnTo>
                    <a:pt x="4381754" y="0"/>
                  </a:lnTo>
                  <a:close/>
                </a:path>
              </a:pathLst>
            </a:custGeom>
            <a:solidFill>
              <a:srgbClr val="D6D6EF"/>
            </a:solidFill>
          </p:spPr>
          <p:txBody>
            <a:bodyPr wrap="square" lIns="0" tIns="0" rIns="0" bIns="0" rtlCol="0"/>
            <a:lstStyle/>
            <a:p>
              <a:endParaRPr/>
            </a:p>
          </p:txBody>
        </p:sp>
        <p:pic>
          <p:nvPicPr>
            <p:cNvPr id="5" name="object 5"/>
            <p:cNvPicPr/>
            <p:nvPr/>
          </p:nvPicPr>
          <p:blipFill>
            <a:blip r:embed="rId2" cstate="print"/>
            <a:stretch>
              <a:fillRect/>
            </a:stretch>
          </p:blipFill>
          <p:spPr>
            <a:xfrm>
              <a:off x="87744" y="937526"/>
              <a:ext cx="4432554" cy="50609"/>
            </a:xfrm>
            <a:prstGeom prst="rect">
              <a:avLst/>
            </a:prstGeom>
          </p:spPr>
        </p:pic>
        <p:pic>
          <p:nvPicPr>
            <p:cNvPr id="6" name="object 6"/>
            <p:cNvPicPr/>
            <p:nvPr/>
          </p:nvPicPr>
          <p:blipFill>
            <a:blip r:embed="rId3" cstate="print"/>
            <a:stretch>
              <a:fillRect/>
            </a:stretch>
          </p:blipFill>
          <p:spPr>
            <a:xfrm>
              <a:off x="138544" y="1553997"/>
              <a:ext cx="101600" cy="101600"/>
            </a:xfrm>
            <a:prstGeom prst="rect">
              <a:avLst/>
            </a:prstGeom>
          </p:spPr>
        </p:pic>
        <p:pic>
          <p:nvPicPr>
            <p:cNvPr id="7" name="object 7"/>
            <p:cNvPicPr/>
            <p:nvPr/>
          </p:nvPicPr>
          <p:blipFill>
            <a:blip r:embed="rId4" cstate="print"/>
            <a:stretch>
              <a:fillRect/>
            </a:stretch>
          </p:blipFill>
          <p:spPr>
            <a:xfrm>
              <a:off x="189344" y="1541297"/>
              <a:ext cx="4381753" cy="114300"/>
            </a:xfrm>
            <a:prstGeom prst="rect">
              <a:avLst/>
            </a:prstGeom>
          </p:spPr>
        </p:pic>
        <p:pic>
          <p:nvPicPr>
            <p:cNvPr id="8" name="object 8"/>
            <p:cNvPicPr/>
            <p:nvPr/>
          </p:nvPicPr>
          <p:blipFill>
            <a:blip r:embed="rId5" cstate="print"/>
            <a:stretch>
              <a:fillRect/>
            </a:stretch>
          </p:blipFill>
          <p:spPr>
            <a:xfrm>
              <a:off x="4520298" y="822807"/>
              <a:ext cx="50800" cy="731189"/>
            </a:xfrm>
            <a:prstGeom prst="rect">
              <a:avLst/>
            </a:prstGeom>
          </p:spPr>
        </p:pic>
        <p:sp>
          <p:nvSpPr>
            <p:cNvPr id="9" name="object 9"/>
            <p:cNvSpPr/>
            <p:nvPr/>
          </p:nvSpPr>
          <p:spPr>
            <a:xfrm>
              <a:off x="87743" y="981862"/>
              <a:ext cx="4432935" cy="622935"/>
            </a:xfrm>
            <a:custGeom>
              <a:avLst/>
              <a:gdLst/>
              <a:ahLst/>
              <a:cxnLst/>
              <a:rect l="l" t="t" r="r" b="b"/>
              <a:pathLst>
                <a:path w="4432935" h="622935">
                  <a:moveTo>
                    <a:pt x="4432554" y="0"/>
                  </a:moveTo>
                  <a:lnTo>
                    <a:pt x="0" y="0"/>
                  </a:lnTo>
                  <a:lnTo>
                    <a:pt x="0" y="572135"/>
                  </a:lnTo>
                  <a:lnTo>
                    <a:pt x="4008" y="591859"/>
                  </a:lnTo>
                  <a:lnTo>
                    <a:pt x="14922" y="608012"/>
                  </a:lnTo>
                  <a:lnTo>
                    <a:pt x="31075" y="618926"/>
                  </a:lnTo>
                  <a:lnTo>
                    <a:pt x="50800" y="622935"/>
                  </a:lnTo>
                  <a:lnTo>
                    <a:pt x="4381754" y="622935"/>
                  </a:lnTo>
                  <a:lnTo>
                    <a:pt x="4401478" y="618926"/>
                  </a:lnTo>
                  <a:lnTo>
                    <a:pt x="4417631" y="608012"/>
                  </a:lnTo>
                  <a:lnTo>
                    <a:pt x="4428545" y="591859"/>
                  </a:lnTo>
                  <a:lnTo>
                    <a:pt x="4432554" y="572135"/>
                  </a:lnTo>
                  <a:lnTo>
                    <a:pt x="4432554" y="0"/>
                  </a:lnTo>
                  <a:close/>
                </a:path>
              </a:pathLst>
            </a:custGeom>
            <a:solidFill>
              <a:srgbClr val="EAEAF7"/>
            </a:solidFill>
          </p:spPr>
          <p:txBody>
            <a:bodyPr wrap="square" lIns="0" tIns="0" rIns="0" bIns="0" rtlCol="0"/>
            <a:lstStyle/>
            <a:p>
              <a:endParaRPr/>
            </a:p>
          </p:txBody>
        </p:sp>
        <p:sp>
          <p:nvSpPr>
            <p:cNvPr id="10" name="object 10"/>
            <p:cNvSpPr/>
            <p:nvPr/>
          </p:nvSpPr>
          <p:spPr>
            <a:xfrm>
              <a:off x="4520309" y="860958"/>
              <a:ext cx="0" cy="712470"/>
            </a:xfrm>
            <a:custGeom>
              <a:avLst/>
              <a:gdLst/>
              <a:ahLst/>
              <a:cxnLst/>
              <a:rect l="l" t="t" r="r" b="b"/>
              <a:pathLst>
                <a:path h="712469">
                  <a:moveTo>
                    <a:pt x="0" y="712088"/>
                  </a:moveTo>
                  <a:lnTo>
                    <a:pt x="0" y="0"/>
                  </a:lnTo>
                </a:path>
              </a:pathLst>
            </a:custGeom>
            <a:ln w="3175">
              <a:solidFill>
                <a:srgbClr val="7F7F7F"/>
              </a:solidFill>
            </a:ln>
          </p:spPr>
          <p:txBody>
            <a:bodyPr wrap="square" lIns="0" tIns="0" rIns="0" bIns="0" rtlCol="0"/>
            <a:lstStyle/>
            <a:p>
              <a:endParaRPr/>
            </a:p>
          </p:txBody>
        </p:sp>
        <p:sp>
          <p:nvSpPr>
            <p:cNvPr id="11" name="object 11"/>
            <p:cNvSpPr/>
            <p:nvPr/>
          </p:nvSpPr>
          <p:spPr>
            <a:xfrm>
              <a:off x="4520309" y="848201"/>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2" name="object 12"/>
            <p:cNvSpPr/>
            <p:nvPr/>
          </p:nvSpPr>
          <p:spPr>
            <a:xfrm>
              <a:off x="4520309" y="835501"/>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3" name="object 13"/>
            <p:cNvSpPr/>
            <p:nvPr/>
          </p:nvSpPr>
          <p:spPr>
            <a:xfrm>
              <a:off x="4520309" y="822801"/>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4" name="object 14"/>
            <p:cNvPicPr/>
            <p:nvPr/>
          </p:nvPicPr>
          <p:blipFill>
            <a:blip r:embed="rId6" cstate="print"/>
            <a:stretch>
              <a:fillRect/>
            </a:stretch>
          </p:blipFill>
          <p:spPr>
            <a:xfrm>
              <a:off x="281597" y="1241564"/>
              <a:ext cx="64757" cy="64757"/>
            </a:xfrm>
            <a:prstGeom prst="rect">
              <a:avLst/>
            </a:prstGeom>
          </p:spPr>
        </p:pic>
        <p:pic>
          <p:nvPicPr>
            <p:cNvPr id="15" name="object 15"/>
            <p:cNvPicPr/>
            <p:nvPr/>
          </p:nvPicPr>
          <p:blipFill>
            <a:blip r:embed="rId7" cstate="print"/>
            <a:stretch>
              <a:fillRect/>
            </a:stretch>
          </p:blipFill>
          <p:spPr>
            <a:xfrm>
              <a:off x="281597" y="1451597"/>
              <a:ext cx="64757" cy="64757"/>
            </a:xfrm>
            <a:prstGeom prst="rect">
              <a:avLst/>
            </a:prstGeom>
          </p:spPr>
        </p:pic>
      </p:grpSp>
      <p:grpSp>
        <p:nvGrpSpPr>
          <p:cNvPr id="16" name="object 16"/>
          <p:cNvGrpSpPr/>
          <p:nvPr/>
        </p:nvGrpSpPr>
        <p:grpSpPr>
          <a:xfrm>
            <a:off x="174037" y="2610896"/>
            <a:ext cx="8893359" cy="1030588"/>
            <a:chOff x="87743" y="1756714"/>
            <a:chExt cx="4483735" cy="693420"/>
          </a:xfrm>
        </p:grpSpPr>
        <p:sp>
          <p:nvSpPr>
            <p:cNvPr id="17" name="object 17"/>
            <p:cNvSpPr/>
            <p:nvPr/>
          </p:nvSpPr>
          <p:spPr>
            <a:xfrm>
              <a:off x="87743" y="1756714"/>
              <a:ext cx="4432935" cy="186055"/>
            </a:xfrm>
            <a:custGeom>
              <a:avLst/>
              <a:gdLst/>
              <a:ahLst/>
              <a:cxnLst/>
              <a:rect l="l" t="t" r="r" b="b"/>
              <a:pathLst>
                <a:path w="4432935" h="186055">
                  <a:moveTo>
                    <a:pt x="4381754" y="0"/>
                  </a:moveTo>
                  <a:lnTo>
                    <a:pt x="50800" y="0"/>
                  </a:lnTo>
                  <a:lnTo>
                    <a:pt x="31075" y="4008"/>
                  </a:lnTo>
                  <a:lnTo>
                    <a:pt x="14922" y="14922"/>
                  </a:lnTo>
                  <a:lnTo>
                    <a:pt x="4008" y="31075"/>
                  </a:lnTo>
                  <a:lnTo>
                    <a:pt x="0" y="50800"/>
                  </a:lnTo>
                  <a:lnTo>
                    <a:pt x="0" y="185674"/>
                  </a:lnTo>
                  <a:lnTo>
                    <a:pt x="4432554" y="185674"/>
                  </a:lnTo>
                  <a:lnTo>
                    <a:pt x="4432554" y="50800"/>
                  </a:lnTo>
                  <a:lnTo>
                    <a:pt x="4428545" y="31075"/>
                  </a:lnTo>
                  <a:lnTo>
                    <a:pt x="4417631" y="14922"/>
                  </a:lnTo>
                  <a:lnTo>
                    <a:pt x="4401478" y="4008"/>
                  </a:lnTo>
                  <a:lnTo>
                    <a:pt x="4381754" y="0"/>
                  </a:lnTo>
                  <a:close/>
                </a:path>
              </a:pathLst>
            </a:custGeom>
            <a:solidFill>
              <a:srgbClr val="D6D6EF"/>
            </a:solidFill>
          </p:spPr>
          <p:txBody>
            <a:bodyPr wrap="square" lIns="0" tIns="0" rIns="0" bIns="0" rtlCol="0"/>
            <a:lstStyle/>
            <a:p>
              <a:endParaRPr/>
            </a:p>
          </p:txBody>
        </p:sp>
        <p:pic>
          <p:nvPicPr>
            <p:cNvPr id="18" name="object 18"/>
            <p:cNvPicPr/>
            <p:nvPr/>
          </p:nvPicPr>
          <p:blipFill>
            <a:blip r:embed="rId8" cstate="print"/>
            <a:stretch>
              <a:fillRect/>
            </a:stretch>
          </p:blipFill>
          <p:spPr>
            <a:xfrm>
              <a:off x="87744" y="1929739"/>
              <a:ext cx="4432554" cy="50609"/>
            </a:xfrm>
            <a:prstGeom prst="rect">
              <a:avLst/>
            </a:prstGeom>
          </p:spPr>
        </p:pic>
        <p:pic>
          <p:nvPicPr>
            <p:cNvPr id="19" name="object 19"/>
            <p:cNvPicPr/>
            <p:nvPr/>
          </p:nvPicPr>
          <p:blipFill>
            <a:blip r:embed="rId9" cstate="print"/>
            <a:stretch>
              <a:fillRect/>
            </a:stretch>
          </p:blipFill>
          <p:spPr>
            <a:xfrm>
              <a:off x="138544" y="2348369"/>
              <a:ext cx="101600" cy="101600"/>
            </a:xfrm>
            <a:prstGeom prst="rect">
              <a:avLst/>
            </a:prstGeom>
          </p:spPr>
        </p:pic>
        <p:pic>
          <p:nvPicPr>
            <p:cNvPr id="20" name="object 20"/>
            <p:cNvPicPr/>
            <p:nvPr/>
          </p:nvPicPr>
          <p:blipFill>
            <a:blip r:embed="rId10" cstate="print"/>
            <a:stretch>
              <a:fillRect/>
            </a:stretch>
          </p:blipFill>
          <p:spPr>
            <a:xfrm>
              <a:off x="189344" y="2335669"/>
              <a:ext cx="4381753" cy="114300"/>
            </a:xfrm>
            <a:prstGeom prst="rect">
              <a:avLst/>
            </a:prstGeom>
          </p:spPr>
        </p:pic>
        <p:pic>
          <p:nvPicPr>
            <p:cNvPr id="21" name="object 21"/>
            <p:cNvPicPr/>
            <p:nvPr/>
          </p:nvPicPr>
          <p:blipFill>
            <a:blip r:embed="rId11" cstate="print"/>
            <a:stretch>
              <a:fillRect/>
            </a:stretch>
          </p:blipFill>
          <p:spPr>
            <a:xfrm>
              <a:off x="4520298" y="1800961"/>
              <a:ext cx="50800" cy="547407"/>
            </a:xfrm>
            <a:prstGeom prst="rect">
              <a:avLst/>
            </a:prstGeom>
          </p:spPr>
        </p:pic>
        <p:sp>
          <p:nvSpPr>
            <p:cNvPr id="22" name="object 22"/>
            <p:cNvSpPr/>
            <p:nvPr/>
          </p:nvSpPr>
          <p:spPr>
            <a:xfrm>
              <a:off x="87743" y="1973973"/>
              <a:ext cx="4432935" cy="425450"/>
            </a:xfrm>
            <a:custGeom>
              <a:avLst/>
              <a:gdLst/>
              <a:ahLst/>
              <a:cxnLst/>
              <a:rect l="l" t="t" r="r" b="b"/>
              <a:pathLst>
                <a:path w="4432935" h="425450">
                  <a:moveTo>
                    <a:pt x="4432554" y="0"/>
                  </a:moveTo>
                  <a:lnTo>
                    <a:pt x="0" y="0"/>
                  </a:lnTo>
                  <a:lnTo>
                    <a:pt x="0" y="374396"/>
                  </a:lnTo>
                  <a:lnTo>
                    <a:pt x="4008" y="394120"/>
                  </a:lnTo>
                  <a:lnTo>
                    <a:pt x="14922" y="410273"/>
                  </a:lnTo>
                  <a:lnTo>
                    <a:pt x="31075" y="421187"/>
                  </a:lnTo>
                  <a:lnTo>
                    <a:pt x="50800" y="425196"/>
                  </a:lnTo>
                  <a:lnTo>
                    <a:pt x="4381754" y="425196"/>
                  </a:lnTo>
                  <a:lnTo>
                    <a:pt x="4401478" y="421187"/>
                  </a:lnTo>
                  <a:lnTo>
                    <a:pt x="4417631" y="410273"/>
                  </a:lnTo>
                  <a:lnTo>
                    <a:pt x="4428545" y="394120"/>
                  </a:lnTo>
                  <a:lnTo>
                    <a:pt x="4432554" y="374396"/>
                  </a:lnTo>
                  <a:lnTo>
                    <a:pt x="4432554" y="0"/>
                  </a:lnTo>
                  <a:close/>
                </a:path>
              </a:pathLst>
            </a:custGeom>
            <a:solidFill>
              <a:srgbClr val="EAEAF7"/>
            </a:solidFill>
          </p:spPr>
          <p:txBody>
            <a:bodyPr wrap="square" lIns="0" tIns="0" rIns="0" bIns="0" rtlCol="0"/>
            <a:lstStyle/>
            <a:p>
              <a:endParaRPr/>
            </a:p>
          </p:txBody>
        </p:sp>
        <p:sp>
          <p:nvSpPr>
            <p:cNvPr id="23" name="object 23"/>
            <p:cNvSpPr/>
            <p:nvPr/>
          </p:nvSpPr>
          <p:spPr>
            <a:xfrm>
              <a:off x="4520309" y="1839099"/>
              <a:ext cx="0" cy="528320"/>
            </a:xfrm>
            <a:custGeom>
              <a:avLst/>
              <a:gdLst/>
              <a:ahLst/>
              <a:cxnLst/>
              <a:rect l="l" t="t" r="r" b="b"/>
              <a:pathLst>
                <a:path h="528319">
                  <a:moveTo>
                    <a:pt x="0" y="528319"/>
                  </a:moveTo>
                  <a:lnTo>
                    <a:pt x="0" y="0"/>
                  </a:lnTo>
                </a:path>
              </a:pathLst>
            </a:custGeom>
            <a:ln w="3175">
              <a:solidFill>
                <a:srgbClr val="7F7F7F"/>
              </a:solidFill>
            </a:ln>
          </p:spPr>
          <p:txBody>
            <a:bodyPr wrap="square" lIns="0" tIns="0" rIns="0" bIns="0" rtlCol="0"/>
            <a:lstStyle/>
            <a:p>
              <a:endParaRPr/>
            </a:p>
          </p:txBody>
        </p:sp>
        <p:sp>
          <p:nvSpPr>
            <p:cNvPr id="24" name="object 24"/>
            <p:cNvSpPr/>
            <p:nvPr/>
          </p:nvSpPr>
          <p:spPr>
            <a:xfrm>
              <a:off x="4520309" y="1826345"/>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25" name="object 25"/>
            <p:cNvSpPr/>
            <p:nvPr/>
          </p:nvSpPr>
          <p:spPr>
            <a:xfrm>
              <a:off x="4520309" y="1813645"/>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26" name="object 26"/>
            <p:cNvSpPr/>
            <p:nvPr/>
          </p:nvSpPr>
          <p:spPr>
            <a:xfrm>
              <a:off x="4520309" y="1800945"/>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27" name="object 27"/>
            <p:cNvPicPr/>
            <p:nvPr/>
          </p:nvPicPr>
          <p:blipFill>
            <a:blip r:embed="rId12" cstate="print"/>
            <a:stretch>
              <a:fillRect/>
            </a:stretch>
          </p:blipFill>
          <p:spPr>
            <a:xfrm>
              <a:off x="281597" y="2035949"/>
              <a:ext cx="64757" cy="64757"/>
            </a:xfrm>
            <a:prstGeom prst="rect">
              <a:avLst/>
            </a:prstGeom>
          </p:spPr>
        </p:pic>
      </p:grpSp>
      <p:sp>
        <p:nvSpPr>
          <p:cNvPr id="28" name="object 28"/>
          <p:cNvSpPr txBox="1">
            <a:spLocks noGrp="1"/>
          </p:cNvSpPr>
          <p:nvPr>
            <p:ph type="body" idx="1"/>
          </p:nvPr>
        </p:nvSpPr>
        <p:spPr>
          <a:xfrm>
            <a:off x="822960" y="1200150"/>
            <a:ext cx="7543801" cy="3471173"/>
          </a:xfrm>
          <a:prstGeom prst="rect">
            <a:avLst/>
          </a:prstGeom>
        </p:spPr>
        <p:txBody>
          <a:bodyPr vert="horz" wrap="square" lIns="0" tIns="100043" rIns="0" bIns="0" rtlCol="0">
            <a:spAutoFit/>
          </a:bodyPr>
          <a:lstStyle/>
          <a:p>
            <a:pPr marL="89926">
              <a:lnSpc>
                <a:spcPct val="100000"/>
              </a:lnSpc>
              <a:spcBef>
                <a:spcPts val="788"/>
              </a:spcBef>
            </a:pPr>
            <a:r>
              <a:rPr spc="-18" dirty="0"/>
              <a:t>Intuition</a:t>
            </a:r>
          </a:p>
          <a:p>
            <a:pPr marL="89926">
              <a:lnSpc>
                <a:spcPct val="100000"/>
              </a:lnSpc>
              <a:spcBef>
                <a:spcPts val="620"/>
              </a:spcBef>
            </a:pPr>
            <a:r>
              <a:rPr sz="1700" dirty="0">
                <a:solidFill>
                  <a:srgbClr val="000000"/>
                </a:solidFill>
                <a:latin typeface="Tahoma"/>
                <a:cs typeface="Tahoma"/>
              </a:rPr>
              <a:t>Optimal</a:t>
            </a:r>
            <a:r>
              <a:rPr sz="1700" spc="97" dirty="0">
                <a:solidFill>
                  <a:srgbClr val="000000"/>
                </a:solidFill>
                <a:latin typeface="Tahoma"/>
                <a:cs typeface="Tahoma"/>
              </a:rPr>
              <a:t> </a:t>
            </a:r>
            <a:r>
              <a:rPr sz="1700" dirty="0">
                <a:solidFill>
                  <a:srgbClr val="000000"/>
                </a:solidFill>
                <a:latin typeface="Tahoma"/>
                <a:cs typeface="Tahoma"/>
              </a:rPr>
              <a:t>path</a:t>
            </a:r>
            <a:r>
              <a:rPr sz="1700" spc="97" dirty="0">
                <a:solidFill>
                  <a:srgbClr val="000000"/>
                </a:solidFill>
                <a:latin typeface="Tahoma"/>
                <a:cs typeface="Tahoma"/>
              </a:rPr>
              <a:t> </a:t>
            </a:r>
            <a:r>
              <a:rPr sz="1700" dirty="0">
                <a:solidFill>
                  <a:srgbClr val="000000"/>
                </a:solidFill>
                <a:latin typeface="Tahoma"/>
                <a:cs typeface="Tahoma"/>
              </a:rPr>
              <a:t>for</a:t>
            </a:r>
            <a:r>
              <a:rPr sz="1700" spc="106" dirty="0">
                <a:solidFill>
                  <a:srgbClr val="000000"/>
                </a:solidFill>
                <a:latin typeface="Tahoma"/>
                <a:cs typeface="Tahoma"/>
              </a:rPr>
              <a:t> </a:t>
            </a:r>
            <a:r>
              <a:rPr sz="1700" dirty="0">
                <a:solidFill>
                  <a:srgbClr val="000000"/>
                </a:solidFill>
                <a:latin typeface="Tahoma"/>
                <a:cs typeface="Tahoma"/>
              </a:rPr>
              <a:t>each</a:t>
            </a:r>
            <a:r>
              <a:rPr sz="1700" spc="97" dirty="0">
                <a:solidFill>
                  <a:srgbClr val="000000"/>
                </a:solidFill>
                <a:latin typeface="Tahoma"/>
                <a:cs typeface="Tahoma"/>
              </a:rPr>
              <a:t> </a:t>
            </a:r>
            <a:r>
              <a:rPr sz="1700" dirty="0">
                <a:solidFill>
                  <a:srgbClr val="000000"/>
                </a:solidFill>
                <a:latin typeface="Tahoma"/>
                <a:cs typeface="Tahoma"/>
              </a:rPr>
              <a:t>state</a:t>
            </a:r>
            <a:r>
              <a:rPr sz="1700" spc="97" dirty="0">
                <a:solidFill>
                  <a:srgbClr val="000000"/>
                </a:solidFill>
                <a:latin typeface="Tahoma"/>
                <a:cs typeface="Tahoma"/>
              </a:rPr>
              <a:t> </a:t>
            </a:r>
            <a:r>
              <a:rPr sz="1700" dirty="0">
                <a:solidFill>
                  <a:srgbClr val="000000"/>
                </a:solidFill>
                <a:latin typeface="Tahoma"/>
                <a:cs typeface="Tahoma"/>
              </a:rPr>
              <a:t>can</a:t>
            </a:r>
            <a:r>
              <a:rPr sz="1700" spc="106" dirty="0">
                <a:solidFill>
                  <a:srgbClr val="000000"/>
                </a:solidFill>
                <a:latin typeface="Tahoma"/>
                <a:cs typeface="Tahoma"/>
              </a:rPr>
              <a:t> </a:t>
            </a:r>
            <a:r>
              <a:rPr sz="1700" dirty="0">
                <a:solidFill>
                  <a:srgbClr val="000000"/>
                </a:solidFill>
                <a:latin typeface="Tahoma"/>
                <a:cs typeface="Tahoma"/>
              </a:rPr>
              <a:t>be</a:t>
            </a:r>
            <a:r>
              <a:rPr sz="1700" spc="97" dirty="0">
                <a:solidFill>
                  <a:srgbClr val="000000"/>
                </a:solidFill>
                <a:latin typeface="Tahoma"/>
                <a:cs typeface="Tahoma"/>
              </a:rPr>
              <a:t> </a:t>
            </a:r>
            <a:r>
              <a:rPr sz="1700" dirty="0">
                <a:solidFill>
                  <a:srgbClr val="000000"/>
                </a:solidFill>
                <a:latin typeface="Tahoma"/>
                <a:cs typeface="Tahoma"/>
              </a:rPr>
              <a:t>recorded.</a:t>
            </a:r>
            <a:r>
              <a:rPr sz="1700" spc="248" dirty="0">
                <a:solidFill>
                  <a:srgbClr val="000000"/>
                </a:solidFill>
                <a:latin typeface="Tahoma"/>
                <a:cs typeface="Tahoma"/>
              </a:rPr>
              <a:t> </a:t>
            </a:r>
            <a:r>
              <a:rPr sz="1700" dirty="0">
                <a:solidFill>
                  <a:srgbClr val="000000"/>
                </a:solidFill>
                <a:latin typeface="Tahoma"/>
                <a:cs typeface="Tahoma"/>
              </a:rPr>
              <a:t>We</a:t>
            </a:r>
            <a:r>
              <a:rPr sz="1700" spc="97" dirty="0">
                <a:solidFill>
                  <a:srgbClr val="000000"/>
                </a:solidFill>
                <a:latin typeface="Tahoma"/>
                <a:cs typeface="Tahoma"/>
              </a:rPr>
              <a:t> </a:t>
            </a:r>
            <a:r>
              <a:rPr sz="1700" spc="-35" dirty="0">
                <a:solidFill>
                  <a:srgbClr val="000000"/>
                </a:solidFill>
                <a:latin typeface="Tahoma"/>
                <a:cs typeface="Tahoma"/>
              </a:rPr>
              <a:t>need</a:t>
            </a:r>
            <a:endParaRPr sz="1700">
              <a:latin typeface="Tahoma"/>
              <a:cs typeface="Tahoma"/>
            </a:endParaRPr>
          </a:p>
          <a:p>
            <a:pPr marL="580024">
              <a:lnSpc>
                <a:spcPct val="100000"/>
              </a:lnSpc>
              <a:spcBef>
                <a:spcPts val="637"/>
              </a:spcBef>
            </a:pPr>
            <a:r>
              <a:rPr sz="1700" spc="18" dirty="0">
                <a:solidFill>
                  <a:srgbClr val="000000"/>
                </a:solidFill>
                <a:latin typeface="Tahoma"/>
                <a:cs typeface="Tahoma"/>
              </a:rPr>
              <a:t>Cheapest</a:t>
            </a:r>
            <a:r>
              <a:rPr sz="1700" dirty="0">
                <a:solidFill>
                  <a:srgbClr val="000000"/>
                </a:solidFill>
                <a:latin typeface="Tahoma"/>
                <a:cs typeface="Tahoma"/>
              </a:rPr>
              <a:t> </a:t>
            </a:r>
            <a:r>
              <a:rPr sz="1700" spc="18" dirty="0">
                <a:solidFill>
                  <a:srgbClr val="000000"/>
                </a:solidFill>
                <a:latin typeface="Tahoma"/>
                <a:cs typeface="Tahoma"/>
              </a:rPr>
              <a:t>cost</a:t>
            </a:r>
            <a:r>
              <a:rPr sz="1700" dirty="0">
                <a:solidFill>
                  <a:srgbClr val="000000"/>
                </a:solidFill>
                <a:latin typeface="Tahoma"/>
                <a:cs typeface="Tahoma"/>
              </a:rPr>
              <a:t> </a:t>
            </a:r>
            <a:r>
              <a:rPr sz="1700" spc="18" dirty="0">
                <a:solidFill>
                  <a:srgbClr val="000000"/>
                </a:solidFill>
                <a:latin typeface="Tahoma"/>
                <a:cs typeface="Tahoma"/>
              </a:rPr>
              <a:t>to</a:t>
            </a:r>
            <a:r>
              <a:rPr sz="1700" dirty="0">
                <a:solidFill>
                  <a:srgbClr val="000000"/>
                </a:solidFill>
                <a:latin typeface="Tahoma"/>
                <a:cs typeface="Tahoma"/>
              </a:rPr>
              <a:t> </a:t>
            </a:r>
            <a:r>
              <a:rPr sz="1700" spc="18" dirty="0">
                <a:solidFill>
                  <a:srgbClr val="000000"/>
                </a:solidFill>
                <a:latin typeface="Tahoma"/>
                <a:cs typeface="Tahoma"/>
              </a:rPr>
              <a:t>state</a:t>
            </a:r>
            <a:r>
              <a:rPr sz="1700" dirty="0">
                <a:solidFill>
                  <a:srgbClr val="000000"/>
                </a:solidFill>
                <a:latin typeface="Tahoma"/>
                <a:cs typeface="Tahoma"/>
              </a:rPr>
              <a:t> </a:t>
            </a:r>
            <a:r>
              <a:rPr spc="18" dirty="0">
                <a:solidFill>
                  <a:srgbClr val="000000"/>
                </a:solidFill>
              </a:rPr>
              <a:t>j</a:t>
            </a:r>
            <a:r>
              <a:rPr spc="97" dirty="0">
                <a:solidFill>
                  <a:srgbClr val="000000"/>
                </a:solidFill>
              </a:rPr>
              <a:t> </a:t>
            </a:r>
            <a:r>
              <a:rPr sz="1700" spc="18" dirty="0">
                <a:solidFill>
                  <a:srgbClr val="000000"/>
                </a:solidFill>
                <a:latin typeface="Tahoma"/>
                <a:cs typeface="Tahoma"/>
              </a:rPr>
              <a:t>at</a:t>
            </a:r>
            <a:r>
              <a:rPr sz="1700" spc="9" dirty="0">
                <a:solidFill>
                  <a:srgbClr val="000000"/>
                </a:solidFill>
                <a:latin typeface="Tahoma"/>
                <a:cs typeface="Tahoma"/>
              </a:rPr>
              <a:t> </a:t>
            </a:r>
            <a:r>
              <a:rPr sz="1700" spc="18" dirty="0">
                <a:solidFill>
                  <a:srgbClr val="000000"/>
                </a:solidFill>
                <a:latin typeface="Tahoma"/>
                <a:cs typeface="Tahoma"/>
              </a:rPr>
              <a:t>step</a:t>
            </a:r>
            <a:r>
              <a:rPr sz="1700" dirty="0">
                <a:solidFill>
                  <a:srgbClr val="000000"/>
                </a:solidFill>
                <a:latin typeface="Tahoma"/>
                <a:cs typeface="Tahoma"/>
              </a:rPr>
              <a:t> </a:t>
            </a:r>
            <a:r>
              <a:rPr spc="18" dirty="0">
                <a:solidFill>
                  <a:srgbClr val="000000"/>
                </a:solidFill>
              </a:rPr>
              <a:t>s</a:t>
            </a:r>
            <a:r>
              <a:rPr sz="1700" spc="18" dirty="0">
                <a:solidFill>
                  <a:srgbClr val="000000"/>
                </a:solidFill>
                <a:latin typeface="Tahoma"/>
                <a:cs typeface="Tahoma"/>
              </a:rPr>
              <a:t>:</a:t>
            </a:r>
            <a:r>
              <a:rPr sz="1700" spc="124" dirty="0">
                <a:solidFill>
                  <a:srgbClr val="000000"/>
                </a:solidFill>
                <a:latin typeface="Tahoma"/>
                <a:cs typeface="Tahoma"/>
              </a:rPr>
              <a:t> </a:t>
            </a:r>
            <a:r>
              <a:rPr spc="-35" dirty="0">
                <a:solidFill>
                  <a:srgbClr val="000000"/>
                </a:solidFill>
                <a:latin typeface="Calibri"/>
                <a:cs typeface="Calibri"/>
              </a:rPr>
              <a:t>δ</a:t>
            </a:r>
            <a:r>
              <a:rPr sz="2100" spc="-53" baseline="-10416" dirty="0">
                <a:solidFill>
                  <a:srgbClr val="000000"/>
                </a:solidFill>
              </a:rPr>
              <a:t>j</a:t>
            </a:r>
            <a:r>
              <a:rPr sz="1900" spc="-35" dirty="0">
                <a:solidFill>
                  <a:srgbClr val="000000"/>
                </a:solidFill>
                <a:latin typeface="Tahoma"/>
                <a:cs typeface="Tahoma"/>
              </a:rPr>
              <a:t>(</a:t>
            </a:r>
            <a:r>
              <a:rPr sz="1900" spc="-35" dirty="0">
                <a:solidFill>
                  <a:srgbClr val="000000"/>
                </a:solidFill>
              </a:rPr>
              <a:t>s</a:t>
            </a:r>
            <a:r>
              <a:rPr sz="1900" spc="-35" dirty="0">
                <a:solidFill>
                  <a:srgbClr val="000000"/>
                </a:solidFill>
                <a:latin typeface="Tahoma"/>
                <a:cs typeface="Tahoma"/>
              </a:rPr>
              <a:t>)</a:t>
            </a:r>
            <a:endParaRPr sz="1900">
              <a:latin typeface="Tahoma"/>
              <a:cs typeface="Tahoma"/>
            </a:endParaRPr>
          </a:p>
          <a:p>
            <a:pPr marL="580024">
              <a:lnSpc>
                <a:spcPct val="100000"/>
              </a:lnSpc>
              <a:spcBef>
                <a:spcPts val="593"/>
              </a:spcBef>
            </a:pPr>
            <a:r>
              <a:rPr sz="1700" spc="18" dirty="0">
                <a:solidFill>
                  <a:srgbClr val="000000"/>
                </a:solidFill>
                <a:latin typeface="Tahoma"/>
                <a:cs typeface="Tahoma"/>
              </a:rPr>
              <a:t>Backtrace</a:t>
            </a:r>
            <a:r>
              <a:rPr sz="1700" spc="44" dirty="0">
                <a:solidFill>
                  <a:srgbClr val="000000"/>
                </a:solidFill>
                <a:latin typeface="Tahoma"/>
                <a:cs typeface="Tahoma"/>
              </a:rPr>
              <a:t> </a:t>
            </a:r>
            <a:r>
              <a:rPr sz="1700" spc="18" dirty="0">
                <a:solidFill>
                  <a:srgbClr val="000000"/>
                </a:solidFill>
                <a:latin typeface="Tahoma"/>
                <a:cs typeface="Tahoma"/>
              </a:rPr>
              <a:t>from</a:t>
            </a:r>
            <a:r>
              <a:rPr sz="1700" spc="53" dirty="0">
                <a:solidFill>
                  <a:srgbClr val="000000"/>
                </a:solidFill>
                <a:latin typeface="Tahoma"/>
                <a:cs typeface="Tahoma"/>
              </a:rPr>
              <a:t> </a:t>
            </a:r>
            <a:r>
              <a:rPr sz="1700" dirty="0">
                <a:solidFill>
                  <a:srgbClr val="000000"/>
                </a:solidFill>
                <a:latin typeface="Tahoma"/>
                <a:cs typeface="Tahoma"/>
              </a:rPr>
              <a:t>that</a:t>
            </a:r>
            <a:r>
              <a:rPr sz="1700" spc="53" dirty="0">
                <a:solidFill>
                  <a:srgbClr val="000000"/>
                </a:solidFill>
                <a:latin typeface="Tahoma"/>
                <a:cs typeface="Tahoma"/>
              </a:rPr>
              <a:t> </a:t>
            </a:r>
            <a:r>
              <a:rPr sz="1700" spc="18" dirty="0">
                <a:solidFill>
                  <a:srgbClr val="000000"/>
                </a:solidFill>
                <a:latin typeface="Tahoma"/>
                <a:cs typeface="Tahoma"/>
              </a:rPr>
              <a:t>state</a:t>
            </a:r>
            <a:r>
              <a:rPr sz="1700" spc="44" dirty="0">
                <a:solidFill>
                  <a:srgbClr val="000000"/>
                </a:solidFill>
                <a:latin typeface="Tahoma"/>
                <a:cs typeface="Tahoma"/>
              </a:rPr>
              <a:t> </a:t>
            </a:r>
            <a:r>
              <a:rPr sz="1700" spc="18" dirty="0">
                <a:solidFill>
                  <a:srgbClr val="000000"/>
                </a:solidFill>
                <a:latin typeface="Tahoma"/>
                <a:cs typeface="Tahoma"/>
              </a:rPr>
              <a:t>to</a:t>
            </a:r>
            <a:r>
              <a:rPr sz="1700" spc="53" dirty="0">
                <a:solidFill>
                  <a:srgbClr val="000000"/>
                </a:solidFill>
                <a:latin typeface="Tahoma"/>
                <a:cs typeface="Tahoma"/>
              </a:rPr>
              <a:t> </a:t>
            </a:r>
            <a:r>
              <a:rPr sz="1700" spc="18" dirty="0">
                <a:solidFill>
                  <a:srgbClr val="000000"/>
                </a:solidFill>
                <a:latin typeface="Tahoma"/>
                <a:cs typeface="Tahoma"/>
              </a:rPr>
              <a:t>best</a:t>
            </a:r>
            <a:r>
              <a:rPr sz="1700" spc="53" dirty="0">
                <a:solidFill>
                  <a:srgbClr val="000000"/>
                </a:solidFill>
                <a:latin typeface="Tahoma"/>
                <a:cs typeface="Tahoma"/>
              </a:rPr>
              <a:t> </a:t>
            </a:r>
            <a:r>
              <a:rPr sz="1700" spc="18" dirty="0">
                <a:solidFill>
                  <a:srgbClr val="000000"/>
                </a:solidFill>
                <a:latin typeface="Tahoma"/>
                <a:cs typeface="Tahoma"/>
              </a:rPr>
              <a:t>predecessor</a:t>
            </a:r>
            <a:r>
              <a:rPr sz="1700" spc="53" dirty="0">
                <a:solidFill>
                  <a:srgbClr val="000000"/>
                </a:solidFill>
                <a:latin typeface="Tahoma"/>
                <a:cs typeface="Tahoma"/>
              </a:rPr>
              <a:t> </a:t>
            </a:r>
            <a:r>
              <a:rPr spc="-35" dirty="0">
                <a:solidFill>
                  <a:srgbClr val="000000"/>
                </a:solidFill>
                <a:latin typeface="Calibri"/>
                <a:cs typeface="Calibri"/>
              </a:rPr>
              <a:t>ψ</a:t>
            </a:r>
            <a:r>
              <a:rPr sz="2100" spc="-53" baseline="-10416" dirty="0">
                <a:solidFill>
                  <a:srgbClr val="000000"/>
                </a:solidFill>
              </a:rPr>
              <a:t>j</a:t>
            </a:r>
            <a:r>
              <a:rPr sz="1900" spc="-35" dirty="0">
                <a:solidFill>
                  <a:srgbClr val="000000"/>
                </a:solidFill>
                <a:latin typeface="Tahoma"/>
                <a:cs typeface="Tahoma"/>
              </a:rPr>
              <a:t>(</a:t>
            </a:r>
            <a:r>
              <a:rPr sz="1900" spc="-35" dirty="0">
                <a:solidFill>
                  <a:srgbClr val="000000"/>
                </a:solidFill>
              </a:rPr>
              <a:t>s</a:t>
            </a:r>
            <a:r>
              <a:rPr sz="1900" spc="-35" dirty="0">
                <a:solidFill>
                  <a:srgbClr val="000000"/>
                </a:solidFill>
                <a:latin typeface="Tahoma"/>
                <a:cs typeface="Tahoma"/>
              </a:rPr>
              <a:t>)</a:t>
            </a:r>
            <a:endParaRPr sz="1900">
              <a:latin typeface="Tahoma"/>
              <a:cs typeface="Tahoma"/>
            </a:endParaRPr>
          </a:p>
          <a:p>
            <a:pPr>
              <a:lnSpc>
                <a:spcPct val="100000"/>
              </a:lnSpc>
              <a:spcBef>
                <a:spcPts val="788"/>
              </a:spcBef>
            </a:pPr>
            <a:endParaRPr sz="1700">
              <a:latin typeface="Tahoma"/>
              <a:cs typeface="Tahoma"/>
            </a:endParaRPr>
          </a:p>
          <a:p>
            <a:pPr marL="89926">
              <a:lnSpc>
                <a:spcPct val="100000"/>
              </a:lnSpc>
            </a:pPr>
            <a:r>
              <a:rPr spc="-35" dirty="0"/>
              <a:t>Computing</a:t>
            </a:r>
            <a:r>
              <a:rPr spc="-9" dirty="0"/>
              <a:t> </a:t>
            </a:r>
            <a:r>
              <a:rPr spc="-44" dirty="0"/>
              <a:t>these</a:t>
            </a:r>
            <a:r>
              <a:rPr dirty="0"/>
              <a:t> </a:t>
            </a:r>
            <a:r>
              <a:rPr spc="-18" dirty="0"/>
              <a:t>values</a:t>
            </a:r>
          </a:p>
          <a:p>
            <a:pPr marL="580024">
              <a:lnSpc>
                <a:spcPct val="100000"/>
              </a:lnSpc>
              <a:spcBef>
                <a:spcPts val="655"/>
              </a:spcBef>
            </a:pPr>
            <a:r>
              <a:rPr spc="-18" dirty="0">
                <a:solidFill>
                  <a:srgbClr val="000000"/>
                </a:solidFill>
                <a:latin typeface="Calibri"/>
                <a:cs typeface="Calibri"/>
              </a:rPr>
              <a:t>δ</a:t>
            </a:r>
            <a:r>
              <a:rPr sz="2100" spc="-27" baseline="-10416" dirty="0">
                <a:solidFill>
                  <a:srgbClr val="000000"/>
                </a:solidFill>
              </a:rPr>
              <a:t>j</a:t>
            </a:r>
            <a:r>
              <a:rPr sz="1900" spc="-18" dirty="0">
                <a:solidFill>
                  <a:srgbClr val="000000"/>
                </a:solidFill>
                <a:latin typeface="Tahoma"/>
                <a:cs typeface="Tahoma"/>
              </a:rPr>
              <a:t>(</a:t>
            </a:r>
            <a:r>
              <a:rPr sz="1900" spc="-18" dirty="0">
                <a:solidFill>
                  <a:srgbClr val="000000"/>
                </a:solidFill>
              </a:rPr>
              <a:t>s</a:t>
            </a:r>
            <a:r>
              <a:rPr sz="1900" spc="-133" dirty="0">
                <a:solidFill>
                  <a:srgbClr val="000000"/>
                </a:solidFill>
              </a:rPr>
              <a:t> </a:t>
            </a:r>
            <a:r>
              <a:rPr sz="1900" dirty="0">
                <a:solidFill>
                  <a:srgbClr val="000000"/>
                </a:solidFill>
                <a:latin typeface="Tahoma"/>
                <a:cs typeface="Tahoma"/>
              </a:rPr>
              <a:t>+</a:t>
            </a:r>
            <a:r>
              <a:rPr sz="1900" spc="-301" dirty="0">
                <a:solidFill>
                  <a:srgbClr val="000000"/>
                </a:solidFill>
                <a:latin typeface="Tahoma"/>
                <a:cs typeface="Tahoma"/>
              </a:rPr>
              <a:t> </a:t>
            </a:r>
            <a:r>
              <a:rPr sz="1900" spc="-18" dirty="0">
                <a:solidFill>
                  <a:srgbClr val="000000"/>
                </a:solidFill>
                <a:latin typeface="Times New Roman"/>
                <a:cs typeface="Times New Roman"/>
              </a:rPr>
              <a:t>1</a:t>
            </a:r>
            <a:r>
              <a:rPr sz="1900" spc="-18" dirty="0">
                <a:solidFill>
                  <a:srgbClr val="000000"/>
                </a:solidFill>
                <a:latin typeface="Tahoma"/>
                <a:cs typeface="Tahoma"/>
              </a:rPr>
              <a:t>)</a:t>
            </a:r>
            <a:r>
              <a:rPr sz="1900" spc="-115" dirty="0">
                <a:solidFill>
                  <a:srgbClr val="000000"/>
                </a:solidFill>
                <a:latin typeface="Tahoma"/>
                <a:cs typeface="Tahoma"/>
              </a:rPr>
              <a:t> </a:t>
            </a:r>
            <a:r>
              <a:rPr sz="1900" dirty="0">
                <a:solidFill>
                  <a:srgbClr val="000000"/>
                </a:solidFill>
                <a:latin typeface="Tahoma"/>
                <a:cs typeface="Tahoma"/>
              </a:rPr>
              <a:t>=</a:t>
            </a:r>
            <a:r>
              <a:rPr sz="1900" spc="-124" dirty="0">
                <a:solidFill>
                  <a:srgbClr val="000000"/>
                </a:solidFill>
                <a:latin typeface="Tahoma"/>
                <a:cs typeface="Tahoma"/>
              </a:rPr>
              <a:t> </a:t>
            </a:r>
            <a:r>
              <a:rPr sz="1900" dirty="0">
                <a:solidFill>
                  <a:srgbClr val="000000"/>
                </a:solidFill>
              </a:rPr>
              <a:t>max</a:t>
            </a:r>
            <a:r>
              <a:rPr sz="2100" baseline="-10416" dirty="0">
                <a:solidFill>
                  <a:srgbClr val="000000"/>
                </a:solidFill>
                <a:latin typeface="Times New Roman"/>
                <a:cs typeface="Times New Roman"/>
              </a:rPr>
              <a:t>1</a:t>
            </a:r>
            <a:r>
              <a:rPr sz="2100" baseline="-10416" dirty="0">
                <a:solidFill>
                  <a:srgbClr val="000000"/>
                </a:solidFill>
                <a:latin typeface="Roboto Th"/>
                <a:cs typeface="Roboto Th"/>
              </a:rPr>
              <a:t>≤</a:t>
            </a:r>
            <a:r>
              <a:rPr sz="2100" baseline="-10416" dirty="0">
                <a:solidFill>
                  <a:srgbClr val="000000"/>
                </a:solidFill>
              </a:rPr>
              <a:t>i</a:t>
            </a:r>
            <a:r>
              <a:rPr sz="2100" baseline="-10416" dirty="0">
                <a:solidFill>
                  <a:srgbClr val="000000"/>
                </a:solidFill>
                <a:latin typeface="Roboto Th"/>
                <a:cs typeface="Roboto Th"/>
              </a:rPr>
              <a:t>≤</a:t>
            </a:r>
            <a:r>
              <a:rPr sz="2100" baseline="-10416" dirty="0">
                <a:solidFill>
                  <a:srgbClr val="000000"/>
                </a:solidFill>
              </a:rPr>
              <a:t>N</a:t>
            </a:r>
            <a:r>
              <a:rPr sz="2100" spc="-158" baseline="-10416" dirty="0">
                <a:solidFill>
                  <a:srgbClr val="000000"/>
                </a:solidFill>
              </a:rPr>
              <a:t> </a:t>
            </a:r>
            <a:r>
              <a:rPr sz="1900" spc="-18" dirty="0">
                <a:solidFill>
                  <a:srgbClr val="000000"/>
                </a:solidFill>
                <a:latin typeface="Calibri"/>
                <a:cs typeface="Calibri"/>
              </a:rPr>
              <a:t>δ</a:t>
            </a:r>
            <a:r>
              <a:rPr sz="2100" spc="-27" baseline="-10416" dirty="0">
                <a:solidFill>
                  <a:srgbClr val="000000"/>
                </a:solidFill>
              </a:rPr>
              <a:t>i</a:t>
            </a:r>
            <a:r>
              <a:rPr sz="1900" spc="-18" dirty="0">
                <a:solidFill>
                  <a:srgbClr val="000000"/>
                </a:solidFill>
                <a:latin typeface="Tahoma"/>
                <a:cs typeface="Tahoma"/>
              </a:rPr>
              <a:t>(</a:t>
            </a:r>
            <a:r>
              <a:rPr sz="1900" spc="-18" dirty="0">
                <a:solidFill>
                  <a:srgbClr val="000000"/>
                </a:solidFill>
              </a:rPr>
              <a:t>s</a:t>
            </a:r>
            <a:r>
              <a:rPr sz="1900" spc="-18" dirty="0">
                <a:solidFill>
                  <a:srgbClr val="000000"/>
                </a:solidFill>
                <a:latin typeface="Tahoma"/>
                <a:cs typeface="Tahoma"/>
              </a:rPr>
              <a:t>)</a:t>
            </a:r>
            <a:r>
              <a:rPr sz="1900" spc="-18" dirty="0">
                <a:solidFill>
                  <a:srgbClr val="000000"/>
                </a:solidFill>
              </a:rPr>
              <a:t>p</a:t>
            </a:r>
            <a:r>
              <a:rPr sz="1900" spc="-18" dirty="0">
                <a:solidFill>
                  <a:srgbClr val="000000"/>
                </a:solidFill>
                <a:latin typeface="Tahoma"/>
                <a:cs typeface="Tahoma"/>
              </a:rPr>
              <a:t>(</a:t>
            </a:r>
            <a:r>
              <a:rPr sz="1900" spc="-18" dirty="0">
                <a:solidFill>
                  <a:srgbClr val="000000"/>
                </a:solidFill>
              </a:rPr>
              <a:t>t</a:t>
            </a:r>
            <a:r>
              <a:rPr sz="2100" spc="-27" baseline="-10416" dirty="0">
                <a:solidFill>
                  <a:srgbClr val="000000"/>
                </a:solidFill>
              </a:rPr>
              <a:t>j</a:t>
            </a:r>
            <a:r>
              <a:rPr sz="1900" spc="-18" dirty="0">
                <a:solidFill>
                  <a:srgbClr val="000000"/>
                </a:solidFill>
                <a:latin typeface="Roboto Th"/>
                <a:cs typeface="Roboto Th"/>
              </a:rPr>
              <a:t>|</a:t>
            </a:r>
            <a:r>
              <a:rPr sz="1900" spc="-18" dirty="0">
                <a:solidFill>
                  <a:srgbClr val="000000"/>
                </a:solidFill>
              </a:rPr>
              <a:t>t</a:t>
            </a:r>
            <a:r>
              <a:rPr sz="2100" spc="-27" baseline="-10416" dirty="0">
                <a:solidFill>
                  <a:srgbClr val="000000"/>
                </a:solidFill>
              </a:rPr>
              <a:t>i</a:t>
            </a:r>
            <a:r>
              <a:rPr sz="1900" spc="-18" dirty="0">
                <a:solidFill>
                  <a:srgbClr val="000000"/>
                </a:solidFill>
                <a:latin typeface="Tahoma"/>
                <a:cs typeface="Tahoma"/>
              </a:rPr>
              <a:t>)</a:t>
            </a:r>
            <a:r>
              <a:rPr sz="1900" spc="-18" dirty="0">
                <a:solidFill>
                  <a:srgbClr val="000000"/>
                </a:solidFill>
              </a:rPr>
              <a:t>p</a:t>
            </a:r>
            <a:r>
              <a:rPr sz="1900" spc="-18" dirty="0">
                <a:solidFill>
                  <a:srgbClr val="000000"/>
                </a:solidFill>
                <a:latin typeface="Tahoma"/>
                <a:cs typeface="Tahoma"/>
              </a:rPr>
              <a:t>(</a:t>
            </a:r>
            <a:r>
              <a:rPr sz="1900" spc="-18" dirty="0">
                <a:solidFill>
                  <a:srgbClr val="000000"/>
                </a:solidFill>
              </a:rPr>
              <a:t>w</a:t>
            </a:r>
            <a:r>
              <a:rPr sz="2100" spc="-27" baseline="-10416" dirty="0">
                <a:solidFill>
                  <a:srgbClr val="000000"/>
                </a:solidFill>
              </a:rPr>
              <a:t>s</a:t>
            </a:r>
            <a:r>
              <a:rPr sz="2100" spc="-27" baseline="-10416" dirty="0">
                <a:solidFill>
                  <a:srgbClr val="000000"/>
                </a:solidFill>
                <a:latin typeface="Verdana"/>
                <a:cs typeface="Verdana"/>
              </a:rPr>
              <a:t>+</a:t>
            </a:r>
            <a:r>
              <a:rPr sz="2100" spc="-27" baseline="-10416" dirty="0">
                <a:solidFill>
                  <a:srgbClr val="000000"/>
                </a:solidFill>
                <a:latin typeface="Times New Roman"/>
                <a:cs typeface="Times New Roman"/>
              </a:rPr>
              <a:t>1</a:t>
            </a:r>
            <a:r>
              <a:rPr sz="1900" spc="-18" dirty="0">
                <a:solidFill>
                  <a:srgbClr val="000000"/>
                </a:solidFill>
                <a:latin typeface="Roboto Th"/>
                <a:cs typeface="Roboto Th"/>
              </a:rPr>
              <a:t>|</a:t>
            </a:r>
            <a:r>
              <a:rPr sz="1900" spc="-18" dirty="0">
                <a:solidFill>
                  <a:srgbClr val="000000"/>
                </a:solidFill>
              </a:rPr>
              <a:t>t</a:t>
            </a:r>
            <a:r>
              <a:rPr sz="2100" spc="-27" baseline="-10416" dirty="0">
                <a:solidFill>
                  <a:srgbClr val="000000"/>
                </a:solidFill>
              </a:rPr>
              <a:t>j</a:t>
            </a:r>
            <a:r>
              <a:rPr sz="1900" spc="-18" dirty="0">
                <a:solidFill>
                  <a:srgbClr val="000000"/>
                </a:solidFill>
                <a:latin typeface="Tahoma"/>
                <a:cs typeface="Tahoma"/>
              </a:rPr>
              <a:t>)</a:t>
            </a:r>
            <a:endParaRPr sz="1900">
              <a:latin typeface="Tahoma"/>
              <a:cs typeface="Tahoma"/>
            </a:endParaRPr>
          </a:p>
        </p:txBody>
      </p:sp>
      <p:grpSp>
        <p:nvGrpSpPr>
          <p:cNvPr id="29" name="object 29"/>
          <p:cNvGrpSpPr/>
          <p:nvPr/>
        </p:nvGrpSpPr>
        <p:grpSpPr>
          <a:xfrm>
            <a:off x="1" y="4974680"/>
            <a:ext cx="9140221" cy="162327"/>
            <a:chOff x="0" y="3347161"/>
            <a:chExt cx="4608195" cy="109220"/>
          </a:xfrm>
        </p:grpSpPr>
        <p:sp>
          <p:nvSpPr>
            <p:cNvPr id="30" name="object 30"/>
            <p:cNvSpPr/>
            <p:nvPr/>
          </p:nvSpPr>
          <p:spPr>
            <a:xfrm>
              <a:off x="0" y="3347161"/>
              <a:ext cx="1536065" cy="109220"/>
            </a:xfrm>
            <a:custGeom>
              <a:avLst/>
              <a:gdLst/>
              <a:ahLst/>
              <a:cxnLst/>
              <a:rect l="l" t="t" r="r" b="b"/>
              <a:pathLst>
                <a:path w="1536065" h="109220">
                  <a:moveTo>
                    <a:pt x="1535938" y="0"/>
                  </a:moveTo>
                  <a:lnTo>
                    <a:pt x="0" y="0"/>
                  </a:lnTo>
                  <a:lnTo>
                    <a:pt x="0" y="108838"/>
                  </a:lnTo>
                  <a:lnTo>
                    <a:pt x="1535938" y="108838"/>
                  </a:lnTo>
                  <a:lnTo>
                    <a:pt x="1535938" y="0"/>
                  </a:lnTo>
                  <a:close/>
                </a:path>
              </a:pathLst>
            </a:custGeom>
            <a:solidFill>
              <a:srgbClr val="191959"/>
            </a:solidFill>
          </p:spPr>
          <p:txBody>
            <a:bodyPr wrap="square" lIns="0" tIns="0" rIns="0" bIns="0" rtlCol="0"/>
            <a:lstStyle/>
            <a:p>
              <a:endParaRPr/>
            </a:p>
          </p:txBody>
        </p:sp>
        <p:sp>
          <p:nvSpPr>
            <p:cNvPr id="31" name="object 31"/>
            <p:cNvSpPr/>
            <p:nvPr/>
          </p:nvSpPr>
          <p:spPr>
            <a:xfrm>
              <a:off x="1535976"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262685"/>
            </a:solidFill>
          </p:spPr>
          <p:txBody>
            <a:bodyPr wrap="square" lIns="0" tIns="0" rIns="0" bIns="0" rtlCol="0"/>
            <a:lstStyle/>
            <a:p>
              <a:endParaRPr/>
            </a:p>
          </p:txBody>
        </p:sp>
        <p:sp>
          <p:nvSpPr>
            <p:cNvPr id="32" name="object 32"/>
            <p:cNvSpPr/>
            <p:nvPr/>
          </p:nvSpPr>
          <p:spPr>
            <a:xfrm>
              <a:off x="3071952"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3232B2"/>
            </a:solidFill>
          </p:spPr>
          <p:txBody>
            <a:bodyPr wrap="square" lIns="0" tIns="0" rIns="0" bIns="0" rtlCol="0"/>
            <a:lstStyle/>
            <a:p>
              <a:endParaRPr/>
            </a:p>
          </p:txBody>
        </p:sp>
      </p:grpSp>
      <p:sp>
        <p:nvSpPr>
          <p:cNvPr id="34" name="object 34"/>
          <p:cNvSpPr txBox="1"/>
          <p:nvPr/>
        </p:nvSpPr>
        <p:spPr>
          <a:xfrm>
            <a:off x="4145255" y="4963550"/>
            <a:ext cx="85016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hlinkClick r:id="rId13" action="ppaction://hlinksldjump"/>
              </a:rPr>
              <a:t>POS</a:t>
            </a:r>
            <a:r>
              <a:rPr sz="1100" i="1" spc="186" dirty="0">
                <a:solidFill>
                  <a:srgbClr val="FFFFFF"/>
                </a:solidFill>
                <a:latin typeface="Cambria"/>
                <a:cs typeface="Cambria"/>
                <a:hlinkClick r:id="rId13" action="ppaction://hlinksldjump"/>
              </a:rPr>
              <a:t> </a:t>
            </a:r>
            <a:r>
              <a:rPr sz="1100" i="1" spc="-27" dirty="0">
                <a:solidFill>
                  <a:srgbClr val="FFFFFF"/>
                </a:solidFill>
                <a:latin typeface="Cambria"/>
                <a:cs typeface="Cambria"/>
                <a:hlinkClick r:id="rId13" action="ppaction://hlinksldjump"/>
              </a:rPr>
              <a:t>Tagging</a:t>
            </a:r>
            <a:endParaRPr sz="1100">
              <a:latin typeface="Cambria"/>
              <a:cs typeface="Cambria"/>
            </a:endParaRPr>
          </a:p>
        </p:txBody>
      </p:sp>
      <p:sp>
        <p:nvSpPr>
          <p:cNvPr id="35" name="object 35"/>
          <p:cNvSpPr txBox="1"/>
          <p:nvPr/>
        </p:nvSpPr>
        <p:spPr>
          <a:xfrm>
            <a:off x="7307464" y="4963550"/>
            <a:ext cx="1118440" cy="180628"/>
          </a:xfrm>
          <a:prstGeom prst="rect">
            <a:avLst/>
          </a:prstGeom>
        </p:spPr>
        <p:txBody>
          <a:bodyPr vert="horz" wrap="square" lIns="0" tIns="11241" rIns="0" bIns="0" rtlCol="0">
            <a:spAutoFit/>
          </a:bodyPr>
          <a:lstStyle/>
          <a:p>
            <a:pPr marL="22482">
              <a:spcBef>
                <a:spcPts val="89"/>
              </a:spcBef>
            </a:pPr>
            <a:r>
              <a:rPr sz="1100" i="1" spc="-80" dirty="0">
                <a:solidFill>
                  <a:srgbClr val="FFFFFF"/>
                </a:solidFill>
                <a:latin typeface="Cambria"/>
                <a:cs typeface="Cambria"/>
              </a:rPr>
              <a:t>Week</a:t>
            </a:r>
            <a:r>
              <a:rPr sz="1100" i="1" spc="53" dirty="0">
                <a:solidFill>
                  <a:srgbClr val="FFFFFF"/>
                </a:solidFill>
                <a:latin typeface="Cambria"/>
                <a:cs typeface="Cambria"/>
              </a:rPr>
              <a:t> </a:t>
            </a:r>
            <a:r>
              <a:rPr sz="1100" i="1" dirty="0">
                <a:solidFill>
                  <a:srgbClr val="FFFFFF"/>
                </a:solidFill>
                <a:latin typeface="Cambria"/>
                <a:cs typeface="Cambria"/>
              </a:rPr>
              <a:t>4,</a:t>
            </a:r>
            <a:r>
              <a:rPr sz="1100" i="1" spc="53" dirty="0">
                <a:solidFill>
                  <a:srgbClr val="FFFFFF"/>
                </a:solidFill>
                <a:latin typeface="Cambria"/>
                <a:cs typeface="Cambria"/>
              </a:rPr>
              <a:t> </a:t>
            </a:r>
            <a:r>
              <a:rPr sz="1100" i="1" spc="-35" dirty="0">
                <a:solidFill>
                  <a:srgbClr val="FFFFFF"/>
                </a:solidFill>
                <a:latin typeface="Cambria"/>
                <a:cs typeface="Cambria"/>
              </a:rPr>
              <a:t>Lecture</a:t>
            </a:r>
            <a:r>
              <a:rPr sz="1100" i="1" spc="53" dirty="0">
                <a:solidFill>
                  <a:srgbClr val="FFFFFF"/>
                </a:solidFill>
                <a:latin typeface="Cambria"/>
                <a:cs typeface="Cambria"/>
              </a:rPr>
              <a:t> </a:t>
            </a:r>
            <a:r>
              <a:rPr sz="1100" i="1" spc="-89" dirty="0">
                <a:solidFill>
                  <a:srgbClr val="FFFFFF"/>
                </a:solidFill>
                <a:latin typeface="Cambria"/>
                <a:cs typeface="Cambria"/>
              </a:rPr>
              <a:t>1</a:t>
            </a:r>
            <a:endParaRPr sz="1100">
              <a:latin typeface="Cambria"/>
              <a:cs typeface="Cambria"/>
            </a:endParaRPr>
          </a:p>
        </p:txBody>
      </p:sp>
      <p:sp>
        <p:nvSpPr>
          <p:cNvPr id="36" name="object 36"/>
          <p:cNvSpPr txBox="1"/>
          <p:nvPr/>
        </p:nvSpPr>
        <p:spPr>
          <a:xfrm>
            <a:off x="8714073" y="4963550"/>
            <a:ext cx="31865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rPr>
              <a:t>4</a:t>
            </a:r>
            <a:r>
              <a:rPr sz="1100" i="1" spc="-9" dirty="0">
                <a:solidFill>
                  <a:srgbClr val="FFFFFF"/>
                </a:solidFill>
                <a:latin typeface="Cambria"/>
                <a:cs typeface="Cambria"/>
              </a:rPr>
              <a:t> </a:t>
            </a:r>
            <a:r>
              <a:rPr sz="1100" i="1" spc="-195" dirty="0">
                <a:solidFill>
                  <a:srgbClr val="FFFFFF"/>
                </a:solidFill>
                <a:latin typeface="Cambria"/>
                <a:cs typeface="Cambria"/>
              </a:rPr>
              <a:t>/</a:t>
            </a:r>
            <a:r>
              <a:rPr sz="1100" i="1" spc="27" dirty="0">
                <a:solidFill>
                  <a:srgbClr val="FFFFFF"/>
                </a:solidFill>
                <a:latin typeface="Cambria"/>
                <a:cs typeface="Cambria"/>
              </a:rPr>
              <a:t> </a:t>
            </a:r>
            <a:r>
              <a:rPr sz="1100" i="1" spc="-89" dirty="0">
                <a:solidFill>
                  <a:srgbClr val="FFFFFF"/>
                </a:solidFill>
                <a:latin typeface="Cambria"/>
                <a:cs typeface="Cambria"/>
              </a:rPr>
              <a:t>6</a:t>
            </a:r>
            <a:endParaRPr sz="1100">
              <a:latin typeface="Cambria"/>
              <a:cs typeface="Cambria"/>
            </a:endParaRPr>
          </a:p>
        </p:txBody>
      </p:sp>
    </p:spTree>
    <p:extLst>
      <p:ext uri="{BB962C8B-B14F-4D97-AF65-F5344CB8AC3E}">
        <p14:creationId xmlns:p14="http://schemas.microsoft.com/office/powerpoint/2010/main" val="4061144798"/>
      </p:ext>
    </p:extLst>
  </p:cSld>
  <p:clrMapOvr>
    <a:masterClrMapping/>
  </p:clrMapOvr>
  <p:transition>
    <p:cut/>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2960" y="215455"/>
            <a:ext cx="7543800" cy="584644"/>
          </a:xfrm>
          <a:prstGeom prst="rect">
            <a:avLst/>
          </a:prstGeom>
        </p:spPr>
        <p:txBody>
          <a:bodyPr vert="horz" wrap="square" lIns="0" tIns="30350" rIns="0" bIns="0" rtlCol="0">
            <a:spAutoFit/>
          </a:bodyPr>
          <a:lstStyle/>
          <a:p>
            <a:pPr marL="22482">
              <a:lnSpc>
                <a:spcPct val="100000"/>
              </a:lnSpc>
              <a:spcBef>
                <a:spcPts val="239"/>
              </a:spcBef>
            </a:pPr>
            <a:r>
              <a:rPr dirty="0"/>
              <a:t>Finding</a:t>
            </a:r>
            <a:r>
              <a:rPr spc="-27" dirty="0"/>
              <a:t> </a:t>
            </a:r>
            <a:r>
              <a:rPr dirty="0"/>
              <a:t>the</a:t>
            </a:r>
            <a:r>
              <a:rPr spc="-27" dirty="0"/>
              <a:t> </a:t>
            </a:r>
            <a:r>
              <a:rPr dirty="0"/>
              <a:t>best</a:t>
            </a:r>
            <a:r>
              <a:rPr spc="-27" dirty="0"/>
              <a:t> </a:t>
            </a:r>
            <a:r>
              <a:rPr dirty="0"/>
              <a:t>path:</a:t>
            </a:r>
            <a:r>
              <a:rPr spc="106" dirty="0"/>
              <a:t> </a:t>
            </a:r>
            <a:r>
              <a:rPr spc="-18" dirty="0"/>
              <a:t>Viterbi</a:t>
            </a:r>
            <a:r>
              <a:rPr spc="-27" dirty="0"/>
              <a:t> </a:t>
            </a:r>
            <a:r>
              <a:rPr spc="-18" dirty="0"/>
              <a:t>Algorithm</a:t>
            </a:r>
          </a:p>
        </p:txBody>
      </p:sp>
      <p:grpSp>
        <p:nvGrpSpPr>
          <p:cNvPr id="3" name="object 3"/>
          <p:cNvGrpSpPr/>
          <p:nvPr/>
        </p:nvGrpSpPr>
        <p:grpSpPr>
          <a:xfrm>
            <a:off x="174037" y="1157146"/>
            <a:ext cx="8893359" cy="1304277"/>
            <a:chOff x="87743" y="778573"/>
            <a:chExt cx="4483735" cy="877569"/>
          </a:xfrm>
        </p:grpSpPr>
        <p:sp>
          <p:nvSpPr>
            <p:cNvPr id="4" name="object 4"/>
            <p:cNvSpPr/>
            <p:nvPr/>
          </p:nvSpPr>
          <p:spPr>
            <a:xfrm>
              <a:off x="87743" y="778573"/>
              <a:ext cx="4432935" cy="172085"/>
            </a:xfrm>
            <a:custGeom>
              <a:avLst/>
              <a:gdLst/>
              <a:ahLst/>
              <a:cxnLst/>
              <a:rect l="l" t="t" r="r" b="b"/>
              <a:pathLst>
                <a:path w="4432935" h="172084">
                  <a:moveTo>
                    <a:pt x="4381754" y="0"/>
                  </a:moveTo>
                  <a:lnTo>
                    <a:pt x="50800" y="0"/>
                  </a:lnTo>
                  <a:lnTo>
                    <a:pt x="31075" y="4008"/>
                  </a:lnTo>
                  <a:lnTo>
                    <a:pt x="14922" y="14922"/>
                  </a:lnTo>
                  <a:lnTo>
                    <a:pt x="4008" y="31075"/>
                  </a:lnTo>
                  <a:lnTo>
                    <a:pt x="0" y="50800"/>
                  </a:lnTo>
                  <a:lnTo>
                    <a:pt x="0" y="171577"/>
                  </a:lnTo>
                  <a:lnTo>
                    <a:pt x="4432554" y="171577"/>
                  </a:lnTo>
                  <a:lnTo>
                    <a:pt x="4432554" y="50800"/>
                  </a:lnTo>
                  <a:lnTo>
                    <a:pt x="4428545" y="31075"/>
                  </a:lnTo>
                  <a:lnTo>
                    <a:pt x="4417631" y="14922"/>
                  </a:lnTo>
                  <a:lnTo>
                    <a:pt x="4401478" y="4008"/>
                  </a:lnTo>
                  <a:lnTo>
                    <a:pt x="4381754" y="0"/>
                  </a:lnTo>
                  <a:close/>
                </a:path>
              </a:pathLst>
            </a:custGeom>
            <a:solidFill>
              <a:srgbClr val="D6D6EF"/>
            </a:solidFill>
          </p:spPr>
          <p:txBody>
            <a:bodyPr wrap="square" lIns="0" tIns="0" rIns="0" bIns="0" rtlCol="0"/>
            <a:lstStyle/>
            <a:p>
              <a:endParaRPr/>
            </a:p>
          </p:txBody>
        </p:sp>
        <p:pic>
          <p:nvPicPr>
            <p:cNvPr id="5" name="object 5"/>
            <p:cNvPicPr/>
            <p:nvPr/>
          </p:nvPicPr>
          <p:blipFill>
            <a:blip r:embed="rId2" cstate="print"/>
            <a:stretch>
              <a:fillRect/>
            </a:stretch>
          </p:blipFill>
          <p:spPr>
            <a:xfrm>
              <a:off x="87744" y="937526"/>
              <a:ext cx="4432554" cy="50609"/>
            </a:xfrm>
            <a:prstGeom prst="rect">
              <a:avLst/>
            </a:prstGeom>
          </p:spPr>
        </p:pic>
        <p:pic>
          <p:nvPicPr>
            <p:cNvPr id="6" name="object 6"/>
            <p:cNvPicPr/>
            <p:nvPr/>
          </p:nvPicPr>
          <p:blipFill>
            <a:blip r:embed="rId3" cstate="print"/>
            <a:stretch>
              <a:fillRect/>
            </a:stretch>
          </p:blipFill>
          <p:spPr>
            <a:xfrm>
              <a:off x="138544" y="1553997"/>
              <a:ext cx="101600" cy="101600"/>
            </a:xfrm>
            <a:prstGeom prst="rect">
              <a:avLst/>
            </a:prstGeom>
          </p:spPr>
        </p:pic>
        <p:pic>
          <p:nvPicPr>
            <p:cNvPr id="7" name="object 7"/>
            <p:cNvPicPr/>
            <p:nvPr/>
          </p:nvPicPr>
          <p:blipFill>
            <a:blip r:embed="rId4" cstate="print"/>
            <a:stretch>
              <a:fillRect/>
            </a:stretch>
          </p:blipFill>
          <p:spPr>
            <a:xfrm>
              <a:off x="189344" y="1541297"/>
              <a:ext cx="4381753" cy="114300"/>
            </a:xfrm>
            <a:prstGeom prst="rect">
              <a:avLst/>
            </a:prstGeom>
          </p:spPr>
        </p:pic>
        <p:pic>
          <p:nvPicPr>
            <p:cNvPr id="8" name="object 8"/>
            <p:cNvPicPr/>
            <p:nvPr/>
          </p:nvPicPr>
          <p:blipFill>
            <a:blip r:embed="rId5" cstate="print"/>
            <a:stretch>
              <a:fillRect/>
            </a:stretch>
          </p:blipFill>
          <p:spPr>
            <a:xfrm>
              <a:off x="4520298" y="822807"/>
              <a:ext cx="50800" cy="731189"/>
            </a:xfrm>
            <a:prstGeom prst="rect">
              <a:avLst/>
            </a:prstGeom>
          </p:spPr>
        </p:pic>
        <p:sp>
          <p:nvSpPr>
            <p:cNvPr id="9" name="object 9"/>
            <p:cNvSpPr/>
            <p:nvPr/>
          </p:nvSpPr>
          <p:spPr>
            <a:xfrm>
              <a:off x="87743" y="981862"/>
              <a:ext cx="4432935" cy="622935"/>
            </a:xfrm>
            <a:custGeom>
              <a:avLst/>
              <a:gdLst/>
              <a:ahLst/>
              <a:cxnLst/>
              <a:rect l="l" t="t" r="r" b="b"/>
              <a:pathLst>
                <a:path w="4432935" h="622935">
                  <a:moveTo>
                    <a:pt x="4432554" y="0"/>
                  </a:moveTo>
                  <a:lnTo>
                    <a:pt x="0" y="0"/>
                  </a:lnTo>
                  <a:lnTo>
                    <a:pt x="0" y="572135"/>
                  </a:lnTo>
                  <a:lnTo>
                    <a:pt x="4008" y="591859"/>
                  </a:lnTo>
                  <a:lnTo>
                    <a:pt x="14922" y="608012"/>
                  </a:lnTo>
                  <a:lnTo>
                    <a:pt x="31075" y="618926"/>
                  </a:lnTo>
                  <a:lnTo>
                    <a:pt x="50800" y="622935"/>
                  </a:lnTo>
                  <a:lnTo>
                    <a:pt x="4381754" y="622935"/>
                  </a:lnTo>
                  <a:lnTo>
                    <a:pt x="4401478" y="618926"/>
                  </a:lnTo>
                  <a:lnTo>
                    <a:pt x="4417631" y="608012"/>
                  </a:lnTo>
                  <a:lnTo>
                    <a:pt x="4428545" y="591859"/>
                  </a:lnTo>
                  <a:lnTo>
                    <a:pt x="4432554" y="572135"/>
                  </a:lnTo>
                  <a:lnTo>
                    <a:pt x="4432554" y="0"/>
                  </a:lnTo>
                  <a:close/>
                </a:path>
              </a:pathLst>
            </a:custGeom>
            <a:solidFill>
              <a:srgbClr val="EAEAF7"/>
            </a:solidFill>
          </p:spPr>
          <p:txBody>
            <a:bodyPr wrap="square" lIns="0" tIns="0" rIns="0" bIns="0" rtlCol="0"/>
            <a:lstStyle/>
            <a:p>
              <a:endParaRPr/>
            </a:p>
          </p:txBody>
        </p:sp>
        <p:sp>
          <p:nvSpPr>
            <p:cNvPr id="10" name="object 10"/>
            <p:cNvSpPr/>
            <p:nvPr/>
          </p:nvSpPr>
          <p:spPr>
            <a:xfrm>
              <a:off x="4520309" y="860958"/>
              <a:ext cx="0" cy="712470"/>
            </a:xfrm>
            <a:custGeom>
              <a:avLst/>
              <a:gdLst/>
              <a:ahLst/>
              <a:cxnLst/>
              <a:rect l="l" t="t" r="r" b="b"/>
              <a:pathLst>
                <a:path h="712469">
                  <a:moveTo>
                    <a:pt x="0" y="712088"/>
                  </a:moveTo>
                  <a:lnTo>
                    <a:pt x="0" y="0"/>
                  </a:lnTo>
                </a:path>
              </a:pathLst>
            </a:custGeom>
            <a:ln w="3175">
              <a:solidFill>
                <a:srgbClr val="7F7F7F"/>
              </a:solidFill>
            </a:ln>
          </p:spPr>
          <p:txBody>
            <a:bodyPr wrap="square" lIns="0" tIns="0" rIns="0" bIns="0" rtlCol="0"/>
            <a:lstStyle/>
            <a:p>
              <a:endParaRPr/>
            </a:p>
          </p:txBody>
        </p:sp>
        <p:sp>
          <p:nvSpPr>
            <p:cNvPr id="11" name="object 11"/>
            <p:cNvSpPr/>
            <p:nvPr/>
          </p:nvSpPr>
          <p:spPr>
            <a:xfrm>
              <a:off x="4520309" y="848201"/>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2" name="object 12"/>
            <p:cNvSpPr/>
            <p:nvPr/>
          </p:nvSpPr>
          <p:spPr>
            <a:xfrm>
              <a:off x="4520309" y="835501"/>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3" name="object 13"/>
            <p:cNvSpPr/>
            <p:nvPr/>
          </p:nvSpPr>
          <p:spPr>
            <a:xfrm>
              <a:off x="4520309" y="822801"/>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4" name="object 14"/>
            <p:cNvPicPr/>
            <p:nvPr/>
          </p:nvPicPr>
          <p:blipFill>
            <a:blip r:embed="rId6" cstate="print"/>
            <a:stretch>
              <a:fillRect/>
            </a:stretch>
          </p:blipFill>
          <p:spPr>
            <a:xfrm>
              <a:off x="281597" y="1241564"/>
              <a:ext cx="64757" cy="64757"/>
            </a:xfrm>
            <a:prstGeom prst="rect">
              <a:avLst/>
            </a:prstGeom>
          </p:spPr>
        </p:pic>
        <p:pic>
          <p:nvPicPr>
            <p:cNvPr id="15" name="object 15"/>
            <p:cNvPicPr/>
            <p:nvPr/>
          </p:nvPicPr>
          <p:blipFill>
            <a:blip r:embed="rId7" cstate="print"/>
            <a:stretch>
              <a:fillRect/>
            </a:stretch>
          </p:blipFill>
          <p:spPr>
            <a:xfrm>
              <a:off x="281597" y="1451597"/>
              <a:ext cx="64757" cy="64757"/>
            </a:xfrm>
            <a:prstGeom prst="rect">
              <a:avLst/>
            </a:prstGeom>
          </p:spPr>
        </p:pic>
      </p:grpSp>
      <p:grpSp>
        <p:nvGrpSpPr>
          <p:cNvPr id="16" name="object 16"/>
          <p:cNvGrpSpPr/>
          <p:nvPr/>
        </p:nvGrpSpPr>
        <p:grpSpPr>
          <a:xfrm>
            <a:off x="174037" y="2610896"/>
            <a:ext cx="8893359" cy="1030588"/>
            <a:chOff x="87743" y="1756714"/>
            <a:chExt cx="4483735" cy="693420"/>
          </a:xfrm>
        </p:grpSpPr>
        <p:sp>
          <p:nvSpPr>
            <p:cNvPr id="17" name="object 17"/>
            <p:cNvSpPr/>
            <p:nvPr/>
          </p:nvSpPr>
          <p:spPr>
            <a:xfrm>
              <a:off x="87743" y="1756714"/>
              <a:ext cx="4432935" cy="186055"/>
            </a:xfrm>
            <a:custGeom>
              <a:avLst/>
              <a:gdLst/>
              <a:ahLst/>
              <a:cxnLst/>
              <a:rect l="l" t="t" r="r" b="b"/>
              <a:pathLst>
                <a:path w="4432935" h="186055">
                  <a:moveTo>
                    <a:pt x="4381754" y="0"/>
                  </a:moveTo>
                  <a:lnTo>
                    <a:pt x="50800" y="0"/>
                  </a:lnTo>
                  <a:lnTo>
                    <a:pt x="31075" y="4008"/>
                  </a:lnTo>
                  <a:lnTo>
                    <a:pt x="14922" y="14922"/>
                  </a:lnTo>
                  <a:lnTo>
                    <a:pt x="4008" y="31075"/>
                  </a:lnTo>
                  <a:lnTo>
                    <a:pt x="0" y="50800"/>
                  </a:lnTo>
                  <a:lnTo>
                    <a:pt x="0" y="185674"/>
                  </a:lnTo>
                  <a:lnTo>
                    <a:pt x="4432554" y="185674"/>
                  </a:lnTo>
                  <a:lnTo>
                    <a:pt x="4432554" y="50800"/>
                  </a:lnTo>
                  <a:lnTo>
                    <a:pt x="4428545" y="31075"/>
                  </a:lnTo>
                  <a:lnTo>
                    <a:pt x="4417631" y="14922"/>
                  </a:lnTo>
                  <a:lnTo>
                    <a:pt x="4401478" y="4008"/>
                  </a:lnTo>
                  <a:lnTo>
                    <a:pt x="4381754" y="0"/>
                  </a:lnTo>
                  <a:close/>
                </a:path>
              </a:pathLst>
            </a:custGeom>
            <a:solidFill>
              <a:srgbClr val="D6D6EF"/>
            </a:solidFill>
          </p:spPr>
          <p:txBody>
            <a:bodyPr wrap="square" lIns="0" tIns="0" rIns="0" bIns="0" rtlCol="0"/>
            <a:lstStyle/>
            <a:p>
              <a:endParaRPr/>
            </a:p>
          </p:txBody>
        </p:sp>
        <p:pic>
          <p:nvPicPr>
            <p:cNvPr id="18" name="object 18"/>
            <p:cNvPicPr/>
            <p:nvPr/>
          </p:nvPicPr>
          <p:blipFill>
            <a:blip r:embed="rId8" cstate="print"/>
            <a:stretch>
              <a:fillRect/>
            </a:stretch>
          </p:blipFill>
          <p:spPr>
            <a:xfrm>
              <a:off x="87744" y="1929739"/>
              <a:ext cx="4432554" cy="50609"/>
            </a:xfrm>
            <a:prstGeom prst="rect">
              <a:avLst/>
            </a:prstGeom>
          </p:spPr>
        </p:pic>
        <p:pic>
          <p:nvPicPr>
            <p:cNvPr id="19" name="object 19"/>
            <p:cNvPicPr/>
            <p:nvPr/>
          </p:nvPicPr>
          <p:blipFill>
            <a:blip r:embed="rId9" cstate="print"/>
            <a:stretch>
              <a:fillRect/>
            </a:stretch>
          </p:blipFill>
          <p:spPr>
            <a:xfrm>
              <a:off x="138544" y="2348369"/>
              <a:ext cx="101600" cy="101600"/>
            </a:xfrm>
            <a:prstGeom prst="rect">
              <a:avLst/>
            </a:prstGeom>
          </p:spPr>
        </p:pic>
        <p:pic>
          <p:nvPicPr>
            <p:cNvPr id="20" name="object 20"/>
            <p:cNvPicPr/>
            <p:nvPr/>
          </p:nvPicPr>
          <p:blipFill>
            <a:blip r:embed="rId10" cstate="print"/>
            <a:stretch>
              <a:fillRect/>
            </a:stretch>
          </p:blipFill>
          <p:spPr>
            <a:xfrm>
              <a:off x="189344" y="2335669"/>
              <a:ext cx="4381753" cy="114300"/>
            </a:xfrm>
            <a:prstGeom prst="rect">
              <a:avLst/>
            </a:prstGeom>
          </p:spPr>
        </p:pic>
        <p:pic>
          <p:nvPicPr>
            <p:cNvPr id="21" name="object 21"/>
            <p:cNvPicPr/>
            <p:nvPr/>
          </p:nvPicPr>
          <p:blipFill>
            <a:blip r:embed="rId11" cstate="print"/>
            <a:stretch>
              <a:fillRect/>
            </a:stretch>
          </p:blipFill>
          <p:spPr>
            <a:xfrm>
              <a:off x="4520298" y="1800961"/>
              <a:ext cx="50800" cy="547407"/>
            </a:xfrm>
            <a:prstGeom prst="rect">
              <a:avLst/>
            </a:prstGeom>
          </p:spPr>
        </p:pic>
        <p:sp>
          <p:nvSpPr>
            <p:cNvPr id="22" name="object 22"/>
            <p:cNvSpPr/>
            <p:nvPr/>
          </p:nvSpPr>
          <p:spPr>
            <a:xfrm>
              <a:off x="87743" y="1973973"/>
              <a:ext cx="4432935" cy="425450"/>
            </a:xfrm>
            <a:custGeom>
              <a:avLst/>
              <a:gdLst/>
              <a:ahLst/>
              <a:cxnLst/>
              <a:rect l="l" t="t" r="r" b="b"/>
              <a:pathLst>
                <a:path w="4432935" h="425450">
                  <a:moveTo>
                    <a:pt x="4432554" y="0"/>
                  </a:moveTo>
                  <a:lnTo>
                    <a:pt x="0" y="0"/>
                  </a:lnTo>
                  <a:lnTo>
                    <a:pt x="0" y="374396"/>
                  </a:lnTo>
                  <a:lnTo>
                    <a:pt x="4008" y="394120"/>
                  </a:lnTo>
                  <a:lnTo>
                    <a:pt x="14922" y="410273"/>
                  </a:lnTo>
                  <a:lnTo>
                    <a:pt x="31075" y="421187"/>
                  </a:lnTo>
                  <a:lnTo>
                    <a:pt x="50800" y="425196"/>
                  </a:lnTo>
                  <a:lnTo>
                    <a:pt x="4381754" y="425196"/>
                  </a:lnTo>
                  <a:lnTo>
                    <a:pt x="4401478" y="421187"/>
                  </a:lnTo>
                  <a:lnTo>
                    <a:pt x="4417631" y="410273"/>
                  </a:lnTo>
                  <a:lnTo>
                    <a:pt x="4428545" y="394120"/>
                  </a:lnTo>
                  <a:lnTo>
                    <a:pt x="4432554" y="374396"/>
                  </a:lnTo>
                  <a:lnTo>
                    <a:pt x="4432554" y="0"/>
                  </a:lnTo>
                  <a:close/>
                </a:path>
              </a:pathLst>
            </a:custGeom>
            <a:solidFill>
              <a:srgbClr val="EAEAF7"/>
            </a:solidFill>
          </p:spPr>
          <p:txBody>
            <a:bodyPr wrap="square" lIns="0" tIns="0" rIns="0" bIns="0" rtlCol="0"/>
            <a:lstStyle/>
            <a:p>
              <a:endParaRPr/>
            </a:p>
          </p:txBody>
        </p:sp>
        <p:sp>
          <p:nvSpPr>
            <p:cNvPr id="23" name="object 23"/>
            <p:cNvSpPr/>
            <p:nvPr/>
          </p:nvSpPr>
          <p:spPr>
            <a:xfrm>
              <a:off x="4520309" y="1839099"/>
              <a:ext cx="0" cy="528320"/>
            </a:xfrm>
            <a:custGeom>
              <a:avLst/>
              <a:gdLst/>
              <a:ahLst/>
              <a:cxnLst/>
              <a:rect l="l" t="t" r="r" b="b"/>
              <a:pathLst>
                <a:path h="528319">
                  <a:moveTo>
                    <a:pt x="0" y="528319"/>
                  </a:moveTo>
                  <a:lnTo>
                    <a:pt x="0" y="0"/>
                  </a:lnTo>
                </a:path>
              </a:pathLst>
            </a:custGeom>
            <a:ln w="3175">
              <a:solidFill>
                <a:srgbClr val="7F7F7F"/>
              </a:solidFill>
            </a:ln>
          </p:spPr>
          <p:txBody>
            <a:bodyPr wrap="square" lIns="0" tIns="0" rIns="0" bIns="0" rtlCol="0"/>
            <a:lstStyle/>
            <a:p>
              <a:endParaRPr/>
            </a:p>
          </p:txBody>
        </p:sp>
        <p:sp>
          <p:nvSpPr>
            <p:cNvPr id="24" name="object 24"/>
            <p:cNvSpPr/>
            <p:nvPr/>
          </p:nvSpPr>
          <p:spPr>
            <a:xfrm>
              <a:off x="4520309" y="1826345"/>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25" name="object 25"/>
            <p:cNvSpPr/>
            <p:nvPr/>
          </p:nvSpPr>
          <p:spPr>
            <a:xfrm>
              <a:off x="4520309" y="1813645"/>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26" name="object 26"/>
            <p:cNvSpPr/>
            <p:nvPr/>
          </p:nvSpPr>
          <p:spPr>
            <a:xfrm>
              <a:off x="4520309" y="1800945"/>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27" name="object 27"/>
            <p:cNvPicPr/>
            <p:nvPr/>
          </p:nvPicPr>
          <p:blipFill>
            <a:blip r:embed="rId12" cstate="print"/>
            <a:stretch>
              <a:fillRect/>
            </a:stretch>
          </p:blipFill>
          <p:spPr>
            <a:xfrm>
              <a:off x="281597" y="2035949"/>
              <a:ext cx="64757" cy="64757"/>
            </a:xfrm>
            <a:prstGeom prst="rect">
              <a:avLst/>
            </a:prstGeom>
          </p:spPr>
        </p:pic>
        <p:pic>
          <p:nvPicPr>
            <p:cNvPr id="28" name="object 28"/>
            <p:cNvPicPr/>
            <p:nvPr/>
          </p:nvPicPr>
          <p:blipFill>
            <a:blip r:embed="rId13" cstate="print"/>
            <a:stretch>
              <a:fillRect/>
            </a:stretch>
          </p:blipFill>
          <p:spPr>
            <a:xfrm>
              <a:off x="281597" y="2245982"/>
              <a:ext cx="64757" cy="64757"/>
            </a:xfrm>
            <a:prstGeom prst="rect">
              <a:avLst/>
            </a:prstGeom>
          </p:spPr>
        </p:pic>
      </p:grpSp>
      <p:sp>
        <p:nvSpPr>
          <p:cNvPr id="29" name="object 29"/>
          <p:cNvSpPr txBox="1">
            <a:spLocks noGrp="1"/>
          </p:cNvSpPr>
          <p:nvPr>
            <p:ph type="body" idx="1"/>
          </p:nvPr>
        </p:nvSpPr>
        <p:spPr>
          <a:xfrm>
            <a:off x="822960" y="1200150"/>
            <a:ext cx="7543801" cy="3867436"/>
          </a:xfrm>
          <a:prstGeom prst="rect">
            <a:avLst/>
          </a:prstGeom>
        </p:spPr>
        <p:txBody>
          <a:bodyPr vert="horz" wrap="square" lIns="0" tIns="100043" rIns="0" bIns="0" rtlCol="0">
            <a:spAutoFit/>
          </a:bodyPr>
          <a:lstStyle/>
          <a:p>
            <a:pPr marL="89926">
              <a:lnSpc>
                <a:spcPct val="100000"/>
              </a:lnSpc>
              <a:spcBef>
                <a:spcPts val="788"/>
              </a:spcBef>
            </a:pPr>
            <a:r>
              <a:rPr spc="-18" dirty="0"/>
              <a:t>Intuition</a:t>
            </a:r>
          </a:p>
          <a:p>
            <a:pPr marL="89926">
              <a:lnSpc>
                <a:spcPct val="100000"/>
              </a:lnSpc>
              <a:spcBef>
                <a:spcPts val="620"/>
              </a:spcBef>
            </a:pPr>
            <a:r>
              <a:rPr sz="1700" dirty="0">
                <a:solidFill>
                  <a:srgbClr val="000000"/>
                </a:solidFill>
                <a:latin typeface="Tahoma"/>
                <a:cs typeface="Tahoma"/>
              </a:rPr>
              <a:t>Optimal</a:t>
            </a:r>
            <a:r>
              <a:rPr sz="1700" spc="97" dirty="0">
                <a:solidFill>
                  <a:srgbClr val="000000"/>
                </a:solidFill>
                <a:latin typeface="Tahoma"/>
                <a:cs typeface="Tahoma"/>
              </a:rPr>
              <a:t> </a:t>
            </a:r>
            <a:r>
              <a:rPr sz="1700" dirty="0">
                <a:solidFill>
                  <a:srgbClr val="000000"/>
                </a:solidFill>
                <a:latin typeface="Tahoma"/>
                <a:cs typeface="Tahoma"/>
              </a:rPr>
              <a:t>path</a:t>
            </a:r>
            <a:r>
              <a:rPr sz="1700" spc="97" dirty="0">
                <a:solidFill>
                  <a:srgbClr val="000000"/>
                </a:solidFill>
                <a:latin typeface="Tahoma"/>
                <a:cs typeface="Tahoma"/>
              </a:rPr>
              <a:t> </a:t>
            </a:r>
            <a:r>
              <a:rPr sz="1700" dirty="0">
                <a:solidFill>
                  <a:srgbClr val="000000"/>
                </a:solidFill>
                <a:latin typeface="Tahoma"/>
                <a:cs typeface="Tahoma"/>
              </a:rPr>
              <a:t>for</a:t>
            </a:r>
            <a:r>
              <a:rPr sz="1700" spc="106" dirty="0">
                <a:solidFill>
                  <a:srgbClr val="000000"/>
                </a:solidFill>
                <a:latin typeface="Tahoma"/>
                <a:cs typeface="Tahoma"/>
              </a:rPr>
              <a:t> </a:t>
            </a:r>
            <a:r>
              <a:rPr sz="1700" dirty="0">
                <a:solidFill>
                  <a:srgbClr val="000000"/>
                </a:solidFill>
                <a:latin typeface="Tahoma"/>
                <a:cs typeface="Tahoma"/>
              </a:rPr>
              <a:t>each</a:t>
            </a:r>
            <a:r>
              <a:rPr sz="1700" spc="97" dirty="0">
                <a:solidFill>
                  <a:srgbClr val="000000"/>
                </a:solidFill>
                <a:latin typeface="Tahoma"/>
                <a:cs typeface="Tahoma"/>
              </a:rPr>
              <a:t> </a:t>
            </a:r>
            <a:r>
              <a:rPr sz="1700" dirty="0">
                <a:solidFill>
                  <a:srgbClr val="000000"/>
                </a:solidFill>
                <a:latin typeface="Tahoma"/>
                <a:cs typeface="Tahoma"/>
              </a:rPr>
              <a:t>state</a:t>
            </a:r>
            <a:r>
              <a:rPr sz="1700" spc="97" dirty="0">
                <a:solidFill>
                  <a:srgbClr val="000000"/>
                </a:solidFill>
                <a:latin typeface="Tahoma"/>
                <a:cs typeface="Tahoma"/>
              </a:rPr>
              <a:t> </a:t>
            </a:r>
            <a:r>
              <a:rPr sz="1700" dirty="0">
                <a:solidFill>
                  <a:srgbClr val="000000"/>
                </a:solidFill>
                <a:latin typeface="Tahoma"/>
                <a:cs typeface="Tahoma"/>
              </a:rPr>
              <a:t>can</a:t>
            </a:r>
            <a:r>
              <a:rPr sz="1700" spc="106" dirty="0">
                <a:solidFill>
                  <a:srgbClr val="000000"/>
                </a:solidFill>
                <a:latin typeface="Tahoma"/>
                <a:cs typeface="Tahoma"/>
              </a:rPr>
              <a:t> </a:t>
            </a:r>
            <a:r>
              <a:rPr sz="1700" dirty="0">
                <a:solidFill>
                  <a:srgbClr val="000000"/>
                </a:solidFill>
                <a:latin typeface="Tahoma"/>
                <a:cs typeface="Tahoma"/>
              </a:rPr>
              <a:t>be</a:t>
            </a:r>
            <a:r>
              <a:rPr sz="1700" spc="97" dirty="0">
                <a:solidFill>
                  <a:srgbClr val="000000"/>
                </a:solidFill>
                <a:latin typeface="Tahoma"/>
                <a:cs typeface="Tahoma"/>
              </a:rPr>
              <a:t> </a:t>
            </a:r>
            <a:r>
              <a:rPr sz="1700" dirty="0">
                <a:solidFill>
                  <a:srgbClr val="000000"/>
                </a:solidFill>
                <a:latin typeface="Tahoma"/>
                <a:cs typeface="Tahoma"/>
              </a:rPr>
              <a:t>recorded.</a:t>
            </a:r>
            <a:r>
              <a:rPr sz="1700" spc="248" dirty="0">
                <a:solidFill>
                  <a:srgbClr val="000000"/>
                </a:solidFill>
                <a:latin typeface="Tahoma"/>
                <a:cs typeface="Tahoma"/>
              </a:rPr>
              <a:t> </a:t>
            </a:r>
            <a:r>
              <a:rPr sz="1700" dirty="0">
                <a:solidFill>
                  <a:srgbClr val="000000"/>
                </a:solidFill>
                <a:latin typeface="Tahoma"/>
                <a:cs typeface="Tahoma"/>
              </a:rPr>
              <a:t>We</a:t>
            </a:r>
            <a:r>
              <a:rPr sz="1700" spc="97" dirty="0">
                <a:solidFill>
                  <a:srgbClr val="000000"/>
                </a:solidFill>
                <a:latin typeface="Tahoma"/>
                <a:cs typeface="Tahoma"/>
              </a:rPr>
              <a:t> </a:t>
            </a:r>
            <a:r>
              <a:rPr sz="1700" spc="-35" dirty="0">
                <a:solidFill>
                  <a:srgbClr val="000000"/>
                </a:solidFill>
                <a:latin typeface="Tahoma"/>
                <a:cs typeface="Tahoma"/>
              </a:rPr>
              <a:t>need</a:t>
            </a:r>
            <a:endParaRPr sz="1700">
              <a:latin typeface="Tahoma"/>
              <a:cs typeface="Tahoma"/>
            </a:endParaRPr>
          </a:p>
          <a:p>
            <a:pPr marL="580024">
              <a:lnSpc>
                <a:spcPct val="100000"/>
              </a:lnSpc>
              <a:spcBef>
                <a:spcPts val="637"/>
              </a:spcBef>
            </a:pPr>
            <a:r>
              <a:rPr sz="1700" spc="18" dirty="0">
                <a:solidFill>
                  <a:srgbClr val="000000"/>
                </a:solidFill>
                <a:latin typeface="Tahoma"/>
                <a:cs typeface="Tahoma"/>
              </a:rPr>
              <a:t>Cheapest</a:t>
            </a:r>
            <a:r>
              <a:rPr sz="1700" dirty="0">
                <a:solidFill>
                  <a:srgbClr val="000000"/>
                </a:solidFill>
                <a:latin typeface="Tahoma"/>
                <a:cs typeface="Tahoma"/>
              </a:rPr>
              <a:t> </a:t>
            </a:r>
            <a:r>
              <a:rPr sz="1700" spc="18" dirty="0">
                <a:solidFill>
                  <a:srgbClr val="000000"/>
                </a:solidFill>
                <a:latin typeface="Tahoma"/>
                <a:cs typeface="Tahoma"/>
              </a:rPr>
              <a:t>cost</a:t>
            </a:r>
            <a:r>
              <a:rPr sz="1700" dirty="0">
                <a:solidFill>
                  <a:srgbClr val="000000"/>
                </a:solidFill>
                <a:latin typeface="Tahoma"/>
                <a:cs typeface="Tahoma"/>
              </a:rPr>
              <a:t> </a:t>
            </a:r>
            <a:r>
              <a:rPr sz="1700" spc="18" dirty="0">
                <a:solidFill>
                  <a:srgbClr val="000000"/>
                </a:solidFill>
                <a:latin typeface="Tahoma"/>
                <a:cs typeface="Tahoma"/>
              </a:rPr>
              <a:t>to</a:t>
            </a:r>
            <a:r>
              <a:rPr sz="1700" dirty="0">
                <a:solidFill>
                  <a:srgbClr val="000000"/>
                </a:solidFill>
                <a:latin typeface="Tahoma"/>
                <a:cs typeface="Tahoma"/>
              </a:rPr>
              <a:t> </a:t>
            </a:r>
            <a:r>
              <a:rPr sz="1700" spc="18" dirty="0">
                <a:solidFill>
                  <a:srgbClr val="000000"/>
                </a:solidFill>
                <a:latin typeface="Tahoma"/>
                <a:cs typeface="Tahoma"/>
              </a:rPr>
              <a:t>state</a:t>
            </a:r>
            <a:r>
              <a:rPr sz="1700" dirty="0">
                <a:solidFill>
                  <a:srgbClr val="000000"/>
                </a:solidFill>
                <a:latin typeface="Tahoma"/>
                <a:cs typeface="Tahoma"/>
              </a:rPr>
              <a:t> </a:t>
            </a:r>
            <a:r>
              <a:rPr spc="18" dirty="0">
                <a:solidFill>
                  <a:srgbClr val="000000"/>
                </a:solidFill>
              </a:rPr>
              <a:t>j</a:t>
            </a:r>
            <a:r>
              <a:rPr spc="97" dirty="0">
                <a:solidFill>
                  <a:srgbClr val="000000"/>
                </a:solidFill>
              </a:rPr>
              <a:t> </a:t>
            </a:r>
            <a:r>
              <a:rPr sz="1700" spc="18" dirty="0">
                <a:solidFill>
                  <a:srgbClr val="000000"/>
                </a:solidFill>
                <a:latin typeface="Tahoma"/>
                <a:cs typeface="Tahoma"/>
              </a:rPr>
              <a:t>at</a:t>
            </a:r>
            <a:r>
              <a:rPr sz="1700" spc="9" dirty="0">
                <a:solidFill>
                  <a:srgbClr val="000000"/>
                </a:solidFill>
                <a:latin typeface="Tahoma"/>
                <a:cs typeface="Tahoma"/>
              </a:rPr>
              <a:t> </a:t>
            </a:r>
            <a:r>
              <a:rPr sz="1700" spc="18" dirty="0">
                <a:solidFill>
                  <a:srgbClr val="000000"/>
                </a:solidFill>
                <a:latin typeface="Tahoma"/>
                <a:cs typeface="Tahoma"/>
              </a:rPr>
              <a:t>step</a:t>
            </a:r>
            <a:r>
              <a:rPr sz="1700" dirty="0">
                <a:solidFill>
                  <a:srgbClr val="000000"/>
                </a:solidFill>
                <a:latin typeface="Tahoma"/>
                <a:cs typeface="Tahoma"/>
              </a:rPr>
              <a:t> </a:t>
            </a:r>
            <a:r>
              <a:rPr spc="18" dirty="0">
                <a:solidFill>
                  <a:srgbClr val="000000"/>
                </a:solidFill>
              </a:rPr>
              <a:t>s</a:t>
            </a:r>
            <a:r>
              <a:rPr sz="1700" spc="18" dirty="0">
                <a:solidFill>
                  <a:srgbClr val="000000"/>
                </a:solidFill>
                <a:latin typeface="Tahoma"/>
                <a:cs typeface="Tahoma"/>
              </a:rPr>
              <a:t>:</a:t>
            </a:r>
            <a:r>
              <a:rPr sz="1700" spc="124" dirty="0">
                <a:solidFill>
                  <a:srgbClr val="000000"/>
                </a:solidFill>
                <a:latin typeface="Tahoma"/>
                <a:cs typeface="Tahoma"/>
              </a:rPr>
              <a:t> </a:t>
            </a:r>
            <a:r>
              <a:rPr spc="-35" dirty="0">
                <a:solidFill>
                  <a:srgbClr val="000000"/>
                </a:solidFill>
                <a:latin typeface="Calibri"/>
                <a:cs typeface="Calibri"/>
              </a:rPr>
              <a:t>δ</a:t>
            </a:r>
            <a:r>
              <a:rPr sz="2100" spc="-53" baseline="-10416" dirty="0">
                <a:solidFill>
                  <a:srgbClr val="000000"/>
                </a:solidFill>
              </a:rPr>
              <a:t>j</a:t>
            </a:r>
            <a:r>
              <a:rPr sz="1900" spc="-35" dirty="0">
                <a:solidFill>
                  <a:srgbClr val="000000"/>
                </a:solidFill>
                <a:latin typeface="Tahoma"/>
                <a:cs typeface="Tahoma"/>
              </a:rPr>
              <a:t>(</a:t>
            </a:r>
            <a:r>
              <a:rPr sz="1900" spc="-35" dirty="0">
                <a:solidFill>
                  <a:srgbClr val="000000"/>
                </a:solidFill>
              </a:rPr>
              <a:t>s</a:t>
            </a:r>
            <a:r>
              <a:rPr sz="1900" spc="-35" dirty="0">
                <a:solidFill>
                  <a:srgbClr val="000000"/>
                </a:solidFill>
                <a:latin typeface="Tahoma"/>
                <a:cs typeface="Tahoma"/>
              </a:rPr>
              <a:t>)</a:t>
            </a:r>
            <a:endParaRPr sz="1900">
              <a:latin typeface="Tahoma"/>
              <a:cs typeface="Tahoma"/>
            </a:endParaRPr>
          </a:p>
          <a:p>
            <a:pPr marL="580024">
              <a:lnSpc>
                <a:spcPct val="100000"/>
              </a:lnSpc>
              <a:spcBef>
                <a:spcPts val="593"/>
              </a:spcBef>
            </a:pPr>
            <a:r>
              <a:rPr sz="1700" spc="18" dirty="0">
                <a:solidFill>
                  <a:srgbClr val="000000"/>
                </a:solidFill>
                <a:latin typeface="Tahoma"/>
                <a:cs typeface="Tahoma"/>
              </a:rPr>
              <a:t>Backtrace</a:t>
            </a:r>
            <a:r>
              <a:rPr sz="1700" spc="44" dirty="0">
                <a:solidFill>
                  <a:srgbClr val="000000"/>
                </a:solidFill>
                <a:latin typeface="Tahoma"/>
                <a:cs typeface="Tahoma"/>
              </a:rPr>
              <a:t> </a:t>
            </a:r>
            <a:r>
              <a:rPr sz="1700" spc="18" dirty="0">
                <a:solidFill>
                  <a:srgbClr val="000000"/>
                </a:solidFill>
                <a:latin typeface="Tahoma"/>
                <a:cs typeface="Tahoma"/>
              </a:rPr>
              <a:t>from</a:t>
            </a:r>
            <a:r>
              <a:rPr sz="1700" spc="53" dirty="0">
                <a:solidFill>
                  <a:srgbClr val="000000"/>
                </a:solidFill>
                <a:latin typeface="Tahoma"/>
                <a:cs typeface="Tahoma"/>
              </a:rPr>
              <a:t> </a:t>
            </a:r>
            <a:r>
              <a:rPr sz="1700" dirty="0">
                <a:solidFill>
                  <a:srgbClr val="000000"/>
                </a:solidFill>
                <a:latin typeface="Tahoma"/>
                <a:cs typeface="Tahoma"/>
              </a:rPr>
              <a:t>that</a:t>
            </a:r>
            <a:r>
              <a:rPr sz="1700" spc="53" dirty="0">
                <a:solidFill>
                  <a:srgbClr val="000000"/>
                </a:solidFill>
                <a:latin typeface="Tahoma"/>
                <a:cs typeface="Tahoma"/>
              </a:rPr>
              <a:t> </a:t>
            </a:r>
            <a:r>
              <a:rPr sz="1700" spc="18" dirty="0">
                <a:solidFill>
                  <a:srgbClr val="000000"/>
                </a:solidFill>
                <a:latin typeface="Tahoma"/>
                <a:cs typeface="Tahoma"/>
              </a:rPr>
              <a:t>state</a:t>
            </a:r>
            <a:r>
              <a:rPr sz="1700" spc="44" dirty="0">
                <a:solidFill>
                  <a:srgbClr val="000000"/>
                </a:solidFill>
                <a:latin typeface="Tahoma"/>
                <a:cs typeface="Tahoma"/>
              </a:rPr>
              <a:t> </a:t>
            </a:r>
            <a:r>
              <a:rPr sz="1700" spc="18" dirty="0">
                <a:solidFill>
                  <a:srgbClr val="000000"/>
                </a:solidFill>
                <a:latin typeface="Tahoma"/>
                <a:cs typeface="Tahoma"/>
              </a:rPr>
              <a:t>to</a:t>
            </a:r>
            <a:r>
              <a:rPr sz="1700" spc="53" dirty="0">
                <a:solidFill>
                  <a:srgbClr val="000000"/>
                </a:solidFill>
                <a:latin typeface="Tahoma"/>
                <a:cs typeface="Tahoma"/>
              </a:rPr>
              <a:t> </a:t>
            </a:r>
            <a:r>
              <a:rPr sz="1700" spc="18" dirty="0">
                <a:solidFill>
                  <a:srgbClr val="000000"/>
                </a:solidFill>
                <a:latin typeface="Tahoma"/>
                <a:cs typeface="Tahoma"/>
              </a:rPr>
              <a:t>best</a:t>
            </a:r>
            <a:r>
              <a:rPr sz="1700" spc="53" dirty="0">
                <a:solidFill>
                  <a:srgbClr val="000000"/>
                </a:solidFill>
                <a:latin typeface="Tahoma"/>
                <a:cs typeface="Tahoma"/>
              </a:rPr>
              <a:t> </a:t>
            </a:r>
            <a:r>
              <a:rPr sz="1700" spc="18" dirty="0">
                <a:solidFill>
                  <a:srgbClr val="000000"/>
                </a:solidFill>
                <a:latin typeface="Tahoma"/>
                <a:cs typeface="Tahoma"/>
              </a:rPr>
              <a:t>predecessor</a:t>
            </a:r>
            <a:r>
              <a:rPr sz="1700" spc="53" dirty="0">
                <a:solidFill>
                  <a:srgbClr val="000000"/>
                </a:solidFill>
                <a:latin typeface="Tahoma"/>
                <a:cs typeface="Tahoma"/>
              </a:rPr>
              <a:t> </a:t>
            </a:r>
            <a:r>
              <a:rPr spc="-35" dirty="0">
                <a:solidFill>
                  <a:srgbClr val="000000"/>
                </a:solidFill>
                <a:latin typeface="Calibri"/>
                <a:cs typeface="Calibri"/>
              </a:rPr>
              <a:t>ψ</a:t>
            </a:r>
            <a:r>
              <a:rPr sz="2100" spc="-53" baseline="-10416" dirty="0">
                <a:solidFill>
                  <a:srgbClr val="000000"/>
                </a:solidFill>
              </a:rPr>
              <a:t>j</a:t>
            </a:r>
            <a:r>
              <a:rPr sz="1900" spc="-35" dirty="0">
                <a:solidFill>
                  <a:srgbClr val="000000"/>
                </a:solidFill>
                <a:latin typeface="Tahoma"/>
                <a:cs typeface="Tahoma"/>
              </a:rPr>
              <a:t>(</a:t>
            </a:r>
            <a:r>
              <a:rPr sz="1900" spc="-35" dirty="0">
                <a:solidFill>
                  <a:srgbClr val="000000"/>
                </a:solidFill>
              </a:rPr>
              <a:t>s</a:t>
            </a:r>
            <a:r>
              <a:rPr sz="1900" spc="-35" dirty="0">
                <a:solidFill>
                  <a:srgbClr val="000000"/>
                </a:solidFill>
                <a:latin typeface="Tahoma"/>
                <a:cs typeface="Tahoma"/>
              </a:rPr>
              <a:t>)</a:t>
            </a:r>
            <a:endParaRPr sz="1900">
              <a:latin typeface="Tahoma"/>
              <a:cs typeface="Tahoma"/>
            </a:endParaRPr>
          </a:p>
          <a:p>
            <a:pPr>
              <a:lnSpc>
                <a:spcPct val="100000"/>
              </a:lnSpc>
              <a:spcBef>
                <a:spcPts val="788"/>
              </a:spcBef>
            </a:pPr>
            <a:endParaRPr sz="1700">
              <a:latin typeface="Tahoma"/>
              <a:cs typeface="Tahoma"/>
            </a:endParaRPr>
          </a:p>
          <a:p>
            <a:pPr marL="89926">
              <a:lnSpc>
                <a:spcPct val="100000"/>
              </a:lnSpc>
            </a:pPr>
            <a:r>
              <a:rPr spc="-35" dirty="0"/>
              <a:t>Computing</a:t>
            </a:r>
            <a:r>
              <a:rPr spc="-9" dirty="0"/>
              <a:t> </a:t>
            </a:r>
            <a:r>
              <a:rPr spc="-44" dirty="0"/>
              <a:t>these</a:t>
            </a:r>
            <a:r>
              <a:rPr dirty="0"/>
              <a:t> </a:t>
            </a:r>
            <a:r>
              <a:rPr spc="-18" dirty="0"/>
              <a:t>values</a:t>
            </a:r>
          </a:p>
          <a:p>
            <a:pPr marL="580024" marR="642972">
              <a:lnSpc>
                <a:spcPct val="125299"/>
              </a:lnSpc>
              <a:spcBef>
                <a:spcPts val="62"/>
              </a:spcBef>
            </a:pPr>
            <a:r>
              <a:rPr spc="-18" dirty="0">
                <a:solidFill>
                  <a:srgbClr val="000000"/>
                </a:solidFill>
                <a:latin typeface="Calibri"/>
                <a:cs typeface="Calibri"/>
              </a:rPr>
              <a:t>δ</a:t>
            </a:r>
            <a:r>
              <a:rPr sz="2100" spc="-27" baseline="-10416" dirty="0">
                <a:solidFill>
                  <a:srgbClr val="000000"/>
                </a:solidFill>
              </a:rPr>
              <a:t>j</a:t>
            </a:r>
            <a:r>
              <a:rPr sz="1900" spc="-18" dirty="0">
                <a:solidFill>
                  <a:srgbClr val="000000"/>
                </a:solidFill>
                <a:latin typeface="Tahoma"/>
                <a:cs typeface="Tahoma"/>
              </a:rPr>
              <a:t>(</a:t>
            </a:r>
            <a:r>
              <a:rPr sz="1900" spc="-18" dirty="0">
                <a:solidFill>
                  <a:srgbClr val="000000"/>
                </a:solidFill>
              </a:rPr>
              <a:t>s</a:t>
            </a:r>
            <a:r>
              <a:rPr sz="1900" spc="-133" dirty="0">
                <a:solidFill>
                  <a:srgbClr val="000000"/>
                </a:solidFill>
              </a:rPr>
              <a:t> </a:t>
            </a:r>
            <a:r>
              <a:rPr sz="1900" dirty="0">
                <a:solidFill>
                  <a:srgbClr val="000000"/>
                </a:solidFill>
                <a:latin typeface="Tahoma"/>
                <a:cs typeface="Tahoma"/>
              </a:rPr>
              <a:t>+</a:t>
            </a:r>
            <a:r>
              <a:rPr sz="1900" spc="-301" dirty="0">
                <a:solidFill>
                  <a:srgbClr val="000000"/>
                </a:solidFill>
                <a:latin typeface="Tahoma"/>
                <a:cs typeface="Tahoma"/>
              </a:rPr>
              <a:t> </a:t>
            </a:r>
            <a:r>
              <a:rPr sz="1900" spc="-18" dirty="0">
                <a:solidFill>
                  <a:srgbClr val="000000"/>
                </a:solidFill>
                <a:latin typeface="Times New Roman"/>
                <a:cs typeface="Times New Roman"/>
              </a:rPr>
              <a:t>1</a:t>
            </a:r>
            <a:r>
              <a:rPr sz="1900" spc="-18" dirty="0">
                <a:solidFill>
                  <a:srgbClr val="000000"/>
                </a:solidFill>
                <a:latin typeface="Tahoma"/>
                <a:cs typeface="Tahoma"/>
              </a:rPr>
              <a:t>)</a:t>
            </a:r>
            <a:r>
              <a:rPr sz="1900" spc="-115" dirty="0">
                <a:solidFill>
                  <a:srgbClr val="000000"/>
                </a:solidFill>
                <a:latin typeface="Tahoma"/>
                <a:cs typeface="Tahoma"/>
              </a:rPr>
              <a:t> </a:t>
            </a:r>
            <a:r>
              <a:rPr sz="1900" dirty="0">
                <a:solidFill>
                  <a:srgbClr val="000000"/>
                </a:solidFill>
                <a:latin typeface="Tahoma"/>
                <a:cs typeface="Tahoma"/>
              </a:rPr>
              <a:t>=</a:t>
            </a:r>
            <a:r>
              <a:rPr sz="1900" spc="-124" dirty="0">
                <a:solidFill>
                  <a:srgbClr val="000000"/>
                </a:solidFill>
                <a:latin typeface="Tahoma"/>
                <a:cs typeface="Tahoma"/>
              </a:rPr>
              <a:t> </a:t>
            </a:r>
            <a:r>
              <a:rPr sz="1900" dirty="0">
                <a:solidFill>
                  <a:srgbClr val="000000"/>
                </a:solidFill>
              </a:rPr>
              <a:t>max</a:t>
            </a:r>
            <a:r>
              <a:rPr sz="2100" baseline="-10416" dirty="0">
                <a:solidFill>
                  <a:srgbClr val="000000"/>
                </a:solidFill>
                <a:latin typeface="Times New Roman"/>
                <a:cs typeface="Times New Roman"/>
              </a:rPr>
              <a:t>1</a:t>
            </a:r>
            <a:r>
              <a:rPr sz="2100" baseline="-10416" dirty="0">
                <a:solidFill>
                  <a:srgbClr val="000000"/>
                </a:solidFill>
                <a:latin typeface="Roboto Th"/>
                <a:cs typeface="Roboto Th"/>
              </a:rPr>
              <a:t>≤</a:t>
            </a:r>
            <a:r>
              <a:rPr sz="2100" baseline="-10416" dirty="0">
                <a:solidFill>
                  <a:srgbClr val="000000"/>
                </a:solidFill>
              </a:rPr>
              <a:t>i</a:t>
            </a:r>
            <a:r>
              <a:rPr sz="2100" baseline="-10416" dirty="0">
                <a:solidFill>
                  <a:srgbClr val="000000"/>
                </a:solidFill>
                <a:latin typeface="Roboto Th"/>
                <a:cs typeface="Roboto Th"/>
              </a:rPr>
              <a:t>≤</a:t>
            </a:r>
            <a:r>
              <a:rPr sz="2100" baseline="-10416" dirty="0">
                <a:solidFill>
                  <a:srgbClr val="000000"/>
                </a:solidFill>
              </a:rPr>
              <a:t>N</a:t>
            </a:r>
            <a:r>
              <a:rPr sz="2100" spc="-158" baseline="-10416" dirty="0">
                <a:solidFill>
                  <a:srgbClr val="000000"/>
                </a:solidFill>
              </a:rPr>
              <a:t> </a:t>
            </a:r>
            <a:r>
              <a:rPr sz="1900" spc="-18" dirty="0">
                <a:solidFill>
                  <a:srgbClr val="000000"/>
                </a:solidFill>
                <a:latin typeface="Calibri"/>
                <a:cs typeface="Calibri"/>
              </a:rPr>
              <a:t>δ</a:t>
            </a:r>
            <a:r>
              <a:rPr sz="2100" spc="-27" baseline="-10416" dirty="0">
                <a:solidFill>
                  <a:srgbClr val="000000"/>
                </a:solidFill>
              </a:rPr>
              <a:t>i</a:t>
            </a:r>
            <a:r>
              <a:rPr sz="1900" spc="-18" dirty="0">
                <a:solidFill>
                  <a:srgbClr val="000000"/>
                </a:solidFill>
                <a:latin typeface="Tahoma"/>
                <a:cs typeface="Tahoma"/>
              </a:rPr>
              <a:t>(</a:t>
            </a:r>
            <a:r>
              <a:rPr sz="1900" spc="-18" dirty="0">
                <a:solidFill>
                  <a:srgbClr val="000000"/>
                </a:solidFill>
              </a:rPr>
              <a:t>s</a:t>
            </a:r>
            <a:r>
              <a:rPr sz="1900" spc="-18" dirty="0">
                <a:solidFill>
                  <a:srgbClr val="000000"/>
                </a:solidFill>
                <a:latin typeface="Tahoma"/>
                <a:cs typeface="Tahoma"/>
              </a:rPr>
              <a:t>)</a:t>
            </a:r>
            <a:r>
              <a:rPr sz="1900" spc="-18" dirty="0">
                <a:solidFill>
                  <a:srgbClr val="000000"/>
                </a:solidFill>
              </a:rPr>
              <a:t>p</a:t>
            </a:r>
            <a:r>
              <a:rPr sz="1900" spc="-18" dirty="0">
                <a:solidFill>
                  <a:srgbClr val="000000"/>
                </a:solidFill>
                <a:latin typeface="Tahoma"/>
                <a:cs typeface="Tahoma"/>
              </a:rPr>
              <a:t>(</a:t>
            </a:r>
            <a:r>
              <a:rPr sz="1900" spc="-18" dirty="0">
                <a:solidFill>
                  <a:srgbClr val="000000"/>
                </a:solidFill>
              </a:rPr>
              <a:t>t</a:t>
            </a:r>
            <a:r>
              <a:rPr sz="2100" spc="-27" baseline="-10416" dirty="0">
                <a:solidFill>
                  <a:srgbClr val="000000"/>
                </a:solidFill>
              </a:rPr>
              <a:t>j</a:t>
            </a:r>
            <a:r>
              <a:rPr sz="1900" spc="-18" dirty="0">
                <a:solidFill>
                  <a:srgbClr val="000000"/>
                </a:solidFill>
                <a:latin typeface="Roboto Th"/>
                <a:cs typeface="Roboto Th"/>
              </a:rPr>
              <a:t>|</a:t>
            </a:r>
            <a:r>
              <a:rPr sz="1900" spc="-18" dirty="0">
                <a:solidFill>
                  <a:srgbClr val="000000"/>
                </a:solidFill>
              </a:rPr>
              <a:t>t</a:t>
            </a:r>
            <a:r>
              <a:rPr sz="2100" spc="-27" baseline="-10416" dirty="0">
                <a:solidFill>
                  <a:srgbClr val="000000"/>
                </a:solidFill>
              </a:rPr>
              <a:t>i</a:t>
            </a:r>
            <a:r>
              <a:rPr sz="1900" spc="-18" dirty="0">
                <a:solidFill>
                  <a:srgbClr val="000000"/>
                </a:solidFill>
                <a:latin typeface="Tahoma"/>
                <a:cs typeface="Tahoma"/>
              </a:rPr>
              <a:t>)</a:t>
            </a:r>
            <a:r>
              <a:rPr sz="1900" spc="-18" dirty="0">
                <a:solidFill>
                  <a:srgbClr val="000000"/>
                </a:solidFill>
              </a:rPr>
              <a:t>p</a:t>
            </a:r>
            <a:r>
              <a:rPr sz="1900" spc="-18" dirty="0">
                <a:solidFill>
                  <a:srgbClr val="000000"/>
                </a:solidFill>
                <a:latin typeface="Tahoma"/>
                <a:cs typeface="Tahoma"/>
              </a:rPr>
              <a:t>(</a:t>
            </a:r>
            <a:r>
              <a:rPr sz="1900" spc="-18" dirty="0">
                <a:solidFill>
                  <a:srgbClr val="000000"/>
                </a:solidFill>
              </a:rPr>
              <a:t>w</a:t>
            </a:r>
            <a:r>
              <a:rPr sz="2100" spc="-27" baseline="-10416" dirty="0">
                <a:solidFill>
                  <a:srgbClr val="000000"/>
                </a:solidFill>
              </a:rPr>
              <a:t>s</a:t>
            </a:r>
            <a:r>
              <a:rPr sz="2100" spc="-27" baseline="-10416" dirty="0">
                <a:solidFill>
                  <a:srgbClr val="000000"/>
                </a:solidFill>
                <a:latin typeface="Verdana"/>
                <a:cs typeface="Verdana"/>
              </a:rPr>
              <a:t>+</a:t>
            </a:r>
            <a:r>
              <a:rPr sz="2100" spc="-27" baseline="-10416" dirty="0">
                <a:solidFill>
                  <a:srgbClr val="000000"/>
                </a:solidFill>
                <a:latin typeface="Times New Roman"/>
                <a:cs typeface="Times New Roman"/>
              </a:rPr>
              <a:t>1</a:t>
            </a:r>
            <a:r>
              <a:rPr sz="1900" spc="-18" dirty="0">
                <a:solidFill>
                  <a:srgbClr val="000000"/>
                </a:solidFill>
                <a:latin typeface="Roboto Th"/>
                <a:cs typeface="Roboto Th"/>
              </a:rPr>
              <a:t>|</a:t>
            </a:r>
            <a:r>
              <a:rPr sz="1900" spc="-18" dirty="0">
                <a:solidFill>
                  <a:srgbClr val="000000"/>
                </a:solidFill>
              </a:rPr>
              <a:t>t</a:t>
            </a:r>
            <a:r>
              <a:rPr sz="2100" spc="-27" baseline="-10416" dirty="0">
                <a:solidFill>
                  <a:srgbClr val="000000"/>
                </a:solidFill>
              </a:rPr>
              <a:t>j</a:t>
            </a:r>
            <a:r>
              <a:rPr sz="1900" spc="-18" dirty="0">
                <a:solidFill>
                  <a:srgbClr val="000000"/>
                </a:solidFill>
                <a:latin typeface="Tahoma"/>
                <a:cs typeface="Tahoma"/>
              </a:rPr>
              <a:t>) </a:t>
            </a:r>
            <a:r>
              <a:rPr sz="1900" spc="-44" dirty="0">
                <a:solidFill>
                  <a:srgbClr val="000000"/>
                </a:solidFill>
                <a:latin typeface="Calibri"/>
                <a:cs typeface="Calibri"/>
              </a:rPr>
              <a:t>ψ</a:t>
            </a:r>
            <a:r>
              <a:rPr sz="2100" spc="-65" baseline="-10416" dirty="0">
                <a:solidFill>
                  <a:srgbClr val="000000"/>
                </a:solidFill>
              </a:rPr>
              <a:t>j</a:t>
            </a:r>
            <a:r>
              <a:rPr sz="1900" spc="-44" dirty="0">
                <a:solidFill>
                  <a:srgbClr val="000000"/>
                </a:solidFill>
                <a:latin typeface="Tahoma"/>
                <a:cs typeface="Tahoma"/>
              </a:rPr>
              <a:t>(</a:t>
            </a:r>
            <a:r>
              <a:rPr sz="1900" spc="-44" dirty="0">
                <a:solidFill>
                  <a:srgbClr val="000000"/>
                </a:solidFill>
              </a:rPr>
              <a:t>s</a:t>
            </a:r>
            <a:r>
              <a:rPr sz="1900" spc="-133" dirty="0">
                <a:solidFill>
                  <a:srgbClr val="000000"/>
                </a:solidFill>
              </a:rPr>
              <a:t> </a:t>
            </a:r>
            <a:r>
              <a:rPr sz="1900" dirty="0">
                <a:solidFill>
                  <a:srgbClr val="000000"/>
                </a:solidFill>
                <a:latin typeface="Tahoma"/>
                <a:cs typeface="Tahoma"/>
              </a:rPr>
              <a:t>+</a:t>
            </a:r>
            <a:r>
              <a:rPr sz="1900" spc="-310" dirty="0">
                <a:solidFill>
                  <a:srgbClr val="000000"/>
                </a:solidFill>
                <a:latin typeface="Tahoma"/>
                <a:cs typeface="Tahoma"/>
              </a:rPr>
              <a:t> </a:t>
            </a:r>
            <a:r>
              <a:rPr sz="1900" spc="-18" dirty="0">
                <a:solidFill>
                  <a:srgbClr val="000000"/>
                </a:solidFill>
                <a:latin typeface="Times New Roman"/>
                <a:cs typeface="Times New Roman"/>
              </a:rPr>
              <a:t>1</a:t>
            </a:r>
            <a:r>
              <a:rPr sz="1900" spc="-18" dirty="0">
                <a:solidFill>
                  <a:srgbClr val="000000"/>
                </a:solidFill>
                <a:latin typeface="Tahoma"/>
                <a:cs typeface="Tahoma"/>
              </a:rPr>
              <a:t>)</a:t>
            </a:r>
            <a:r>
              <a:rPr sz="1900" spc="-124" dirty="0">
                <a:solidFill>
                  <a:srgbClr val="000000"/>
                </a:solidFill>
                <a:latin typeface="Tahoma"/>
                <a:cs typeface="Tahoma"/>
              </a:rPr>
              <a:t> </a:t>
            </a:r>
            <a:r>
              <a:rPr sz="1900" dirty="0">
                <a:solidFill>
                  <a:srgbClr val="000000"/>
                </a:solidFill>
                <a:latin typeface="Tahoma"/>
                <a:cs typeface="Tahoma"/>
              </a:rPr>
              <a:t>=</a:t>
            </a:r>
            <a:r>
              <a:rPr sz="1900" spc="-124" dirty="0">
                <a:solidFill>
                  <a:srgbClr val="000000"/>
                </a:solidFill>
                <a:latin typeface="Tahoma"/>
                <a:cs typeface="Tahoma"/>
              </a:rPr>
              <a:t> </a:t>
            </a:r>
            <a:r>
              <a:rPr sz="1900" spc="-18" dirty="0">
                <a:solidFill>
                  <a:srgbClr val="000000"/>
                </a:solidFill>
              </a:rPr>
              <a:t>argmax</a:t>
            </a:r>
            <a:r>
              <a:rPr sz="2100" spc="-27" baseline="-10416" dirty="0">
                <a:solidFill>
                  <a:srgbClr val="000000"/>
                </a:solidFill>
                <a:latin typeface="Times New Roman"/>
                <a:cs typeface="Times New Roman"/>
              </a:rPr>
              <a:t>1</a:t>
            </a:r>
            <a:r>
              <a:rPr sz="2100" spc="-27" baseline="-10416" dirty="0">
                <a:solidFill>
                  <a:srgbClr val="000000"/>
                </a:solidFill>
                <a:latin typeface="Roboto Th"/>
                <a:cs typeface="Roboto Th"/>
              </a:rPr>
              <a:t>≤</a:t>
            </a:r>
            <a:r>
              <a:rPr sz="2100" spc="-27" baseline="-10416" dirty="0">
                <a:solidFill>
                  <a:srgbClr val="000000"/>
                </a:solidFill>
              </a:rPr>
              <a:t>i</a:t>
            </a:r>
            <a:r>
              <a:rPr sz="2100" spc="-27" baseline="-10416" dirty="0">
                <a:solidFill>
                  <a:srgbClr val="000000"/>
                </a:solidFill>
                <a:latin typeface="Roboto Th"/>
                <a:cs typeface="Roboto Th"/>
              </a:rPr>
              <a:t>≤</a:t>
            </a:r>
            <a:r>
              <a:rPr sz="2100" spc="-27" baseline="-10416" dirty="0">
                <a:solidFill>
                  <a:srgbClr val="000000"/>
                </a:solidFill>
              </a:rPr>
              <a:t>N</a:t>
            </a:r>
            <a:r>
              <a:rPr sz="2100" spc="-184" baseline="-10416" dirty="0">
                <a:solidFill>
                  <a:srgbClr val="000000"/>
                </a:solidFill>
              </a:rPr>
              <a:t> </a:t>
            </a:r>
            <a:r>
              <a:rPr sz="1900" spc="-18" dirty="0">
                <a:solidFill>
                  <a:srgbClr val="000000"/>
                </a:solidFill>
                <a:latin typeface="Calibri"/>
                <a:cs typeface="Calibri"/>
              </a:rPr>
              <a:t>δ</a:t>
            </a:r>
            <a:r>
              <a:rPr sz="2100" spc="-27" baseline="-10416" dirty="0">
                <a:solidFill>
                  <a:srgbClr val="000000"/>
                </a:solidFill>
              </a:rPr>
              <a:t>i</a:t>
            </a:r>
            <a:r>
              <a:rPr sz="1900" spc="-18" dirty="0">
                <a:solidFill>
                  <a:srgbClr val="000000"/>
                </a:solidFill>
                <a:latin typeface="Tahoma"/>
                <a:cs typeface="Tahoma"/>
              </a:rPr>
              <a:t>(</a:t>
            </a:r>
            <a:r>
              <a:rPr sz="1900" spc="-18" dirty="0">
                <a:solidFill>
                  <a:srgbClr val="000000"/>
                </a:solidFill>
              </a:rPr>
              <a:t>s</a:t>
            </a:r>
            <a:r>
              <a:rPr sz="1900" spc="-18" dirty="0">
                <a:solidFill>
                  <a:srgbClr val="000000"/>
                </a:solidFill>
                <a:latin typeface="Tahoma"/>
                <a:cs typeface="Tahoma"/>
              </a:rPr>
              <a:t>)</a:t>
            </a:r>
            <a:r>
              <a:rPr sz="1900" spc="-18" dirty="0">
                <a:solidFill>
                  <a:srgbClr val="000000"/>
                </a:solidFill>
              </a:rPr>
              <a:t>p</a:t>
            </a:r>
            <a:r>
              <a:rPr sz="1900" spc="-18" dirty="0">
                <a:solidFill>
                  <a:srgbClr val="000000"/>
                </a:solidFill>
                <a:latin typeface="Tahoma"/>
                <a:cs typeface="Tahoma"/>
              </a:rPr>
              <a:t>(</a:t>
            </a:r>
            <a:r>
              <a:rPr sz="1900" spc="-18" dirty="0">
                <a:solidFill>
                  <a:srgbClr val="000000"/>
                </a:solidFill>
              </a:rPr>
              <a:t>t</a:t>
            </a:r>
            <a:r>
              <a:rPr sz="2100" spc="-27" baseline="-10416" dirty="0">
                <a:solidFill>
                  <a:srgbClr val="000000"/>
                </a:solidFill>
              </a:rPr>
              <a:t>j</a:t>
            </a:r>
            <a:r>
              <a:rPr sz="1900" spc="-18" dirty="0">
                <a:solidFill>
                  <a:srgbClr val="000000"/>
                </a:solidFill>
                <a:latin typeface="Roboto Th"/>
                <a:cs typeface="Roboto Th"/>
              </a:rPr>
              <a:t>|</a:t>
            </a:r>
            <a:r>
              <a:rPr sz="1900" spc="-18" dirty="0">
                <a:solidFill>
                  <a:srgbClr val="000000"/>
                </a:solidFill>
              </a:rPr>
              <a:t>t</a:t>
            </a:r>
            <a:r>
              <a:rPr sz="2100" spc="-27" baseline="-10416" dirty="0">
                <a:solidFill>
                  <a:srgbClr val="000000"/>
                </a:solidFill>
              </a:rPr>
              <a:t>i</a:t>
            </a:r>
            <a:r>
              <a:rPr sz="1900" spc="-18" dirty="0">
                <a:solidFill>
                  <a:srgbClr val="000000"/>
                </a:solidFill>
                <a:latin typeface="Tahoma"/>
                <a:cs typeface="Tahoma"/>
              </a:rPr>
              <a:t>)</a:t>
            </a:r>
            <a:r>
              <a:rPr sz="1900" spc="-18" dirty="0">
                <a:solidFill>
                  <a:srgbClr val="000000"/>
                </a:solidFill>
              </a:rPr>
              <a:t>p</a:t>
            </a:r>
            <a:r>
              <a:rPr sz="1900" spc="-18" dirty="0">
                <a:solidFill>
                  <a:srgbClr val="000000"/>
                </a:solidFill>
                <a:latin typeface="Tahoma"/>
                <a:cs typeface="Tahoma"/>
              </a:rPr>
              <a:t>(</a:t>
            </a:r>
            <a:r>
              <a:rPr sz="1900" spc="-18" dirty="0">
                <a:solidFill>
                  <a:srgbClr val="000000"/>
                </a:solidFill>
              </a:rPr>
              <a:t>w</a:t>
            </a:r>
            <a:r>
              <a:rPr sz="2100" spc="-27" baseline="-10416" dirty="0">
                <a:solidFill>
                  <a:srgbClr val="000000"/>
                </a:solidFill>
              </a:rPr>
              <a:t>s</a:t>
            </a:r>
            <a:r>
              <a:rPr sz="2100" spc="-27" baseline="-10416" dirty="0">
                <a:solidFill>
                  <a:srgbClr val="000000"/>
                </a:solidFill>
                <a:latin typeface="Verdana"/>
                <a:cs typeface="Verdana"/>
              </a:rPr>
              <a:t>+</a:t>
            </a:r>
            <a:r>
              <a:rPr sz="2100" spc="-27" baseline="-10416" dirty="0">
                <a:solidFill>
                  <a:srgbClr val="000000"/>
                </a:solidFill>
                <a:latin typeface="Times New Roman"/>
                <a:cs typeface="Times New Roman"/>
              </a:rPr>
              <a:t>1</a:t>
            </a:r>
            <a:r>
              <a:rPr sz="1900" spc="-18" dirty="0">
                <a:solidFill>
                  <a:srgbClr val="000000"/>
                </a:solidFill>
                <a:latin typeface="Roboto Th"/>
                <a:cs typeface="Roboto Th"/>
              </a:rPr>
              <a:t>|</a:t>
            </a:r>
            <a:r>
              <a:rPr sz="1900" spc="-18" dirty="0">
                <a:solidFill>
                  <a:srgbClr val="000000"/>
                </a:solidFill>
              </a:rPr>
              <a:t>t</a:t>
            </a:r>
            <a:r>
              <a:rPr sz="2100" spc="-27" baseline="-10416" dirty="0">
                <a:solidFill>
                  <a:srgbClr val="000000"/>
                </a:solidFill>
              </a:rPr>
              <a:t>j</a:t>
            </a:r>
            <a:r>
              <a:rPr sz="1900" spc="-18" dirty="0">
                <a:solidFill>
                  <a:srgbClr val="000000"/>
                </a:solidFill>
                <a:latin typeface="Tahoma"/>
                <a:cs typeface="Tahoma"/>
              </a:rPr>
              <a:t>)</a:t>
            </a:r>
            <a:endParaRPr sz="1900">
              <a:latin typeface="Tahoma"/>
              <a:cs typeface="Tahoma"/>
            </a:endParaRPr>
          </a:p>
        </p:txBody>
      </p:sp>
      <p:grpSp>
        <p:nvGrpSpPr>
          <p:cNvPr id="30" name="object 30"/>
          <p:cNvGrpSpPr/>
          <p:nvPr/>
        </p:nvGrpSpPr>
        <p:grpSpPr>
          <a:xfrm>
            <a:off x="1" y="4974680"/>
            <a:ext cx="9140221" cy="162327"/>
            <a:chOff x="0" y="3347161"/>
            <a:chExt cx="4608195" cy="109220"/>
          </a:xfrm>
        </p:grpSpPr>
        <p:sp>
          <p:nvSpPr>
            <p:cNvPr id="31" name="object 31"/>
            <p:cNvSpPr/>
            <p:nvPr/>
          </p:nvSpPr>
          <p:spPr>
            <a:xfrm>
              <a:off x="0" y="3347161"/>
              <a:ext cx="1536065" cy="109220"/>
            </a:xfrm>
            <a:custGeom>
              <a:avLst/>
              <a:gdLst/>
              <a:ahLst/>
              <a:cxnLst/>
              <a:rect l="l" t="t" r="r" b="b"/>
              <a:pathLst>
                <a:path w="1536065" h="109220">
                  <a:moveTo>
                    <a:pt x="1535938" y="0"/>
                  </a:moveTo>
                  <a:lnTo>
                    <a:pt x="0" y="0"/>
                  </a:lnTo>
                  <a:lnTo>
                    <a:pt x="0" y="108838"/>
                  </a:lnTo>
                  <a:lnTo>
                    <a:pt x="1535938" y="108838"/>
                  </a:lnTo>
                  <a:lnTo>
                    <a:pt x="1535938" y="0"/>
                  </a:lnTo>
                  <a:close/>
                </a:path>
              </a:pathLst>
            </a:custGeom>
            <a:solidFill>
              <a:srgbClr val="191959"/>
            </a:solidFill>
          </p:spPr>
          <p:txBody>
            <a:bodyPr wrap="square" lIns="0" tIns="0" rIns="0" bIns="0" rtlCol="0"/>
            <a:lstStyle/>
            <a:p>
              <a:endParaRPr/>
            </a:p>
          </p:txBody>
        </p:sp>
        <p:sp>
          <p:nvSpPr>
            <p:cNvPr id="32" name="object 32"/>
            <p:cNvSpPr/>
            <p:nvPr/>
          </p:nvSpPr>
          <p:spPr>
            <a:xfrm>
              <a:off x="1535976"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262685"/>
            </a:solidFill>
          </p:spPr>
          <p:txBody>
            <a:bodyPr wrap="square" lIns="0" tIns="0" rIns="0" bIns="0" rtlCol="0"/>
            <a:lstStyle/>
            <a:p>
              <a:endParaRPr/>
            </a:p>
          </p:txBody>
        </p:sp>
        <p:sp>
          <p:nvSpPr>
            <p:cNvPr id="33" name="object 33"/>
            <p:cNvSpPr/>
            <p:nvPr/>
          </p:nvSpPr>
          <p:spPr>
            <a:xfrm>
              <a:off x="3071952"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3232B2"/>
            </a:solidFill>
          </p:spPr>
          <p:txBody>
            <a:bodyPr wrap="square" lIns="0" tIns="0" rIns="0" bIns="0" rtlCol="0"/>
            <a:lstStyle/>
            <a:p>
              <a:endParaRPr/>
            </a:p>
          </p:txBody>
        </p:sp>
      </p:grpSp>
      <p:sp>
        <p:nvSpPr>
          <p:cNvPr id="34" name="object 34"/>
          <p:cNvSpPr txBox="1">
            <a:spLocks noGrp="1"/>
          </p:cNvSpPr>
          <p:nvPr>
            <p:ph type="ftr" sz="quarter" idx="4294967295"/>
          </p:nvPr>
        </p:nvSpPr>
        <p:spPr>
          <a:xfrm>
            <a:off x="560756" y="4963549"/>
            <a:ext cx="1925782" cy="380683"/>
          </a:xfrm>
          <a:prstGeom prst="rect">
            <a:avLst/>
          </a:prstGeom>
        </p:spPr>
        <p:txBody>
          <a:bodyPr vert="horz" wrap="square" lIns="0" tIns="11241" rIns="0" bIns="0" rtlCol="0">
            <a:spAutoFit/>
          </a:bodyPr>
          <a:lstStyle/>
          <a:p>
            <a:pPr marL="22482">
              <a:spcBef>
                <a:spcPts val="89"/>
              </a:spcBef>
            </a:pPr>
            <a:endParaRPr spc="-18" dirty="0"/>
          </a:p>
        </p:txBody>
      </p:sp>
      <p:sp>
        <p:nvSpPr>
          <p:cNvPr id="35" name="object 35"/>
          <p:cNvSpPr txBox="1"/>
          <p:nvPr/>
        </p:nvSpPr>
        <p:spPr>
          <a:xfrm>
            <a:off x="4145255" y="4963550"/>
            <a:ext cx="85016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hlinkClick r:id="rId14" action="ppaction://hlinksldjump"/>
              </a:rPr>
              <a:t>POS</a:t>
            </a:r>
            <a:r>
              <a:rPr sz="1100" i="1" spc="186" dirty="0">
                <a:solidFill>
                  <a:srgbClr val="FFFFFF"/>
                </a:solidFill>
                <a:latin typeface="Cambria"/>
                <a:cs typeface="Cambria"/>
                <a:hlinkClick r:id="rId14" action="ppaction://hlinksldjump"/>
              </a:rPr>
              <a:t> </a:t>
            </a:r>
            <a:r>
              <a:rPr sz="1100" i="1" spc="-27" dirty="0">
                <a:solidFill>
                  <a:srgbClr val="FFFFFF"/>
                </a:solidFill>
                <a:latin typeface="Cambria"/>
                <a:cs typeface="Cambria"/>
                <a:hlinkClick r:id="rId14" action="ppaction://hlinksldjump"/>
              </a:rPr>
              <a:t>Tagging</a:t>
            </a:r>
            <a:endParaRPr sz="1100">
              <a:latin typeface="Cambria"/>
              <a:cs typeface="Cambria"/>
            </a:endParaRPr>
          </a:p>
        </p:txBody>
      </p:sp>
      <p:sp>
        <p:nvSpPr>
          <p:cNvPr id="36" name="object 36"/>
          <p:cNvSpPr txBox="1"/>
          <p:nvPr/>
        </p:nvSpPr>
        <p:spPr>
          <a:xfrm>
            <a:off x="7307464" y="4963550"/>
            <a:ext cx="1118440" cy="180628"/>
          </a:xfrm>
          <a:prstGeom prst="rect">
            <a:avLst/>
          </a:prstGeom>
        </p:spPr>
        <p:txBody>
          <a:bodyPr vert="horz" wrap="square" lIns="0" tIns="11241" rIns="0" bIns="0" rtlCol="0">
            <a:spAutoFit/>
          </a:bodyPr>
          <a:lstStyle/>
          <a:p>
            <a:pPr marL="22482">
              <a:spcBef>
                <a:spcPts val="89"/>
              </a:spcBef>
            </a:pPr>
            <a:r>
              <a:rPr sz="1100" i="1" spc="-80" dirty="0">
                <a:solidFill>
                  <a:srgbClr val="FFFFFF"/>
                </a:solidFill>
                <a:latin typeface="Cambria"/>
                <a:cs typeface="Cambria"/>
              </a:rPr>
              <a:t>Week</a:t>
            </a:r>
            <a:r>
              <a:rPr sz="1100" i="1" spc="53" dirty="0">
                <a:solidFill>
                  <a:srgbClr val="FFFFFF"/>
                </a:solidFill>
                <a:latin typeface="Cambria"/>
                <a:cs typeface="Cambria"/>
              </a:rPr>
              <a:t> </a:t>
            </a:r>
            <a:r>
              <a:rPr sz="1100" i="1" dirty="0">
                <a:solidFill>
                  <a:srgbClr val="FFFFFF"/>
                </a:solidFill>
                <a:latin typeface="Cambria"/>
                <a:cs typeface="Cambria"/>
              </a:rPr>
              <a:t>4,</a:t>
            </a:r>
            <a:r>
              <a:rPr sz="1100" i="1" spc="53" dirty="0">
                <a:solidFill>
                  <a:srgbClr val="FFFFFF"/>
                </a:solidFill>
                <a:latin typeface="Cambria"/>
                <a:cs typeface="Cambria"/>
              </a:rPr>
              <a:t> </a:t>
            </a:r>
            <a:r>
              <a:rPr sz="1100" i="1" spc="-35" dirty="0">
                <a:solidFill>
                  <a:srgbClr val="FFFFFF"/>
                </a:solidFill>
                <a:latin typeface="Cambria"/>
                <a:cs typeface="Cambria"/>
              </a:rPr>
              <a:t>Lecture</a:t>
            </a:r>
            <a:r>
              <a:rPr sz="1100" i="1" spc="53" dirty="0">
                <a:solidFill>
                  <a:srgbClr val="FFFFFF"/>
                </a:solidFill>
                <a:latin typeface="Cambria"/>
                <a:cs typeface="Cambria"/>
              </a:rPr>
              <a:t> </a:t>
            </a:r>
            <a:r>
              <a:rPr sz="1100" i="1" spc="-89" dirty="0">
                <a:solidFill>
                  <a:srgbClr val="FFFFFF"/>
                </a:solidFill>
                <a:latin typeface="Cambria"/>
                <a:cs typeface="Cambria"/>
              </a:rPr>
              <a:t>1</a:t>
            </a:r>
            <a:endParaRPr sz="1100">
              <a:latin typeface="Cambria"/>
              <a:cs typeface="Cambria"/>
            </a:endParaRPr>
          </a:p>
        </p:txBody>
      </p:sp>
      <p:sp>
        <p:nvSpPr>
          <p:cNvPr id="37" name="object 37"/>
          <p:cNvSpPr txBox="1"/>
          <p:nvPr/>
        </p:nvSpPr>
        <p:spPr>
          <a:xfrm>
            <a:off x="8714073" y="4963550"/>
            <a:ext cx="31865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rPr>
              <a:t>4</a:t>
            </a:r>
            <a:r>
              <a:rPr sz="1100" i="1" spc="-9" dirty="0">
                <a:solidFill>
                  <a:srgbClr val="FFFFFF"/>
                </a:solidFill>
                <a:latin typeface="Cambria"/>
                <a:cs typeface="Cambria"/>
              </a:rPr>
              <a:t> </a:t>
            </a:r>
            <a:r>
              <a:rPr sz="1100" i="1" spc="-195" dirty="0">
                <a:solidFill>
                  <a:srgbClr val="FFFFFF"/>
                </a:solidFill>
                <a:latin typeface="Cambria"/>
                <a:cs typeface="Cambria"/>
              </a:rPr>
              <a:t>/</a:t>
            </a:r>
            <a:r>
              <a:rPr sz="1100" i="1" spc="27" dirty="0">
                <a:solidFill>
                  <a:srgbClr val="FFFFFF"/>
                </a:solidFill>
                <a:latin typeface="Cambria"/>
                <a:cs typeface="Cambria"/>
              </a:rPr>
              <a:t> </a:t>
            </a:r>
            <a:r>
              <a:rPr sz="1100" i="1" spc="-89" dirty="0">
                <a:solidFill>
                  <a:srgbClr val="FFFFFF"/>
                </a:solidFill>
                <a:latin typeface="Cambria"/>
                <a:cs typeface="Cambria"/>
              </a:rPr>
              <a:t>6</a:t>
            </a:r>
            <a:endParaRPr sz="1100">
              <a:latin typeface="Cambria"/>
              <a:cs typeface="Cambria"/>
            </a:endParaRPr>
          </a:p>
        </p:txBody>
      </p:sp>
    </p:spTree>
    <p:extLst>
      <p:ext uri="{BB962C8B-B14F-4D97-AF65-F5344CB8AC3E}">
        <p14:creationId xmlns:p14="http://schemas.microsoft.com/office/powerpoint/2010/main" val="3124192822"/>
      </p:ext>
    </p:extLst>
  </p:cSld>
  <p:clrMapOvr>
    <a:masterClrMapping/>
  </p:clrMapOvr>
  <p:transition>
    <p:cut/>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2960" y="215455"/>
            <a:ext cx="7543800" cy="584644"/>
          </a:xfrm>
          <a:prstGeom prst="rect">
            <a:avLst/>
          </a:prstGeom>
        </p:spPr>
        <p:txBody>
          <a:bodyPr vert="horz" wrap="square" lIns="0" tIns="30350" rIns="0" bIns="0" rtlCol="0">
            <a:spAutoFit/>
          </a:bodyPr>
          <a:lstStyle/>
          <a:p>
            <a:pPr marL="22482">
              <a:lnSpc>
                <a:spcPct val="100000"/>
              </a:lnSpc>
              <a:spcBef>
                <a:spcPts val="239"/>
              </a:spcBef>
            </a:pPr>
            <a:r>
              <a:rPr dirty="0"/>
              <a:t>Finding</a:t>
            </a:r>
            <a:r>
              <a:rPr spc="-27" dirty="0"/>
              <a:t> </a:t>
            </a:r>
            <a:r>
              <a:rPr dirty="0"/>
              <a:t>the</a:t>
            </a:r>
            <a:r>
              <a:rPr spc="-27" dirty="0"/>
              <a:t> </a:t>
            </a:r>
            <a:r>
              <a:rPr dirty="0"/>
              <a:t>best</a:t>
            </a:r>
            <a:r>
              <a:rPr spc="-27" dirty="0"/>
              <a:t> </a:t>
            </a:r>
            <a:r>
              <a:rPr dirty="0"/>
              <a:t>path:</a:t>
            </a:r>
            <a:r>
              <a:rPr spc="106" dirty="0"/>
              <a:t> </a:t>
            </a:r>
            <a:r>
              <a:rPr spc="-18" dirty="0"/>
              <a:t>Viterbi</a:t>
            </a:r>
            <a:r>
              <a:rPr spc="-27" dirty="0"/>
              <a:t> </a:t>
            </a:r>
            <a:r>
              <a:rPr spc="-18" dirty="0"/>
              <a:t>Algorithm</a:t>
            </a:r>
          </a:p>
        </p:txBody>
      </p:sp>
      <p:grpSp>
        <p:nvGrpSpPr>
          <p:cNvPr id="3" name="object 3"/>
          <p:cNvGrpSpPr/>
          <p:nvPr/>
        </p:nvGrpSpPr>
        <p:grpSpPr>
          <a:xfrm>
            <a:off x="174037" y="1157146"/>
            <a:ext cx="8893359" cy="1304277"/>
            <a:chOff x="87743" y="778573"/>
            <a:chExt cx="4483735" cy="877569"/>
          </a:xfrm>
        </p:grpSpPr>
        <p:sp>
          <p:nvSpPr>
            <p:cNvPr id="4" name="object 4"/>
            <p:cNvSpPr/>
            <p:nvPr/>
          </p:nvSpPr>
          <p:spPr>
            <a:xfrm>
              <a:off x="87743" y="778573"/>
              <a:ext cx="4432935" cy="172085"/>
            </a:xfrm>
            <a:custGeom>
              <a:avLst/>
              <a:gdLst/>
              <a:ahLst/>
              <a:cxnLst/>
              <a:rect l="l" t="t" r="r" b="b"/>
              <a:pathLst>
                <a:path w="4432935" h="172084">
                  <a:moveTo>
                    <a:pt x="4381754" y="0"/>
                  </a:moveTo>
                  <a:lnTo>
                    <a:pt x="50800" y="0"/>
                  </a:lnTo>
                  <a:lnTo>
                    <a:pt x="31075" y="4008"/>
                  </a:lnTo>
                  <a:lnTo>
                    <a:pt x="14922" y="14922"/>
                  </a:lnTo>
                  <a:lnTo>
                    <a:pt x="4008" y="31075"/>
                  </a:lnTo>
                  <a:lnTo>
                    <a:pt x="0" y="50800"/>
                  </a:lnTo>
                  <a:lnTo>
                    <a:pt x="0" y="171577"/>
                  </a:lnTo>
                  <a:lnTo>
                    <a:pt x="4432554" y="171577"/>
                  </a:lnTo>
                  <a:lnTo>
                    <a:pt x="4432554" y="50800"/>
                  </a:lnTo>
                  <a:lnTo>
                    <a:pt x="4428545" y="31075"/>
                  </a:lnTo>
                  <a:lnTo>
                    <a:pt x="4417631" y="14922"/>
                  </a:lnTo>
                  <a:lnTo>
                    <a:pt x="4401478" y="4008"/>
                  </a:lnTo>
                  <a:lnTo>
                    <a:pt x="4381754" y="0"/>
                  </a:lnTo>
                  <a:close/>
                </a:path>
              </a:pathLst>
            </a:custGeom>
            <a:solidFill>
              <a:srgbClr val="D6D6EF"/>
            </a:solidFill>
          </p:spPr>
          <p:txBody>
            <a:bodyPr wrap="square" lIns="0" tIns="0" rIns="0" bIns="0" rtlCol="0"/>
            <a:lstStyle/>
            <a:p>
              <a:endParaRPr/>
            </a:p>
          </p:txBody>
        </p:sp>
        <p:pic>
          <p:nvPicPr>
            <p:cNvPr id="5" name="object 5"/>
            <p:cNvPicPr/>
            <p:nvPr/>
          </p:nvPicPr>
          <p:blipFill>
            <a:blip r:embed="rId2" cstate="print"/>
            <a:stretch>
              <a:fillRect/>
            </a:stretch>
          </p:blipFill>
          <p:spPr>
            <a:xfrm>
              <a:off x="87744" y="937526"/>
              <a:ext cx="4432554" cy="50609"/>
            </a:xfrm>
            <a:prstGeom prst="rect">
              <a:avLst/>
            </a:prstGeom>
          </p:spPr>
        </p:pic>
        <p:pic>
          <p:nvPicPr>
            <p:cNvPr id="6" name="object 6"/>
            <p:cNvPicPr/>
            <p:nvPr/>
          </p:nvPicPr>
          <p:blipFill>
            <a:blip r:embed="rId3" cstate="print"/>
            <a:stretch>
              <a:fillRect/>
            </a:stretch>
          </p:blipFill>
          <p:spPr>
            <a:xfrm>
              <a:off x="138544" y="1553997"/>
              <a:ext cx="101600" cy="101600"/>
            </a:xfrm>
            <a:prstGeom prst="rect">
              <a:avLst/>
            </a:prstGeom>
          </p:spPr>
        </p:pic>
        <p:pic>
          <p:nvPicPr>
            <p:cNvPr id="7" name="object 7"/>
            <p:cNvPicPr/>
            <p:nvPr/>
          </p:nvPicPr>
          <p:blipFill>
            <a:blip r:embed="rId4" cstate="print"/>
            <a:stretch>
              <a:fillRect/>
            </a:stretch>
          </p:blipFill>
          <p:spPr>
            <a:xfrm>
              <a:off x="189344" y="1541297"/>
              <a:ext cx="4381753" cy="114300"/>
            </a:xfrm>
            <a:prstGeom prst="rect">
              <a:avLst/>
            </a:prstGeom>
          </p:spPr>
        </p:pic>
        <p:pic>
          <p:nvPicPr>
            <p:cNvPr id="8" name="object 8"/>
            <p:cNvPicPr/>
            <p:nvPr/>
          </p:nvPicPr>
          <p:blipFill>
            <a:blip r:embed="rId5" cstate="print"/>
            <a:stretch>
              <a:fillRect/>
            </a:stretch>
          </p:blipFill>
          <p:spPr>
            <a:xfrm>
              <a:off x="4520298" y="822807"/>
              <a:ext cx="50800" cy="731189"/>
            </a:xfrm>
            <a:prstGeom prst="rect">
              <a:avLst/>
            </a:prstGeom>
          </p:spPr>
        </p:pic>
        <p:sp>
          <p:nvSpPr>
            <p:cNvPr id="9" name="object 9"/>
            <p:cNvSpPr/>
            <p:nvPr/>
          </p:nvSpPr>
          <p:spPr>
            <a:xfrm>
              <a:off x="87743" y="981862"/>
              <a:ext cx="4432935" cy="622935"/>
            </a:xfrm>
            <a:custGeom>
              <a:avLst/>
              <a:gdLst/>
              <a:ahLst/>
              <a:cxnLst/>
              <a:rect l="l" t="t" r="r" b="b"/>
              <a:pathLst>
                <a:path w="4432935" h="622935">
                  <a:moveTo>
                    <a:pt x="4432554" y="0"/>
                  </a:moveTo>
                  <a:lnTo>
                    <a:pt x="0" y="0"/>
                  </a:lnTo>
                  <a:lnTo>
                    <a:pt x="0" y="572135"/>
                  </a:lnTo>
                  <a:lnTo>
                    <a:pt x="4008" y="591859"/>
                  </a:lnTo>
                  <a:lnTo>
                    <a:pt x="14922" y="608012"/>
                  </a:lnTo>
                  <a:lnTo>
                    <a:pt x="31075" y="618926"/>
                  </a:lnTo>
                  <a:lnTo>
                    <a:pt x="50800" y="622935"/>
                  </a:lnTo>
                  <a:lnTo>
                    <a:pt x="4381754" y="622935"/>
                  </a:lnTo>
                  <a:lnTo>
                    <a:pt x="4401478" y="618926"/>
                  </a:lnTo>
                  <a:lnTo>
                    <a:pt x="4417631" y="608012"/>
                  </a:lnTo>
                  <a:lnTo>
                    <a:pt x="4428545" y="591859"/>
                  </a:lnTo>
                  <a:lnTo>
                    <a:pt x="4432554" y="572135"/>
                  </a:lnTo>
                  <a:lnTo>
                    <a:pt x="4432554" y="0"/>
                  </a:lnTo>
                  <a:close/>
                </a:path>
              </a:pathLst>
            </a:custGeom>
            <a:solidFill>
              <a:srgbClr val="EAEAF7"/>
            </a:solidFill>
          </p:spPr>
          <p:txBody>
            <a:bodyPr wrap="square" lIns="0" tIns="0" rIns="0" bIns="0" rtlCol="0"/>
            <a:lstStyle/>
            <a:p>
              <a:endParaRPr/>
            </a:p>
          </p:txBody>
        </p:sp>
        <p:sp>
          <p:nvSpPr>
            <p:cNvPr id="10" name="object 10"/>
            <p:cNvSpPr/>
            <p:nvPr/>
          </p:nvSpPr>
          <p:spPr>
            <a:xfrm>
              <a:off x="4520309" y="860958"/>
              <a:ext cx="0" cy="712470"/>
            </a:xfrm>
            <a:custGeom>
              <a:avLst/>
              <a:gdLst/>
              <a:ahLst/>
              <a:cxnLst/>
              <a:rect l="l" t="t" r="r" b="b"/>
              <a:pathLst>
                <a:path h="712469">
                  <a:moveTo>
                    <a:pt x="0" y="712088"/>
                  </a:moveTo>
                  <a:lnTo>
                    <a:pt x="0" y="0"/>
                  </a:lnTo>
                </a:path>
              </a:pathLst>
            </a:custGeom>
            <a:ln w="3175">
              <a:solidFill>
                <a:srgbClr val="7F7F7F"/>
              </a:solidFill>
            </a:ln>
          </p:spPr>
          <p:txBody>
            <a:bodyPr wrap="square" lIns="0" tIns="0" rIns="0" bIns="0" rtlCol="0"/>
            <a:lstStyle/>
            <a:p>
              <a:endParaRPr/>
            </a:p>
          </p:txBody>
        </p:sp>
        <p:sp>
          <p:nvSpPr>
            <p:cNvPr id="11" name="object 11"/>
            <p:cNvSpPr/>
            <p:nvPr/>
          </p:nvSpPr>
          <p:spPr>
            <a:xfrm>
              <a:off x="4520309" y="848201"/>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2" name="object 12"/>
            <p:cNvSpPr/>
            <p:nvPr/>
          </p:nvSpPr>
          <p:spPr>
            <a:xfrm>
              <a:off x="4520309" y="835501"/>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3" name="object 13"/>
            <p:cNvSpPr/>
            <p:nvPr/>
          </p:nvSpPr>
          <p:spPr>
            <a:xfrm>
              <a:off x="4520309" y="822801"/>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4" name="object 14"/>
            <p:cNvPicPr/>
            <p:nvPr/>
          </p:nvPicPr>
          <p:blipFill>
            <a:blip r:embed="rId6" cstate="print"/>
            <a:stretch>
              <a:fillRect/>
            </a:stretch>
          </p:blipFill>
          <p:spPr>
            <a:xfrm>
              <a:off x="281597" y="1241564"/>
              <a:ext cx="64757" cy="64757"/>
            </a:xfrm>
            <a:prstGeom prst="rect">
              <a:avLst/>
            </a:prstGeom>
          </p:spPr>
        </p:pic>
        <p:pic>
          <p:nvPicPr>
            <p:cNvPr id="15" name="object 15"/>
            <p:cNvPicPr/>
            <p:nvPr/>
          </p:nvPicPr>
          <p:blipFill>
            <a:blip r:embed="rId7" cstate="print"/>
            <a:stretch>
              <a:fillRect/>
            </a:stretch>
          </p:blipFill>
          <p:spPr>
            <a:xfrm>
              <a:off x="281597" y="1451597"/>
              <a:ext cx="64757" cy="64757"/>
            </a:xfrm>
            <a:prstGeom prst="rect">
              <a:avLst/>
            </a:prstGeom>
          </p:spPr>
        </p:pic>
      </p:grpSp>
      <p:grpSp>
        <p:nvGrpSpPr>
          <p:cNvPr id="16" name="object 16"/>
          <p:cNvGrpSpPr/>
          <p:nvPr/>
        </p:nvGrpSpPr>
        <p:grpSpPr>
          <a:xfrm>
            <a:off x="174037" y="2610896"/>
            <a:ext cx="8893359" cy="1030588"/>
            <a:chOff x="87743" y="1756714"/>
            <a:chExt cx="4483735" cy="693420"/>
          </a:xfrm>
        </p:grpSpPr>
        <p:sp>
          <p:nvSpPr>
            <p:cNvPr id="17" name="object 17"/>
            <p:cNvSpPr/>
            <p:nvPr/>
          </p:nvSpPr>
          <p:spPr>
            <a:xfrm>
              <a:off x="87743" y="1756714"/>
              <a:ext cx="4432935" cy="186055"/>
            </a:xfrm>
            <a:custGeom>
              <a:avLst/>
              <a:gdLst/>
              <a:ahLst/>
              <a:cxnLst/>
              <a:rect l="l" t="t" r="r" b="b"/>
              <a:pathLst>
                <a:path w="4432935" h="186055">
                  <a:moveTo>
                    <a:pt x="4381754" y="0"/>
                  </a:moveTo>
                  <a:lnTo>
                    <a:pt x="50800" y="0"/>
                  </a:lnTo>
                  <a:lnTo>
                    <a:pt x="31075" y="4008"/>
                  </a:lnTo>
                  <a:lnTo>
                    <a:pt x="14922" y="14922"/>
                  </a:lnTo>
                  <a:lnTo>
                    <a:pt x="4008" y="31075"/>
                  </a:lnTo>
                  <a:lnTo>
                    <a:pt x="0" y="50800"/>
                  </a:lnTo>
                  <a:lnTo>
                    <a:pt x="0" y="185674"/>
                  </a:lnTo>
                  <a:lnTo>
                    <a:pt x="4432554" y="185674"/>
                  </a:lnTo>
                  <a:lnTo>
                    <a:pt x="4432554" y="50800"/>
                  </a:lnTo>
                  <a:lnTo>
                    <a:pt x="4428545" y="31075"/>
                  </a:lnTo>
                  <a:lnTo>
                    <a:pt x="4417631" y="14922"/>
                  </a:lnTo>
                  <a:lnTo>
                    <a:pt x="4401478" y="4008"/>
                  </a:lnTo>
                  <a:lnTo>
                    <a:pt x="4381754" y="0"/>
                  </a:lnTo>
                  <a:close/>
                </a:path>
              </a:pathLst>
            </a:custGeom>
            <a:solidFill>
              <a:srgbClr val="D6D6EF"/>
            </a:solidFill>
          </p:spPr>
          <p:txBody>
            <a:bodyPr wrap="square" lIns="0" tIns="0" rIns="0" bIns="0" rtlCol="0"/>
            <a:lstStyle/>
            <a:p>
              <a:endParaRPr/>
            </a:p>
          </p:txBody>
        </p:sp>
        <p:pic>
          <p:nvPicPr>
            <p:cNvPr id="18" name="object 18"/>
            <p:cNvPicPr/>
            <p:nvPr/>
          </p:nvPicPr>
          <p:blipFill>
            <a:blip r:embed="rId8" cstate="print"/>
            <a:stretch>
              <a:fillRect/>
            </a:stretch>
          </p:blipFill>
          <p:spPr>
            <a:xfrm>
              <a:off x="87744" y="1929739"/>
              <a:ext cx="4432554" cy="50609"/>
            </a:xfrm>
            <a:prstGeom prst="rect">
              <a:avLst/>
            </a:prstGeom>
          </p:spPr>
        </p:pic>
        <p:pic>
          <p:nvPicPr>
            <p:cNvPr id="19" name="object 19"/>
            <p:cNvPicPr/>
            <p:nvPr/>
          </p:nvPicPr>
          <p:blipFill>
            <a:blip r:embed="rId9" cstate="print"/>
            <a:stretch>
              <a:fillRect/>
            </a:stretch>
          </p:blipFill>
          <p:spPr>
            <a:xfrm>
              <a:off x="138544" y="2348369"/>
              <a:ext cx="101600" cy="101600"/>
            </a:xfrm>
            <a:prstGeom prst="rect">
              <a:avLst/>
            </a:prstGeom>
          </p:spPr>
        </p:pic>
        <p:pic>
          <p:nvPicPr>
            <p:cNvPr id="20" name="object 20"/>
            <p:cNvPicPr/>
            <p:nvPr/>
          </p:nvPicPr>
          <p:blipFill>
            <a:blip r:embed="rId10" cstate="print"/>
            <a:stretch>
              <a:fillRect/>
            </a:stretch>
          </p:blipFill>
          <p:spPr>
            <a:xfrm>
              <a:off x="189344" y="2335669"/>
              <a:ext cx="4381753" cy="114300"/>
            </a:xfrm>
            <a:prstGeom prst="rect">
              <a:avLst/>
            </a:prstGeom>
          </p:spPr>
        </p:pic>
        <p:pic>
          <p:nvPicPr>
            <p:cNvPr id="21" name="object 21"/>
            <p:cNvPicPr/>
            <p:nvPr/>
          </p:nvPicPr>
          <p:blipFill>
            <a:blip r:embed="rId11" cstate="print"/>
            <a:stretch>
              <a:fillRect/>
            </a:stretch>
          </p:blipFill>
          <p:spPr>
            <a:xfrm>
              <a:off x="4520298" y="1800961"/>
              <a:ext cx="50800" cy="547407"/>
            </a:xfrm>
            <a:prstGeom prst="rect">
              <a:avLst/>
            </a:prstGeom>
          </p:spPr>
        </p:pic>
        <p:sp>
          <p:nvSpPr>
            <p:cNvPr id="22" name="object 22"/>
            <p:cNvSpPr/>
            <p:nvPr/>
          </p:nvSpPr>
          <p:spPr>
            <a:xfrm>
              <a:off x="87743" y="1973973"/>
              <a:ext cx="4432935" cy="425450"/>
            </a:xfrm>
            <a:custGeom>
              <a:avLst/>
              <a:gdLst/>
              <a:ahLst/>
              <a:cxnLst/>
              <a:rect l="l" t="t" r="r" b="b"/>
              <a:pathLst>
                <a:path w="4432935" h="425450">
                  <a:moveTo>
                    <a:pt x="4432554" y="0"/>
                  </a:moveTo>
                  <a:lnTo>
                    <a:pt x="0" y="0"/>
                  </a:lnTo>
                  <a:lnTo>
                    <a:pt x="0" y="374396"/>
                  </a:lnTo>
                  <a:lnTo>
                    <a:pt x="4008" y="394120"/>
                  </a:lnTo>
                  <a:lnTo>
                    <a:pt x="14922" y="410273"/>
                  </a:lnTo>
                  <a:lnTo>
                    <a:pt x="31075" y="421187"/>
                  </a:lnTo>
                  <a:lnTo>
                    <a:pt x="50800" y="425196"/>
                  </a:lnTo>
                  <a:lnTo>
                    <a:pt x="4381754" y="425196"/>
                  </a:lnTo>
                  <a:lnTo>
                    <a:pt x="4401478" y="421187"/>
                  </a:lnTo>
                  <a:lnTo>
                    <a:pt x="4417631" y="410273"/>
                  </a:lnTo>
                  <a:lnTo>
                    <a:pt x="4428545" y="394120"/>
                  </a:lnTo>
                  <a:lnTo>
                    <a:pt x="4432554" y="374396"/>
                  </a:lnTo>
                  <a:lnTo>
                    <a:pt x="4432554" y="0"/>
                  </a:lnTo>
                  <a:close/>
                </a:path>
              </a:pathLst>
            </a:custGeom>
            <a:solidFill>
              <a:srgbClr val="EAEAF7"/>
            </a:solidFill>
          </p:spPr>
          <p:txBody>
            <a:bodyPr wrap="square" lIns="0" tIns="0" rIns="0" bIns="0" rtlCol="0"/>
            <a:lstStyle/>
            <a:p>
              <a:endParaRPr/>
            </a:p>
          </p:txBody>
        </p:sp>
        <p:sp>
          <p:nvSpPr>
            <p:cNvPr id="23" name="object 23"/>
            <p:cNvSpPr/>
            <p:nvPr/>
          </p:nvSpPr>
          <p:spPr>
            <a:xfrm>
              <a:off x="4520309" y="1839099"/>
              <a:ext cx="0" cy="528320"/>
            </a:xfrm>
            <a:custGeom>
              <a:avLst/>
              <a:gdLst/>
              <a:ahLst/>
              <a:cxnLst/>
              <a:rect l="l" t="t" r="r" b="b"/>
              <a:pathLst>
                <a:path h="528319">
                  <a:moveTo>
                    <a:pt x="0" y="528319"/>
                  </a:moveTo>
                  <a:lnTo>
                    <a:pt x="0" y="0"/>
                  </a:lnTo>
                </a:path>
              </a:pathLst>
            </a:custGeom>
            <a:ln w="3175">
              <a:solidFill>
                <a:srgbClr val="7F7F7F"/>
              </a:solidFill>
            </a:ln>
          </p:spPr>
          <p:txBody>
            <a:bodyPr wrap="square" lIns="0" tIns="0" rIns="0" bIns="0" rtlCol="0"/>
            <a:lstStyle/>
            <a:p>
              <a:endParaRPr/>
            </a:p>
          </p:txBody>
        </p:sp>
        <p:sp>
          <p:nvSpPr>
            <p:cNvPr id="24" name="object 24"/>
            <p:cNvSpPr/>
            <p:nvPr/>
          </p:nvSpPr>
          <p:spPr>
            <a:xfrm>
              <a:off x="4520309" y="1826345"/>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25" name="object 25"/>
            <p:cNvSpPr/>
            <p:nvPr/>
          </p:nvSpPr>
          <p:spPr>
            <a:xfrm>
              <a:off x="4520309" y="1813645"/>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26" name="object 26"/>
            <p:cNvSpPr/>
            <p:nvPr/>
          </p:nvSpPr>
          <p:spPr>
            <a:xfrm>
              <a:off x="4520309" y="1800945"/>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27" name="object 27"/>
            <p:cNvPicPr/>
            <p:nvPr/>
          </p:nvPicPr>
          <p:blipFill>
            <a:blip r:embed="rId12" cstate="print"/>
            <a:stretch>
              <a:fillRect/>
            </a:stretch>
          </p:blipFill>
          <p:spPr>
            <a:xfrm>
              <a:off x="281597" y="2035949"/>
              <a:ext cx="64757" cy="64757"/>
            </a:xfrm>
            <a:prstGeom prst="rect">
              <a:avLst/>
            </a:prstGeom>
          </p:spPr>
        </p:pic>
        <p:pic>
          <p:nvPicPr>
            <p:cNvPr id="28" name="object 28"/>
            <p:cNvPicPr/>
            <p:nvPr/>
          </p:nvPicPr>
          <p:blipFill>
            <a:blip r:embed="rId13" cstate="print"/>
            <a:stretch>
              <a:fillRect/>
            </a:stretch>
          </p:blipFill>
          <p:spPr>
            <a:xfrm>
              <a:off x="281597" y="2245982"/>
              <a:ext cx="64757" cy="64757"/>
            </a:xfrm>
            <a:prstGeom prst="rect">
              <a:avLst/>
            </a:prstGeom>
          </p:spPr>
        </p:pic>
      </p:grpSp>
      <p:grpSp>
        <p:nvGrpSpPr>
          <p:cNvPr id="29" name="object 29"/>
          <p:cNvGrpSpPr/>
          <p:nvPr/>
        </p:nvGrpSpPr>
        <p:grpSpPr>
          <a:xfrm>
            <a:off x="174037" y="3791543"/>
            <a:ext cx="8893359" cy="451118"/>
            <a:chOff x="87743" y="2551100"/>
            <a:chExt cx="4483735" cy="303530"/>
          </a:xfrm>
        </p:grpSpPr>
        <p:sp>
          <p:nvSpPr>
            <p:cNvPr id="30" name="object 30"/>
            <p:cNvSpPr/>
            <p:nvPr/>
          </p:nvSpPr>
          <p:spPr>
            <a:xfrm>
              <a:off x="87743" y="2551100"/>
              <a:ext cx="4432935" cy="82550"/>
            </a:xfrm>
            <a:custGeom>
              <a:avLst/>
              <a:gdLst/>
              <a:ahLst/>
              <a:cxnLst/>
              <a:rect l="l" t="t" r="r" b="b"/>
              <a:pathLst>
                <a:path w="4432935" h="82550">
                  <a:moveTo>
                    <a:pt x="4381754" y="0"/>
                  </a:moveTo>
                  <a:lnTo>
                    <a:pt x="50800" y="0"/>
                  </a:lnTo>
                  <a:lnTo>
                    <a:pt x="31075" y="4008"/>
                  </a:lnTo>
                  <a:lnTo>
                    <a:pt x="14922" y="14922"/>
                  </a:lnTo>
                  <a:lnTo>
                    <a:pt x="4008" y="31075"/>
                  </a:lnTo>
                  <a:lnTo>
                    <a:pt x="0" y="50800"/>
                  </a:lnTo>
                  <a:lnTo>
                    <a:pt x="0" y="82423"/>
                  </a:lnTo>
                  <a:lnTo>
                    <a:pt x="4432554" y="82423"/>
                  </a:lnTo>
                  <a:lnTo>
                    <a:pt x="4432554" y="50800"/>
                  </a:lnTo>
                  <a:lnTo>
                    <a:pt x="4428545" y="31075"/>
                  </a:lnTo>
                  <a:lnTo>
                    <a:pt x="4417631" y="14922"/>
                  </a:lnTo>
                  <a:lnTo>
                    <a:pt x="4401478" y="4008"/>
                  </a:lnTo>
                  <a:lnTo>
                    <a:pt x="4381754" y="0"/>
                  </a:lnTo>
                  <a:close/>
                </a:path>
              </a:pathLst>
            </a:custGeom>
            <a:solidFill>
              <a:srgbClr val="FFE5E5"/>
            </a:solidFill>
          </p:spPr>
          <p:txBody>
            <a:bodyPr wrap="square" lIns="0" tIns="0" rIns="0" bIns="0" rtlCol="0"/>
            <a:lstStyle/>
            <a:p>
              <a:endParaRPr/>
            </a:p>
          </p:txBody>
        </p:sp>
        <p:pic>
          <p:nvPicPr>
            <p:cNvPr id="31" name="object 31"/>
            <p:cNvPicPr/>
            <p:nvPr/>
          </p:nvPicPr>
          <p:blipFill>
            <a:blip r:embed="rId14" cstate="print"/>
            <a:stretch>
              <a:fillRect/>
            </a:stretch>
          </p:blipFill>
          <p:spPr>
            <a:xfrm>
              <a:off x="138544" y="2753004"/>
              <a:ext cx="101600" cy="101600"/>
            </a:xfrm>
            <a:prstGeom prst="rect">
              <a:avLst/>
            </a:prstGeom>
          </p:spPr>
        </p:pic>
        <p:pic>
          <p:nvPicPr>
            <p:cNvPr id="32" name="object 32"/>
            <p:cNvPicPr/>
            <p:nvPr/>
          </p:nvPicPr>
          <p:blipFill>
            <a:blip r:embed="rId15" cstate="print"/>
            <a:stretch>
              <a:fillRect/>
            </a:stretch>
          </p:blipFill>
          <p:spPr>
            <a:xfrm>
              <a:off x="189344" y="2740304"/>
              <a:ext cx="4381753" cy="114300"/>
            </a:xfrm>
            <a:prstGeom prst="rect">
              <a:avLst/>
            </a:prstGeom>
          </p:spPr>
        </p:pic>
        <p:pic>
          <p:nvPicPr>
            <p:cNvPr id="33" name="object 33"/>
            <p:cNvPicPr/>
            <p:nvPr/>
          </p:nvPicPr>
          <p:blipFill>
            <a:blip r:embed="rId16" cstate="print"/>
            <a:stretch>
              <a:fillRect/>
            </a:stretch>
          </p:blipFill>
          <p:spPr>
            <a:xfrm>
              <a:off x="4520298" y="2601658"/>
              <a:ext cx="50800" cy="151345"/>
            </a:xfrm>
            <a:prstGeom prst="rect">
              <a:avLst/>
            </a:prstGeom>
          </p:spPr>
        </p:pic>
        <p:sp>
          <p:nvSpPr>
            <p:cNvPr id="34" name="object 34"/>
            <p:cNvSpPr/>
            <p:nvPr/>
          </p:nvSpPr>
          <p:spPr>
            <a:xfrm>
              <a:off x="87743" y="2595524"/>
              <a:ext cx="4432935" cy="208279"/>
            </a:xfrm>
            <a:custGeom>
              <a:avLst/>
              <a:gdLst/>
              <a:ahLst/>
              <a:cxnLst/>
              <a:rect l="l" t="t" r="r" b="b"/>
              <a:pathLst>
                <a:path w="4432935" h="208280">
                  <a:moveTo>
                    <a:pt x="4432554" y="0"/>
                  </a:moveTo>
                  <a:lnTo>
                    <a:pt x="0" y="0"/>
                  </a:lnTo>
                  <a:lnTo>
                    <a:pt x="0" y="157480"/>
                  </a:lnTo>
                  <a:lnTo>
                    <a:pt x="4008" y="177204"/>
                  </a:lnTo>
                  <a:lnTo>
                    <a:pt x="14922" y="193357"/>
                  </a:lnTo>
                  <a:lnTo>
                    <a:pt x="31075" y="204271"/>
                  </a:lnTo>
                  <a:lnTo>
                    <a:pt x="50800" y="208280"/>
                  </a:lnTo>
                  <a:lnTo>
                    <a:pt x="4381754" y="208280"/>
                  </a:lnTo>
                  <a:lnTo>
                    <a:pt x="4401478" y="204271"/>
                  </a:lnTo>
                  <a:lnTo>
                    <a:pt x="4417631" y="193357"/>
                  </a:lnTo>
                  <a:lnTo>
                    <a:pt x="4428545" y="177204"/>
                  </a:lnTo>
                  <a:lnTo>
                    <a:pt x="4432554" y="157480"/>
                  </a:lnTo>
                  <a:lnTo>
                    <a:pt x="4432554" y="0"/>
                  </a:lnTo>
                  <a:close/>
                </a:path>
              </a:pathLst>
            </a:custGeom>
            <a:solidFill>
              <a:srgbClr val="FFE5E5"/>
            </a:solidFill>
          </p:spPr>
          <p:txBody>
            <a:bodyPr wrap="square" lIns="0" tIns="0" rIns="0" bIns="0" rtlCol="0"/>
            <a:lstStyle/>
            <a:p>
              <a:endParaRPr/>
            </a:p>
          </p:txBody>
        </p:sp>
        <p:sp>
          <p:nvSpPr>
            <p:cNvPr id="35" name="object 35"/>
            <p:cNvSpPr/>
            <p:nvPr/>
          </p:nvSpPr>
          <p:spPr>
            <a:xfrm>
              <a:off x="4520309" y="2639720"/>
              <a:ext cx="0" cy="132715"/>
            </a:xfrm>
            <a:custGeom>
              <a:avLst/>
              <a:gdLst/>
              <a:ahLst/>
              <a:cxnLst/>
              <a:rect l="l" t="t" r="r" b="b"/>
              <a:pathLst>
                <a:path h="132714">
                  <a:moveTo>
                    <a:pt x="0" y="132333"/>
                  </a:moveTo>
                  <a:lnTo>
                    <a:pt x="0" y="0"/>
                  </a:lnTo>
                </a:path>
              </a:pathLst>
            </a:custGeom>
            <a:ln w="3175">
              <a:solidFill>
                <a:srgbClr val="7F7F7F"/>
              </a:solidFill>
            </a:ln>
          </p:spPr>
          <p:txBody>
            <a:bodyPr wrap="square" lIns="0" tIns="0" rIns="0" bIns="0" rtlCol="0"/>
            <a:lstStyle/>
            <a:p>
              <a:endParaRPr/>
            </a:p>
          </p:txBody>
        </p:sp>
        <p:sp>
          <p:nvSpPr>
            <p:cNvPr id="36" name="object 36"/>
            <p:cNvSpPr/>
            <p:nvPr/>
          </p:nvSpPr>
          <p:spPr>
            <a:xfrm>
              <a:off x="4520309" y="2627062"/>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37" name="object 37"/>
            <p:cNvSpPr/>
            <p:nvPr/>
          </p:nvSpPr>
          <p:spPr>
            <a:xfrm>
              <a:off x="4520309" y="2614362"/>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38" name="object 38"/>
            <p:cNvSpPr/>
            <p:nvPr/>
          </p:nvSpPr>
          <p:spPr>
            <a:xfrm>
              <a:off x="4520309" y="2601662"/>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grpSp>
      <p:sp>
        <p:nvSpPr>
          <p:cNvPr id="39" name="object 39"/>
          <p:cNvSpPr txBox="1"/>
          <p:nvPr/>
        </p:nvSpPr>
        <p:spPr>
          <a:xfrm>
            <a:off x="148623" y="1054551"/>
            <a:ext cx="7453743" cy="3596849"/>
          </a:xfrm>
          <a:prstGeom prst="rect">
            <a:avLst/>
          </a:prstGeom>
        </p:spPr>
        <p:txBody>
          <a:bodyPr vert="horz" wrap="square" lIns="0" tIns="100043" rIns="0" bIns="0" rtlCol="0">
            <a:spAutoFit/>
          </a:bodyPr>
          <a:lstStyle/>
          <a:p>
            <a:pPr marL="112408">
              <a:spcBef>
                <a:spcPts val="788"/>
              </a:spcBef>
            </a:pPr>
            <a:r>
              <a:rPr sz="1900" i="1" spc="-18" dirty="0">
                <a:solidFill>
                  <a:srgbClr val="3232B2"/>
                </a:solidFill>
                <a:latin typeface="Cambria"/>
                <a:cs typeface="Cambria"/>
              </a:rPr>
              <a:t>Intuition</a:t>
            </a:r>
            <a:endParaRPr sz="1900">
              <a:latin typeface="Cambria"/>
              <a:cs typeface="Cambria"/>
            </a:endParaRPr>
          </a:p>
          <a:p>
            <a:pPr marL="112408">
              <a:spcBef>
                <a:spcPts val="620"/>
              </a:spcBef>
            </a:pPr>
            <a:r>
              <a:rPr sz="1700" dirty="0">
                <a:latin typeface="Tahoma"/>
                <a:cs typeface="Tahoma"/>
              </a:rPr>
              <a:t>Optimal</a:t>
            </a:r>
            <a:r>
              <a:rPr sz="1700" spc="97" dirty="0">
                <a:latin typeface="Tahoma"/>
                <a:cs typeface="Tahoma"/>
              </a:rPr>
              <a:t> </a:t>
            </a:r>
            <a:r>
              <a:rPr sz="1700" dirty="0">
                <a:latin typeface="Tahoma"/>
                <a:cs typeface="Tahoma"/>
              </a:rPr>
              <a:t>path</a:t>
            </a:r>
            <a:r>
              <a:rPr sz="1700" spc="97" dirty="0">
                <a:latin typeface="Tahoma"/>
                <a:cs typeface="Tahoma"/>
              </a:rPr>
              <a:t> </a:t>
            </a:r>
            <a:r>
              <a:rPr sz="1700" dirty="0">
                <a:latin typeface="Tahoma"/>
                <a:cs typeface="Tahoma"/>
              </a:rPr>
              <a:t>for</a:t>
            </a:r>
            <a:r>
              <a:rPr sz="1700" spc="106" dirty="0">
                <a:latin typeface="Tahoma"/>
                <a:cs typeface="Tahoma"/>
              </a:rPr>
              <a:t> </a:t>
            </a:r>
            <a:r>
              <a:rPr sz="1700" dirty="0">
                <a:latin typeface="Tahoma"/>
                <a:cs typeface="Tahoma"/>
              </a:rPr>
              <a:t>each</a:t>
            </a:r>
            <a:r>
              <a:rPr sz="1700" spc="97" dirty="0">
                <a:latin typeface="Tahoma"/>
                <a:cs typeface="Tahoma"/>
              </a:rPr>
              <a:t> </a:t>
            </a:r>
            <a:r>
              <a:rPr sz="1700" dirty="0">
                <a:latin typeface="Tahoma"/>
                <a:cs typeface="Tahoma"/>
              </a:rPr>
              <a:t>state</a:t>
            </a:r>
            <a:r>
              <a:rPr sz="1700" spc="97" dirty="0">
                <a:latin typeface="Tahoma"/>
                <a:cs typeface="Tahoma"/>
              </a:rPr>
              <a:t> </a:t>
            </a:r>
            <a:r>
              <a:rPr sz="1700" dirty="0">
                <a:latin typeface="Tahoma"/>
                <a:cs typeface="Tahoma"/>
              </a:rPr>
              <a:t>can</a:t>
            </a:r>
            <a:r>
              <a:rPr sz="1700" spc="106" dirty="0">
                <a:latin typeface="Tahoma"/>
                <a:cs typeface="Tahoma"/>
              </a:rPr>
              <a:t> </a:t>
            </a:r>
            <a:r>
              <a:rPr sz="1700" dirty="0">
                <a:latin typeface="Tahoma"/>
                <a:cs typeface="Tahoma"/>
              </a:rPr>
              <a:t>be</a:t>
            </a:r>
            <a:r>
              <a:rPr sz="1700" spc="97" dirty="0">
                <a:latin typeface="Tahoma"/>
                <a:cs typeface="Tahoma"/>
              </a:rPr>
              <a:t> </a:t>
            </a:r>
            <a:r>
              <a:rPr sz="1700" dirty="0">
                <a:latin typeface="Tahoma"/>
                <a:cs typeface="Tahoma"/>
              </a:rPr>
              <a:t>recorded.</a:t>
            </a:r>
            <a:r>
              <a:rPr sz="1700" spc="248" dirty="0">
                <a:latin typeface="Tahoma"/>
                <a:cs typeface="Tahoma"/>
              </a:rPr>
              <a:t> </a:t>
            </a:r>
            <a:r>
              <a:rPr sz="1700" dirty="0">
                <a:latin typeface="Tahoma"/>
                <a:cs typeface="Tahoma"/>
              </a:rPr>
              <a:t>We</a:t>
            </a:r>
            <a:r>
              <a:rPr sz="1700" spc="97" dirty="0">
                <a:latin typeface="Tahoma"/>
                <a:cs typeface="Tahoma"/>
              </a:rPr>
              <a:t> </a:t>
            </a:r>
            <a:r>
              <a:rPr sz="1700" spc="-35" dirty="0">
                <a:latin typeface="Tahoma"/>
                <a:cs typeface="Tahoma"/>
              </a:rPr>
              <a:t>need</a:t>
            </a:r>
            <a:endParaRPr sz="1700">
              <a:latin typeface="Tahoma"/>
              <a:cs typeface="Tahoma"/>
            </a:endParaRPr>
          </a:p>
          <a:p>
            <a:pPr marL="602505">
              <a:spcBef>
                <a:spcPts val="637"/>
              </a:spcBef>
            </a:pPr>
            <a:r>
              <a:rPr sz="1700" spc="18" dirty="0">
                <a:latin typeface="Tahoma"/>
                <a:cs typeface="Tahoma"/>
              </a:rPr>
              <a:t>Cheapest</a:t>
            </a:r>
            <a:r>
              <a:rPr sz="1700" dirty="0">
                <a:latin typeface="Tahoma"/>
                <a:cs typeface="Tahoma"/>
              </a:rPr>
              <a:t> </a:t>
            </a:r>
            <a:r>
              <a:rPr sz="1700" spc="18" dirty="0">
                <a:latin typeface="Tahoma"/>
                <a:cs typeface="Tahoma"/>
              </a:rPr>
              <a:t>cost</a:t>
            </a:r>
            <a:r>
              <a:rPr sz="1700" dirty="0">
                <a:latin typeface="Tahoma"/>
                <a:cs typeface="Tahoma"/>
              </a:rPr>
              <a:t> </a:t>
            </a:r>
            <a:r>
              <a:rPr sz="1700" spc="18" dirty="0">
                <a:latin typeface="Tahoma"/>
                <a:cs typeface="Tahoma"/>
              </a:rPr>
              <a:t>to</a:t>
            </a:r>
            <a:r>
              <a:rPr sz="1700" dirty="0">
                <a:latin typeface="Tahoma"/>
                <a:cs typeface="Tahoma"/>
              </a:rPr>
              <a:t> </a:t>
            </a:r>
            <a:r>
              <a:rPr sz="1700" spc="18" dirty="0">
                <a:latin typeface="Tahoma"/>
                <a:cs typeface="Tahoma"/>
              </a:rPr>
              <a:t>state</a:t>
            </a:r>
            <a:r>
              <a:rPr sz="1700" dirty="0">
                <a:latin typeface="Tahoma"/>
                <a:cs typeface="Tahoma"/>
              </a:rPr>
              <a:t> </a:t>
            </a:r>
            <a:r>
              <a:rPr sz="1900" i="1" spc="18" dirty="0">
                <a:latin typeface="Cambria"/>
                <a:cs typeface="Cambria"/>
              </a:rPr>
              <a:t>j</a:t>
            </a:r>
            <a:r>
              <a:rPr sz="1900" i="1" spc="97" dirty="0">
                <a:latin typeface="Cambria"/>
                <a:cs typeface="Cambria"/>
              </a:rPr>
              <a:t> </a:t>
            </a:r>
            <a:r>
              <a:rPr sz="1700" spc="18" dirty="0">
                <a:latin typeface="Tahoma"/>
                <a:cs typeface="Tahoma"/>
              </a:rPr>
              <a:t>at</a:t>
            </a:r>
            <a:r>
              <a:rPr sz="1700" spc="9" dirty="0">
                <a:latin typeface="Tahoma"/>
                <a:cs typeface="Tahoma"/>
              </a:rPr>
              <a:t> </a:t>
            </a:r>
            <a:r>
              <a:rPr sz="1700" spc="18" dirty="0">
                <a:latin typeface="Tahoma"/>
                <a:cs typeface="Tahoma"/>
              </a:rPr>
              <a:t>step</a:t>
            </a:r>
            <a:r>
              <a:rPr sz="1700" dirty="0">
                <a:latin typeface="Tahoma"/>
                <a:cs typeface="Tahoma"/>
              </a:rPr>
              <a:t> </a:t>
            </a:r>
            <a:r>
              <a:rPr sz="1900" i="1" spc="18" dirty="0">
                <a:latin typeface="Cambria"/>
                <a:cs typeface="Cambria"/>
              </a:rPr>
              <a:t>s</a:t>
            </a:r>
            <a:r>
              <a:rPr sz="1700" spc="18" dirty="0">
                <a:latin typeface="Tahoma"/>
                <a:cs typeface="Tahoma"/>
              </a:rPr>
              <a:t>:</a:t>
            </a:r>
            <a:r>
              <a:rPr sz="1700" spc="124" dirty="0">
                <a:latin typeface="Tahoma"/>
                <a:cs typeface="Tahoma"/>
              </a:rPr>
              <a:t> </a:t>
            </a:r>
            <a:r>
              <a:rPr sz="1900" spc="-35" dirty="0">
                <a:latin typeface="Calibri"/>
                <a:cs typeface="Calibri"/>
              </a:rPr>
              <a:t>δ</a:t>
            </a:r>
            <a:r>
              <a:rPr sz="2100" i="1" spc="-53" baseline="-10416" dirty="0">
                <a:latin typeface="Cambria"/>
                <a:cs typeface="Cambria"/>
              </a:rPr>
              <a:t>j</a:t>
            </a:r>
            <a:r>
              <a:rPr sz="1900" spc="-35" dirty="0">
                <a:latin typeface="Tahoma"/>
                <a:cs typeface="Tahoma"/>
              </a:rPr>
              <a:t>(</a:t>
            </a:r>
            <a:r>
              <a:rPr sz="1900" i="1" spc="-35" dirty="0">
                <a:latin typeface="Cambria"/>
                <a:cs typeface="Cambria"/>
              </a:rPr>
              <a:t>s</a:t>
            </a:r>
            <a:r>
              <a:rPr sz="1900" spc="-35" dirty="0">
                <a:latin typeface="Tahoma"/>
                <a:cs typeface="Tahoma"/>
              </a:rPr>
              <a:t>)</a:t>
            </a:r>
            <a:endParaRPr sz="1900">
              <a:latin typeface="Tahoma"/>
              <a:cs typeface="Tahoma"/>
            </a:endParaRPr>
          </a:p>
          <a:p>
            <a:pPr marL="602505">
              <a:spcBef>
                <a:spcPts val="593"/>
              </a:spcBef>
            </a:pPr>
            <a:r>
              <a:rPr sz="1700" spc="18" dirty="0">
                <a:latin typeface="Tahoma"/>
                <a:cs typeface="Tahoma"/>
              </a:rPr>
              <a:t>Backtrace</a:t>
            </a:r>
            <a:r>
              <a:rPr sz="1700" spc="44" dirty="0">
                <a:latin typeface="Tahoma"/>
                <a:cs typeface="Tahoma"/>
              </a:rPr>
              <a:t> </a:t>
            </a:r>
            <a:r>
              <a:rPr sz="1700" spc="18" dirty="0">
                <a:latin typeface="Tahoma"/>
                <a:cs typeface="Tahoma"/>
              </a:rPr>
              <a:t>from</a:t>
            </a:r>
            <a:r>
              <a:rPr sz="1700" spc="53" dirty="0">
                <a:latin typeface="Tahoma"/>
                <a:cs typeface="Tahoma"/>
              </a:rPr>
              <a:t> </a:t>
            </a:r>
            <a:r>
              <a:rPr sz="1700" dirty="0">
                <a:latin typeface="Tahoma"/>
                <a:cs typeface="Tahoma"/>
              </a:rPr>
              <a:t>that</a:t>
            </a:r>
            <a:r>
              <a:rPr sz="1700" spc="53" dirty="0">
                <a:latin typeface="Tahoma"/>
                <a:cs typeface="Tahoma"/>
              </a:rPr>
              <a:t> </a:t>
            </a:r>
            <a:r>
              <a:rPr sz="1700" spc="18" dirty="0">
                <a:latin typeface="Tahoma"/>
                <a:cs typeface="Tahoma"/>
              </a:rPr>
              <a:t>state</a:t>
            </a:r>
            <a:r>
              <a:rPr sz="1700" spc="44" dirty="0">
                <a:latin typeface="Tahoma"/>
                <a:cs typeface="Tahoma"/>
              </a:rPr>
              <a:t> </a:t>
            </a:r>
            <a:r>
              <a:rPr sz="1700" spc="18" dirty="0">
                <a:latin typeface="Tahoma"/>
                <a:cs typeface="Tahoma"/>
              </a:rPr>
              <a:t>to</a:t>
            </a:r>
            <a:r>
              <a:rPr sz="1700" spc="53" dirty="0">
                <a:latin typeface="Tahoma"/>
                <a:cs typeface="Tahoma"/>
              </a:rPr>
              <a:t> </a:t>
            </a:r>
            <a:r>
              <a:rPr sz="1700" spc="18" dirty="0">
                <a:latin typeface="Tahoma"/>
                <a:cs typeface="Tahoma"/>
              </a:rPr>
              <a:t>best</a:t>
            </a:r>
            <a:r>
              <a:rPr sz="1700" spc="53" dirty="0">
                <a:latin typeface="Tahoma"/>
                <a:cs typeface="Tahoma"/>
              </a:rPr>
              <a:t> </a:t>
            </a:r>
            <a:r>
              <a:rPr sz="1700" spc="18" dirty="0">
                <a:latin typeface="Tahoma"/>
                <a:cs typeface="Tahoma"/>
              </a:rPr>
              <a:t>predecessor</a:t>
            </a:r>
            <a:r>
              <a:rPr sz="1700" spc="53" dirty="0">
                <a:latin typeface="Tahoma"/>
                <a:cs typeface="Tahoma"/>
              </a:rPr>
              <a:t> </a:t>
            </a:r>
            <a:r>
              <a:rPr sz="1900" spc="-35" dirty="0">
                <a:latin typeface="Calibri"/>
                <a:cs typeface="Calibri"/>
              </a:rPr>
              <a:t>ψ</a:t>
            </a:r>
            <a:r>
              <a:rPr sz="2100" i="1" spc="-53" baseline="-10416" dirty="0">
                <a:latin typeface="Cambria"/>
                <a:cs typeface="Cambria"/>
              </a:rPr>
              <a:t>j</a:t>
            </a:r>
            <a:r>
              <a:rPr sz="1900" spc="-35" dirty="0">
                <a:latin typeface="Tahoma"/>
                <a:cs typeface="Tahoma"/>
              </a:rPr>
              <a:t>(</a:t>
            </a:r>
            <a:r>
              <a:rPr sz="1900" i="1" spc="-35" dirty="0">
                <a:latin typeface="Cambria"/>
                <a:cs typeface="Cambria"/>
              </a:rPr>
              <a:t>s</a:t>
            </a:r>
            <a:r>
              <a:rPr sz="1900" spc="-35" dirty="0">
                <a:latin typeface="Tahoma"/>
                <a:cs typeface="Tahoma"/>
              </a:rPr>
              <a:t>)</a:t>
            </a:r>
            <a:endParaRPr sz="1900">
              <a:latin typeface="Tahoma"/>
              <a:cs typeface="Tahoma"/>
            </a:endParaRPr>
          </a:p>
          <a:p>
            <a:pPr>
              <a:spcBef>
                <a:spcPts val="788"/>
              </a:spcBef>
            </a:pPr>
            <a:endParaRPr sz="1700">
              <a:latin typeface="Tahoma"/>
              <a:cs typeface="Tahoma"/>
            </a:endParaRPr>
          </a:p>
          <a:p>
            <a:pPr marL="112408"/>
            <a:r>
              <a:rPr sz="1900" i="1" spc="-35" dirty="0">
                <a:solidFill>
                  <a:srgbClr val="3232B2"/>
                </a:solidFill>
                <a:latin typeface="Cambria"/>
                <a:cs typeface="Cambria"/>
              </a:rPr>
              <a:t>Computing</a:t>
            </a:r>
            <a:r>
              <a:rPr sz="1900" i="1" spc="-9" dirty="0">
                <a:solidFill>
                  <a:srgbClr val="3232B2"/>
                </a:solidFill>
                <a:latin typeface="Cambria"/>
                <a:cs typeface="Cambria"/>
              </a:rPr>
              <a:t> </a:t>
            </a:r>
            <a:r>
              <a:rPr sz="1900" i="1" spc="-44" dirty="0">
                <a:solidFill>
                  <a:srgbClr val="3232B2"/>
                </a:solidFill>
                <a:latin typeface="Cambria"/>
                <a:cs typeface="Cambria"/>
              </a:rPr>
              <a:t>these</a:t>
            </a:r>
            <a:r>
              <a:rPr sz="1900" i="1" dirty="0">
                <a:solidFill>
                  <a:srgbClr val="3232B2"/>
                </a:solidFill>
                <a:latin typeface="Cambria"/>
                <a:cs typeface="Cambria"/>
              </a:rPr>
              <a:t> </a:t>
            </a:r>
            <a:r>
              <a:rPr sz="1900" i="1" spc="-18" dirty="0">
                <a:solidFill>
                  <a:srgbClr val="3232B2"/>
                </a:solidFill>
                <a:latin typeface="Cambria"/>
                <a:cs typeface="Cambria"/>
              </a:rPr>
              <a:t>values</a:t>
            </a:r>
            <a:endParaRPr sz="1900">
              <a:latin typeface="Cambria"/>
              <a:cs typeface="Cambria"/>
            </a:endParaRPr>
          </a:p>
          <a:p>
            <a:pPr marL="602505" marR="1550102">
              <a:lnSpc>
                <a:spcPct val="125299"/>
              </a:lnSpc>
              <a:spcBef>
                <a:spcPts val="62"/>
              </a:spcBef>
            </a:pPr>
            <a:r>
              <a:rPr sz="1900" spc="-18" dirty="0">
                <a:latin typeface="Calibri"/>
                <a:cs typeface="Calibri"/>
              </a:rPr>
              <a:t>δ</a:t>
            </a:r>
            <a:r>
              <a:rPr sz="2100" i="1" spc="-27" baseline="-10416" dirty="0">
                <a:latin typeface="Cambria"/>
                <a:cs typeface="Cambria"/>
              </a:rPr>
              <a:t>j</a:t>
            </a:r>
            <a:r>
              <a:rPr sz="1900" spc="-18" dirty="0">
                <a:latin typeface="Tahoma"/>
                <a:cs typeface="Tahoma"/>
              </a:rPr>
              <a:t>(</a:t>
            </a:r>
            <a:r>
              <a:rPr sz="1900" i="1" spc="-18" dirty="0">
                <a:latin typeface="Cambria"/>
                <a:cs typeface="Cambria"/>
              </a:rPr>
              <a:t>s</a:t>
            </a:r>
            <a:r>
              <a:rPr sz="1900" i="1" spc="-133" dirty="0">
                <a:latin typeface="Cambria"/>
                <a:cs typeface="Cambria"/>
              </a:rPr>
              <a:t> </a:t>
            </a:r>
            <a:r>
              <a:rPr sz="1900" dirty="0">
                <a:latin typeface="Tahoma"/>
                <a:cs typeface="Tahoma"/>
              </a:rPr>
              <a:t>+</a:t>
            </a:r>
            <a:r>
              <a:rPr sz="1900" spc="-301" dirty="0">
                <a:latin typeface="Tahoma"/>
                <a:cs typeface="Tahoma"/>
              </a:rPr>
              <a:t> </a:t>
            </a:r>
            <a:r>
              <a:rPr sz="1900" spc="-18" dirty="0">
                <a:latin typeface="Times New Roman"/>
                <a:cs typeface="Times New Roman"/>
              </a:rPr>
              <a:t>1</a:t>
            </a:r>
            <a:r>
              <a:rPr sz="1900" spc="-18" dirty="0">
                <a:latin typeface="Tahoma"/>
                <a:cs typeface="Tahoma"/>
              </a:rPr>
              <a:t>)</a:t>
            </a:r>
            <a:r>
              <a:rPr sz="1900" spc="-115" dirty="0">
                <a:latin typeface="Tahoma"/>
                <a:cs typeface="Tahoma"/>
              </a:rPr>
              <a:t> </a:t>
            </a:r>
            <a:r>
              <a:rPr sz="1900" dirty="0">
                <a:latin typeface="Tahoma"/>
                <a:cs typeface="Tahoma"/>
              </a:rPr>
              <a:t>=</a:t>
            </a:r>
            <a:r>
              <a:rPr sz="1900" spc="-124" dirty="0">
                <a:latin typeface="Tahoma"/>
                <a:cs typeface="Tahoma"/>
              </a:rPr>
              <a:t> </a:t>
            </a:r>
            <a:r>
              <a:rPr sz="1900" i="1" dirty="0">
                <a:latin typeface="Cambria"/>
                <a:cs typeface="Cambria"/>
              </a:rPr>
              <a:t>max</a:t>
            </a:r>
            <a:r>
              <a:rPr sz="2100" baseline="-10416" dirty="0">
                <a:latin typeface="Times New Roman"/>
                <a:cs typeface="Times New Roman"/>
              </a:rPr>
              <a:t>1</a:t>
            </a:r>
            <a:r>
              <a:rPr sz="2100" baseline="-10416" dirty="0">
                <a:latin typeface="Roboto Th"/>
                <a:cs typeface="Roboto Th"/>
              </a:rPr>
              <a:t>≤</a:t>
            </a:r>
            <a:r>
              <a:rPr sz="2100" i="1" baseline="-10416" dirty="0">
                <a:latin typeface="Cambria"/>
                <a:cs typeface="Cambria"/>
              </a:rPr>
              <a:t>i</a:t>
            </a:r>
            <a:r>
              <a:rPr sz="2100" baseline="-10416" dirty="0">
                <a:latin typeface="Roboto Th"/>
                <a:cs typeface="Roboto Th"/>
              </a:rPr>
              <a:t>≤</a:t>
            </a:r>
            <a:r>
              <a:rPr sz="2100" i="1" baseline="-10416" dirty="0">
                <a:latin typeface="Cambria"/>
                <a:cs typeface="Cambria"/>
              </a:rPr>
              <a:t>N</a:t>
            </a:r>
            <a:r>
              <a:rPr sz="2100" i="1" spc="-158" baseline="-10416" dirty="0">
                <a:latin typeface="Cambria"/>
                <a:cs typeface="Cambria"/>
              </a:rPr>
              <a:t> </a:t>
            </a:r>
            <a:r>
              <a:rPr sz="1900" spc="-18" dirty="0">
                <a:latin typeface="Calibri"/>
                <a:cs typeface="Calibri"/>
              </a:rPr>
              <a:t>δ</a:t>
            </a:r>
            <a:r>
              <a:rPr sz="2100" i="1" spc="-27" baseline="-10416" dirty="0">
                <a:latin typeface="Cambria"/>
                <a:cs typeface="Cambria"/>
              </a:rPr>
              <a:t>i</a:t>
            </a:r>
            <a:r>
              <a:rPr sz="1900" spc="-18" dirty="0">
                <a:latin typeface="Tahoma"/>
                <a:cs typeface="Tahoma"/>
              </a:rPr>
              <a:t>(</a:t>
            </a:r>
            <a:r>
              <a:rPr sz="1900" i="1" spc="-18" dirty="0">
                <a:latin typeface="Cambria"/>
                <a:cs typeface="Cambria"/>
              </a:rPr>
              <a:t>s</a:t>
            </a:r>
            <a:r>
              <a:rPr sz="1900" spc="-18" dirty="0">
                <a:latin typeface="Tahoma"/>
                <a:cs typeface="Tahoma"/>
              </a:rPr>
              <a:t>)</a:t>
            </a:r>
            <a:r>
              <a:rPr sz="1900" i="1" spc="-18" dirty="0">
                <a:latin typeface="Cambria"/>
                <a:cs typeface="Cambria"/>
              </a:rPr>
              <a:t>p</a:t>
            </a:r>
            <a:r>
              <a:rPr sz="1900" spc="-18" dirty="0">
                <a:latin typeface="Tahoma"/>
                <a:cs typeface="Tahoma"/>
              </a:rPr>
              <a:t>(</a:t>
            </a:r>
            <a:r>
              <a:rPr sz="1900" i="1" spc="-18" dirty="0">
                <a:latin typeface="Cambria"/>
                <a:cs typeface="Cambria"/>
              </a:rPr>
              <a:t>t</a:t>
            </a:r>
            <a:r>
              <a:rPr sz="2100" i="1" spc="-27" baseline="-10416" dirty="0">
                <a:latin typeface="Cambria"/>
                <a:cs typeface="Cambria"/>
              </a:rPr>
              <a:t>j</a:t>
            </a:r>
            <a:r>
              <a:rPr sz="1900" spc="-18" dirty="0">
                <a:latin typeface="Roboto Th"/>
                <a:cs typeface="Roboto Th"/>
              </a:rPr>
              <a:t>|</a:t>
            </a:r>
            <a:r>
              <a:rPr sz="1900" i="1" spc="-18" dirty="0">
                <a:latin typeface="Cambria"/>
                <a:cs typeface="Cambria"/>
              </a:rPr>
              <a:t>t</a:t>
            </a:r>
            <a:r>
              <a:rPr sz="2100" i="1" spc="-27" baseline="-10416" dirty="0">
                <a:latin typeface="Cambria"/>
                <a:cs typeface="Cambria"/>
              </a:rPr>
              <a:t>i</a:t>
            </a:r>
            <a:r>
              <a:rPr sz="1900" spc="-18" dirty="0">
                <a:latin typeface="Tahoma"/>
                <a:cs typeface="Tahoma"/>
              </a:rPr>
              <a:t>)</a:t>
            </a:r>
            <a:r>
              <a:rPr sz="1900" i="1" spc="-18" dirty="0">
                <a:latin typeface="Cambria"/>
                <a:cs typeface="Cambria"/>
              </a:rPr>
              <a:t>p</a:t>
            </a:r>
            <a:r>
              <a:rPr sz="1900" spc="-18" dirty="0">
                <a:latin typeface="Tahoma"/>
                <a:cs typeface="Tahoma"/>
              </a:rPr>
              <a:t>(</a:t>
            </a:r>
            <a:r>
              <a:rPr sz="1900" i="1" spc="-18" dirty="0">
                <a:latin typeface="Cambria"/>
                <a:cs typeface="Cambria"/>
              </a:rPr>
              <a:t>w</a:t>
            </a:r>
            <a:r>
              <a:rPr sz="2100" i="1" spc="-27" baseline="-10416" dirty="0">
                <a:latin typeface="Cambria"/>
                <a:cs typeface="Cambria"/>
              </a:rPr>
              <a:t>s</a:t>
            </a:r>
            <a:r>
              <a:rPr sz="2100" spc="-27" baseline="-10416" dirty="0">
                <a:latin typeface="Verdana"/>
                <a:cs typeface="Verdana"/>
              </a:rPr>
              <a:t>+</a:t>
            </a:r>
            <a:r>
              <a:rPr sz="2100" spc="-27" baseline="-10416" dirty="0">
                <a:latin typeface="Times New Roman"/>
                <a:cs typeface="Times New Roman"/>
              </a:rPr>
              <a:t>1</a:t>
            </a:r>
            <a:r>
              <a:rPr sz="1900" spc="-18" dirty="0">
                <a:latin typeface="Roboto Th"/>
                <a:cs typeface="Roboto Th"/>
              </a:rPr>
              <a:t>|</a:t>
            </a:r>
            <a:r>
              <a:rPr sz="1900" i="1" spc="-18" dirty="0">
                <a:latin typeface="Cambria"/>
                <a:cs typeface="Cambria"/>
              </a:rPr>
              <a:t>t</a:t>
            </a:r>
            <a:r>
              <a:rPr sz="2100" i="1" spc="-27" baseline="-10416" dirty="0">
                <a:latin typeface="Cambria"/>
                <a:cs typeface="Cambria"/>
              </a:rPr>
              <a:t>j</a:t>
            </a:r>
            <a:r>
              <a:rPr sz="1900" spc="-18" dirty="0">
                <a:latin typeface="Tahoma"/>
                <a:cs typeface="Tahoma"/>
              </a:rPr>
              <a:t>) </a:t>
            </a:r>
            <a:r>
              <a:rPr sz="1900" spc="-44" dirty="0">
                <a:latin typeface="Calibri"/>
                <a:cs typeface="Calibri"/>
              </a:rPr>
              <a:t>ψ</a:t>
            </a:r>
            <a:r>
              <a:rPr sz="2100" i="1" spc="-65" baseline="-10416" dirty="0">
                <a:latin typeface="Cambria"/>
                <a:cs typeface="Cambria"/>
              </a:rPr>
              <a:t>j</a:t>
            </a:r>
            <a:r>
              <a:rPr sz="1900" spc="-44" dirty="0">
                <a:latin typeface="Tahoma"/>
                <a:cs typeface="Tahoma"/>
              </a:rPr>
              <a:t>(</a:t>
            </a:r>
            <a:r>
              <a:rPr sz="1900" i="1" spc="-44" dirty="0">
                <a:latin typeface="Cambria"/>
                <a:cs typeface="Cambria"/>
              </a:rPr>
              <a:t>s</a:t>
            </a:r>
            <a:r>
              <a:rPr sz="1900" i="1" spc="-133" dirty="0">
                <a:latin typeface="Cambria"/>
                <a:cs typeface="Cambria"/>
              </a:rPr>
              <a:t> </a:t>
            </a:r>
            <a:r>
              <a:rPr sz="1900" dirty="0">
                <a:latin typeface="Tahoma"/>
                <a:cs typeface="Tahoma"/>
              </a:rPr>
              <a:t>+</a:t>
            </a:r>
            <a:r>
              <a:rPr sz="1900" spc="-310" dirty="0">
                <a:latin typeface="Tahoma"/>
                <a:cs typeface="Tahoma"/>
              </a:rPr>
              <a:t> </a:t>
            </a:r>
            <a:r>
              <a:rPr sz="1900" spc="-18" dirty="0">
                <a:latin typeface="Times New Roman"/>
                <a:cs typeface="Times New Roman"/>
              </a:rPr>
              <a:t>1</a:t>
            </a:r>
            <a:r>
              <a:rPr sz="1900" spc="-18" dirty="0">
                <a:latin typeface="Tahoma"/>
                <a:cs typeface="Tahoma"/>
              </a:rPr>
              <a:t>)</a:t>
            </a:r>
            <a:r>
              <a:rPr sz="1900" spc="-124" dirty="0">
                <a:latin typeface="Tahoma"/>
                <a:cs typeface="Tahoma"/>
              </a:rPr>
              <a:t> </a:t>
            </a:r>
            <a:r>
              <a:rPr sz="1900" dirty="0">
                <a:latin typeface="Tahoma"/>
                <a:cs typeface="Tahoma"/>
              </a:rPr>
              <a:t>=</a:t>
            </a:r>
            <a:r>
              <a:rPr sz="1900" spc="-124" dirty="0">
                <a:latin typeface="Tahoma"/>
                <a:cs typeface="Tahoma"/>
              </a:rPr>
              <a:t> </a:t>
            </a:r>
            <a:r>
              <a:rPr sz="1900" i="1" spc="-18" dirty="0">
                <a:latin typeface="Cambria"/>
                <a:cs typeface="Cambria"/>
              </a:rPr>
              <a:t>argmax</a:t>
            </a:r>
            <a:r>
              <a:rPr sz="2100" spc="-27" baseline="-10416" dirty="0">
                <a:latin typeface="Times New Roman"/>
                <a:cs typeface="Times New Roman"/>
              </a:rPr>
              <a:t>1</a:t>
            </a:r>
            <a:r>
              <a:rPr sz="2100" spc="-27" baseline="-10416" dirty="0">
                <a:latin typeface="Roboto Th"/>
                <a:cs typeface="Roboto Th"/>
              </a:rPr>
              <a:t>≤</a:t>
            </a:r>
            <a:r>
              <a:rPr sz="2100" i="1" spc="-27" baseline="-10416" dirty="0">
                <a:latin typeface="Cambria"/>
                <a:cs typeface="Cambria"/>
              </a:rPr>
              <a:t>i</a:t>
            </a:r>
            <a:r>
              <a:rPr sz="2100" spc="-27" baseline="-10416" dirty="0">
                <a:latin typeface="Roboto Th"/>
                <a:cs typeface="Roboto Th"/>
              </a:rPr>
              <a:t>≤</a:t>
            </a:r>
            <a:r>
              <a:rPr sz="2100" i="1" spc="-27" baseline="-10416" dirty="0">
                <a:latin typeface="Cambria"/>
                <a:cs typeface="Cambria"/>
              </a:rPr>
              <a:t>N</a:t>
            </a:r>
            <a:r>
              <a:rPr sz="2100" i="1" spc="-184" baseline="-10416" dirty="0">
                <a:latin typeface="Cambria"/>
                <a:cs typeface="Cambria"/>
              </a:rPr>
              <a:t> </a:t>
            </a:r>
            <a:r>
              <a:rPr sz="1900" spc="-18" dirty="0">
                <a:latin typeface="Calibri"/>
                <a:cs typeface="Calibri"/>
              </a:rPr>
              <a:t>δ</a:t>
            </a:r>
            <a:r>
              <a:rPr sz="2100" i="1" spc="-27" baseline="-10416" dirty="0">
                <a:latin typeface="Cambria"/>
                <a:cs typeface="Cambria"/>
              </a:rPr>
              <a:t>i</a:t>
            </a:r>
            <a:r>
              <a:rPr sz="1900" spc="-18" dirty="0">
                <a:latin typeface="Tahoma"/>
                <a:cs typeface="Tahoma"/>
              </a:rPr>
              <a:t>(</a:t>
            </a:r>
            <a:r>
              <a:rPr sz="1900" i="1" spc="-18" dirty="0">
                <a:latin typeface="Cambria"/>
                <a:cs typeface="Cambria"/>
              </a:rPr>
              <a:t>s</a:t>
            </a:r>
            <a:r>
              <a:rPr sz="1900" spc="-18" dirty="0">
                <a:latin typeface="Tahoma"/>
                <a:cs typeface="Tahoma"/>
              </a:rPr>
              <a:t>)</a:t>
            </a:r>
            <a:r>
              <a:rPr sz="1900" i="1" spc="-18" dirty="0">
                <a:latin typeface="Cambria"/>
                <a:cs typeface="Cambria"/>
              </a:rPr>
              <a:t>p</a:t>
            </a:r>
            <a:r>
              <a:rPr sz="1900" spc="-18" dirty="0">
                <a:latin typeface="Tahoma"/>
                <a:cs typeface="Tahoma"/>
              </a:rPr>
              <a:t>(</a:t>
            </a:r>
            <a:r>
              <a:rPr sz="1900" i="1" spc="-18" dirty="0">
                <a:latin typeface="Cambria"/>
                <a:cs typeface="Cambria"/>
              </a:rPr>
              <a:t>t</a:t>
            </a:r>
            <a:r>
              <a:rPr sz="2100" i="1" spc="-27" baseline="-10416" dirty="0">
                <a:latin typeface="Cambria"/>
                <a:cs typeface="Cambria"/>
              </a:rPr>
              <a:t>j</a:t>
            </a:r>
            <a:r>
              <a:rPr sz="1900" spc="-18" dirty="0">
                <a:latin typeface="Roboto Th"/>
                <a:cs typeface="Roboto Th"/>
              </a:rPr>
              <a:t>|</a:t>
            </a:r>
            <a:r>
              <a:rPr sz="1900" i="1" spc="-18" dirty="0">
                <a:latin typeface="Cambria"/>
                <a:cs typeface="Cambria"/>
              </a:rPr>
              <a:t>t</a:t>
            </a:r>
            <a:r>
              <a:rPr sz="2100" i="1" spc="-27" baseline="-10416" dirty="0">
                <a:latin typeface="Cambria"/>
                <a:cs typeface="Cambria"/>
              </a:rPr>
              <a:t>i</a:t>
            </a:r>
            <a:r>
              <a:rPr sz="1900" spc="-18" dirty="0">
                <a:latin typeface="Tahoma"/>
                <a:cs typeface="Tahoma"/>
              </a:rPr>
              <a:t>)</a:t>
            </a:r>
            <a:r>
              <a:rPr sz="1900" i="1" spc="-18" dirty="0">
                <a:latin typeface="Cambria"/>
                <a:cs typeface="Cambria"/>
              </a:rPr>
              <a:t>p</a:t>
            </a:r>
            <a:r>
              <a:rPr sz="1900" spc="-18" dirty="0">
                <a:latin typeface="Tahoma"/>
                <a:cs typeface="Tahoma"/>
              </a:rPr>
              <a:t>(</a:t>
            </a:r>
            <a:r>
              <a:rPr sz="1900" i="1" spc="-18" dirty="0">
                <a:latin typeface="Cambria"/>
                <a:cs typeface="Cambria"/>
              </a:rPr>
              <a:t>w</a:t>
            </a:r>
            <a:r>
              <a:rPr sz="2100" i="1" spc="-27" baseline="-10416" dirty="0">
                <a:latin typeface="Cambria"/>
                <a:cs typeface="Cambria"/>
              </a:rPr>
              <a:t>s</a:t>
            </a:r>
            <a:r>
              <a:rPr sz="2100" spc="-27" baseline="-10416" dirty="0">
                <a:latin typeface="Verdana"/>
                <a:cs typeface="Verdana"/>
              </a:rPr>
              <a:t>+</a:t>
            </a:r>
            <a:r>
              <a:rPr sz="2100" spc="-27" baseline="-10416" dirty="0">
                <a:latin typeface="Times New Roman"/>
                <a:cs typeface="Times New Roman"/>
              </a:rPr>
              <a:t>1</a:t>
            </a:r>
            <a:r>
              <a:rPr sz="1900" spc="-18" dirty="0">
                <a:latin typeface="Roboto Th"/>
                <a:cs typeface="Roboto Th"/>
              </a:rPr>
              <a:t>|</a:t>
            </a:r>
            <a:r>
              <a:rPr sz="1900" i="1" spc="-18" dirty="0">
                <a:latin typeface="Cambria"/>
                <a:cs typeface="Cambria"/>
              </a:rPr>
              <a:t>t</a:t>
            </a:r>
            <a:r>
              <a:rPr sz="2100" i="1" spc="-27" baseline="-10416" dirty="0">
                <a:latin typeface="Cambria"/>
                <a:cs typeface="Cambria"/>
              </a:rPr>
              <a:t>j</a:t>
            </a:r>
            <a:r>
              <a:rPr sz="1900" spc="-18" dirty="0">
                <a:latin typeface="Tahoma"/>
                <a:cs typeface="Tahoma"/>
              </a:rPr>
              <a:t>)</a:t>
            </a:r>
            <a:endParaRPr sz="1900">
              <a:latin typeface="Tahoma"/>
              <a:cs typeface="Tahoma"/>
            </a:endParaRPr>
          </a:p>
          <a:p>
            <a:pPr>
              <a:spcBef>
                <a:spcPts val="1053"/>
              </a:spcBef>
            </a:pPr>
            <a:endParaRPr sz="1900">
              <a:latin typeface="Tahoma"/>
              <a:cs typeface="Tahoma"/>
            </a:endParaRPr>
          </a:p>
          <a:p>
            <a:pPr marL="112408"/>
            <a:r>
              <a:rPr sz="1700" dirty="0">
                <a:latin typeface="Tahoma"/>
                <a:cs typeface="Tahoma"/>
              </a:rPr>
              <a:t>Best</a:t>
            </a:r>
            <a:r>
              <a:rPr sz="1700" spc="62" dirty="0">
                <a:latin typeface="Tahoma"/>
                <a:cs typeface="Tahoma"/>
              </a:rPr>
              <a:t> </a:t>
            </a:r>
            <a:r>
              <a:rPr sz="1700" dirty="0">
                <a:latin typeface="Tahoma"/>
                <a:cs typeface="Tahoma"/>
              </a:rPr>
              <a:t>final</a:t>
            </a:r>
            <a:r>
              <a:rPr sz="1700" spc="71" dirty="0">
                <a:latin typeface="Tahoma"/>
                <a:cs typeface="Tahoma"/>
              </a:rPr>
              <a:t> </a:t>
            </a:r>
            <a:r>
              <a:rPr sz="1700" dirty="0">
                <a:latin typeface="Tahoma"/>
                <a:cs typeface="Tahoma"/>
              </a:rPr>
              <a:t>state</a:t>
            </a:r>
            <a:r>
              <a:rPr sz="1700" spc="71" dirty="0">
                <a:latin typeface="Tahoma"/>
                <a:cs typeface="Tahoma"/>
              </a:rPr>
              <a:t> </a:t>
            </a:r>
            <a:r>
              <a:rPr sz="1700" dirty="0">
                <a:latin typeface="Tahoma"/>
                <a:cs typeface="Tahoma"/>
              </a:rPr>
              <a:t>is</a:t>
            </a:r>
            <a:r>
              <a:rPr sz="1700" spc="71" dirty="0">
                <a:latin typeface="Tahoma"/>
                <a:cs typeface="Tahoma"/>
              </a:rPr>
              <a:t> </a:t>
            </a:r>
            <a:r>
              <a:rPr sz="1900" i="1" spc="-18" dirty="0">
                <a:latin typeface="Cambria"/>
                <a:cs typeface="Cambria"/>
              </a:rPr>
              <a:t>argmax</a:t>
            </a:r>
            <a:r>
              <a:rPr sz="2100" spc="-27" baseline="-10416" dirty="0">
                <a:latin typeface="Times New Roman"/>
                <a:cs typeface="Times New Roman"/>
              </a:rPr>
              <a:t>1</a:t>
            </a:r>
            <a:r>
              <a:rPr sz="2100" spc="-27" baseline="-10416" dirty="0">
                <a:latin typeface="Roboto Th"/>
                <a:cs typeface="Roboto Th"/>
              </a:rPr>
              <a:t>≤</a:t>
            </a:r>
            <a:r>
              <a:rPr sz="2100" i="1" spc="-27" baseline="-10416" dirty="0">
                <a:latin typeface="Cambria"/>
                <a:cs typeface="Cambria"/>
              </a:rPr>
              <a:t>i</a:t>
            </a:r>
            <a:r>
              <a:rPr sz="2100" spc="-27" baseline="-10416" dirty="0">
                <a:latin typeface="Roboto Th"/>
                <a:cs typeface="Roboto Th"/>
              </a:rPr>
              <a:t>≤</a:t>
            </a:r>
            <a:r>
              <a:rPr sz="2100" i="1" spc="-27" baseline="-10416" dirty="0">
                <a:latin typeface="Cambria"/>
                <a:cs typeface="Cambria"/>
              </a:rPr>
              <a:t>N</a:t>
            </a:r>
            <a:r>
              <a:rPr sz="2100" i="1" spc="-145" baseline="-10416" dirty="0">
                <a:latin typeface="Cambria"/>
                <a:cs typeface="Cambria"/>
              </a:rPr>
              <a:t> </a:t>
            </a:r>
            <a:r>
              <a:rPr sz="1900" dirty="0">
                <a:latin typeface="Calibri"/>
                <a:cs typeface="Calibri"/>
              </a:rPr>
              <a:t>δ</a:t>
            </a:r>
            <a:r>
              <a:rPr sz="2100" i="1" baseline="-10416" dirty="0">
                <a:latin typeface="Cambria"/>
                <a:cs typeface="Cambria"/>
              </a:rPr>
              <a:t>i</a:t>
            </a:r>
            <a:r>
              <a:rPr sz="1900" dirty="0">
                <a:latin typeface="Tahoma"/>
                <a:cs typeface="Tahoma"/>
              </a:rPr>
              <a:t>(</a:t>
            </a:r>
            <a:r>
              <a:rPr sz="1900" dirty="0">
                <a:latin typeface="Roboto Th"/>
                <a:cs typeface="Roboto Th"/>
              </a:rPr>
              <a:t>|</a:t>
            </a:r>
            <a:r>
              <a:rPr sz="1900" i="1" dirty="0">
                <a:latin typeface="Cambria"/>
                <a:cs typeface="Cambria"/>
              </a:rPr>
              <a:t>S</a:t>
            </a:r>
            <a:r>
              <a:rPr sz="1900" dirty="0">
                <a:latin typeface="Roboto Th"/>
                <a:cs typeface="Roboto Th"/>
              </a:rPr>
              <a:t>|</a:t>
            </a:r>
            <a:r>
              <a:rPr sz="1900" dirty="0">
                <a:latin typeface="Tahoma"/>
                <a:cs typeface="Tahoma"/>
              </a:rPr>
              <a:t>)</a:t>
            </a:r>
            <a:r>
              <a:rPr sz="1700" dirty="0">
                <a:latin typeface="Tahoma"/>
                <a:cs typeface="Tahoma"/>
              </a:rPr>
              <a:t>,</a:t>
            </a:r>
            <a:r>
              <a:rPr sz="1700" spc="62" dirty="0">
                <a:latin typeface="Tahoma"/>
                <a:cs typeface="Tahoma"/>
              </a:rPr>
              <a:t> </a:t>
            </a:r>
            <a:r>
              <a:rPr sz="1700" dirty="0">
                <a:latin typeface="Tahoma"/>
                <a:cs typeface="Tahoma"/>
              </a:rPr>
              <a:t>we</a:t>
            </a:r>
            <a:r>
              <a:rPr sz="1700" spc="71" dirty="0">
                <a:latin typeface="Tahoma"/>
                <a:cs typeface="Tahoma"/>
              </a:rPr>
              <a:t> </a:t>
            </a:r>
            <a:r>
              <a:rPr sz="1700" dirty="0">
                <a:latin typeface="Tahoma"/>
                <a:cs typeface="Tahoma"/>
              </a:rPr>
              <a:t>can</a:t>
            </a:r>
            <a:r>
              <a:rPr sz="1700" spc="71" dirty="0">
                <a:latin typeface="Tahoma"/>
                <a:cs typeface="Tahoma"/>
              </a:rPr>
              <a:t> </a:t>
            </a:r>
            <a:r>
              <a:rPr sz="1700" dirty="0">
                <a:latin typeface="Tahoma"/>
                <a:cs typeface="Tahoma"/>
              </a:rPr>
              <a:t>backtrack</a:t>
            </a:r>
            <a:r>
              <a:rPr sz="1700" spc="71" dirty="0">
                <a:latin typeface="Tahoma"/>
                <a:cs typeface="Tahoma"/>
              </a:rPr>
              <a:t> </a:t>
            </a:r>
            <a:r>
              <a:rPr sz="1700" dirty="0">
                <a:latin typeface="Tahoma"/>
                <a:cs typeface="Tahoma"/>
              </a:rPr>
              <a:t>from</a:t>
            </a:r>
            <a:r>
              <a:rPr sz="1700" spc="71" dirty="0">
                <a:latin typeface="Tahoma"/>
                <a:cs typeface="Tahoma"/>
              </a:rPr>
              <a:t> </a:t>
            </a:r>
            <a:r>
              <a:rPr sz="1700" spc="-18" dirty="0">
                <a:latin typeface="Tahoma"/>
                <a:cs typeface="Tahoma"/>
              </a:rPr>
              <a:t>there</a:t>
            </a:r>
            <a:endParaRPr sz="1700">
              <a:latin typeface="Tahoma"/>
              <a:cs typeface="Tahoma"/>
            </a:endParaRPr>
          </a:p>
        </p:txBody>
      </p:sp>
      <p:grpSp>
        <p:nvGrpSpPr>
          <p:cNvPr id="40" name="object 40"/>
          <p:cNvGrpSpPr/>
          <p:nvPr/>
        </p:nvGrpSpPr>
        <p:grpSpPr>
          <a:xfrm>
            <a:off x="1" y="4974680"/>
            <a:ext cx="9140221" cy="162327"/>
            <a:chOff x="0" y="3347161"/>
            <a:chExt cx="4608195" cy="109220"/>
          </a:xfrm>
        </p:grpSpPr>
        <p:sp>
          <p:nvSpPr>
            <p:cNvPr id="41" name="object 41"/>
            <p:cNvSpPr/>
            <p:nvPr/>
          </p:nvSpPr>
          <p:spPr>
            <a:xfrm>
              <a:off x="0" y="3347161"/>
              <a:ext cx="1536065" cy="109220"/>
            </a:xfrm>
            <a:custGeom>
              <a:avLst/>
              <a:gdLst/>
              <a:ahLst/>
              <a:cxnLst/>
              <a:rect l="l" t="t" r="r" b="b"/>
              <a:pathLst>
                <a:path w="1536065" h="109220">
                  <a:moveTo>
                    <a:pt x="1535938" y="0"/>
                  </a:moveTo>
                  <a:lnTo>
                    <a:pt x="0" y="0"/>
                  </a:lnTo>
                  <a:lnTo>
                    <a:pt x="0" y="108838"/>
                  </a:lnTo>
                  <a:lnTo>
                    <a:pt x="1535938" y="108838"/>
                  </a:lnTo>
                  <a:lnTo>
                    <a:pt x="1535938" y="0"/>
                  </a:lnTo>
                  <a:close/>
                </a:path>
              </a:pathLst>
            </a:custGeom>
            <a:solidFill>
              <a:srgbClr val="191959"/>
            </a:solidFill>
          </p:spPr>
          <p:txBody>
            <a:bodyPr wrap="square" lIns="0" tIns="0" rIns="0" bIns="0" rtlCol="0"/>
            <a:lstStyle/>
            <a:p>
              <a:endParaRPr/>
            </a:p>
          </p:txBody>
        </p:sp>
        <p:sp>
          <p:nvSpPr>
            <p:cNvPr id="42" name="object 42"/>
            <p:cNvSpPr/>
            <p:nvPr/>
          </p:nvSpPr>
          <p:spPr>
            <a:xfrm>
              <a:off x="1535976"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262685"/>
            </a:solidFill>
          </p:spPr>
          <p:txBody>
            <a:bodyPr wrap="square" lIns="0" tIns="0" rIns="0" bIns="0" rtlCol="0"/>
            <a:lstStyle/>
            <a:p>
              <a:endParaRPr/>
            </a:p>
          </p:txBody>
        </p:sp>
        <p:sp>
          <p:nvSpPr>
            <p:cNvPr id="43" name="object 43"/>
            <p:cNvSpPr/>
            <p:nvPr/>
          </p:nvSpPr>
          <p:spPr>
            <a:xfrm>
              <a:off x="3071952"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3232B2"/>
            </a:solidFill>
          </p:spPr>
          <p:txBody>
            <a:bodyPr wrap="square" lIns="0" tIns="0" rIns="0" bIns="0" rtlCol="0"/>
            <a:lstStyle/>
            <a:p>
              <a:endParaRPr/>
            </a:p>
          </p:txBody>
        </p:sp>
      </p:grpSp>
      <p:sp>
        <p:nvSpPr>
          <p:cNvPr id="44" name="object 44"/>
          <p:cNvSpPr txBox="1">
            <a:spLocks noGrp="1"/>
          </p:cNvSpPr>
          <p:nvPr>
            <p:ph type="ftr" sz="quarter" idx="4294967295"/>
          </p:nvPr>
        </p:nvSpPr>
        <p:spPr>
          <a:xfrm>
            <a:off x="560756" y="4963549"/>
            <a:ext cx="1925782" cy="380683"/>
          </a:xfrm>
          <a:prstGeom prst="rect">
            <a:avLst/>
          </a:prstGeom>
        </p:spPr>
        <p:txBody>
          <a:bodyPr vert="horz" wrap="square" lIns="0" tIns="11241" rIns="0" bIns="0" rtlCol="0">
            <a:spAutoFit/>
          </a:bodyPr>
          <a:lstStyle/>
          <a:p>
            <a:pPr marL="22482">
              <a:spcBef>
                <a:spcPts val="89"/>
              </a:spcBef>
            </a:pPr>
            <a:endParaRPr spc="-18" dirty="0"/>
          </a:p>
        </p:txBody>
      </p:sp>
      <p:sp>
        <p:nvSpPr>
          <p:cNvPr id="45" name="object 45"/>
          <p:cNvSpPr txBox="1"/>
          <p:nvPr/>
        </p:nvSpPr>
        <p:spPr>
          <a:xfrm>
            <a:off x="4145255" y="4963550"/>
            <a:ext cx="85016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hlinkClick r:id="rId17" action="ppaction://hlinksldjump"/>
              </a:rPr>
              <a:t>POS</a:t>
            </a:r>
            <a:r>
              <a:rPr sz="1100" i="1" spc="186" dirty="0">
                <a:solidFill>
                  <a:srgbClr val="FFFFFF"/>
                </a:solidFill>
                <a:latin typeface="Cambria"/>
                <a:cs typeface="Cambria"/>
                <a:hlinkClick r:id="rId17" action="ppaction://hlinksldjump"/>
              </a:rPr>
              <a:t> </a:t>
            </a:r>
            <a:r>
              <a:rPr sz="1100" i="1" spc="-27" dirty="0">
                <a:solidFill>
                  <a:srgbClr val="FFFFFF"/>
                </a:solidFill>
                <a:latin typeface="Cambria"/>
                <a:cs typeface="Cambria"/>
                <a:hlinkClick r:id="rId17" action="ppaction://hlinksldjump"/>
              </a:rPr>
              <a:t>Tagging</a:t>
            </a:r>
            <a:endParaRPr sz="1100">
              <a:latin typeface="Cambria"/>
              <a:cs typeface="Cambria"/>
            </a:endParaRPr>
          </a:p>
        </p:txBody>
      </p:sp>
      <p:sp>
        <p:nvSpPr>
          <p:cNvPr id="46" name="object 46"/>
          <p:cNvSpPr txBox="1"/>
          <p:nvPr/>
        </p:nvSpPr>
        <p:spPr>
          <a:xfrm>
            <a:off x="7307464" y="4963550"/>
            <a:ext cx="1118440" cy="180628"/>
          </a:xfrm>
          <a:prstGeom prst="rect">
            <a:avLst/>
          </a:prstGeom>
        </p:spPr>
        <p:txBody>
          <a:bodyPr vert="horz" wrap="square" lIns="0" tIns="11241" rIns="0" bIns="0" rtlCol="0">
            <a:spAutoFit/>
          </a:bodyPr>
          <a:lstStyle/>
          <a:p>
            <a:pPr marL="22482">
              <a:spcBef>
                <a:spcPts val="89"/>
              </a:spcBef>
            </a:pPr>
            <a:r>
              <a:rPr sz="1100" i="1" spc="-80" dirty="0">
                <a:solidFill>
                  <a:srgbClr val="FFFFFF"/>
                </a:solidFill>
                <a:latin typeface="Cambria"/>
                <a:cs typeface="Cambria"/>
              </a:rPr>
              <a:t>Week</a:t>
            </a:r>
            <a:r>
              <a:rPr sz="1100" i="1" spc="53" dirty="0">
                <a:solidFill>
                  <a:srgbClr val="FFFFFF"/>
                </a:solidFill>
                <a:latin typeface="Cambria"/>
                <a:cs typeface="Cambria"/>
              </a:rPr>
              <a:t> </a:t>
            </a:r>
            <a:r>
              <a:rPr sz="1100" i="1" dirty="0">
                <a:solidFill>
                  <a:srgbClr val="FFFFFF"/>
                </a:solidFill>
                <a:latin typeface="Cambria"/>
                <a:cs typeface="Cambria"/>
              </a:rPr>
              <a:t>4,</a:t>
            </a:r>
            <a:r>
              <a:rPr sz="1100" i="1" spc="53" dirty="0">
                <a:solidFill>
                  <a:srgbClr val="FFFFFF"/>
                </a:solidFill>
                <a:latin typeface="Cambria"/>
                <a:cs typeface="Cambria"/>
              </a:rPr>
              <a:t> </a:t>
            </a:r>
            <a:r>
              <a:rPr sz="1100" i="1" spc="-35" dirty="0">
                <a:solidFill>
                  <a:srgbClr val="FFFFFF"/>
                </a:solidFill>
                <a:latin typeface="Cambria"/>
                <a:cs typeface="Cambria"/>
              </a:rPr>
              <a:t>Lecture</a:t>
            </a:r>
            <a:r>
              <a:rPr sz="1100" i="1" spc="53" dirty="0">
                <a:solidFill>
                  <a:srgbClr val="FFFFFF"/>
                </a:solidFill>
                <a:latin typeface="Cambria"/>
                <a:cs typeface="Cambria"/>
              </a:rPr>
              <a:t> </a:t>
            </a:r>
            <a:r>
              <a:rPr sz="1100" i="1" spc="-89" dirty="0">
                <a:solidFill>
                  <a:srgbClr val="FFFFFF"/>
                </a:solidFill>
                <a:latin typeface="Cambria"/>
                <a:cs typeface="Cambria"/>
              </a:rPr>
              <a:t>1</a:t>
            </a:r>
            <a:endParaRPr sz="1100">
              <a:latin typeface="Cambria"/>
              <a:cs typeface="Cambria"/>
            </a:endParaRPr>
          </a:p>
        </p:txBody>
      </p:sp>
      <p:sp>
        <p:nvSpPr>
          <p:cNvPr id="47" name="object 47"/>
          <p:cNvSpPr txBox="1"/>
          <p:nvPr/>
        </p:nvSpPr>
        <p:spPr>
          <a:xfrm>
            <a:off x="8714073" y="4963550"/>
            <a:ext cx="31865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rPr>
              <a:t>4</a:t>
            </a:r>
            <a:r>
              <a:rPr sz="1100" i="1" spc="-9" dirty="0">
                <a:solidFill>
                  <a:srgbClr val="FFFFFF"/>
                </a:solidFill>
                <a:latin typeface="Cambria"/>
                <a:cs typeface="Cambria"/>
              </a:rPr>
              <a:t> </a:t>
            </a:r>
            <a:r>
              <a:rPr sz="1100" i="1" spc="-195" dirty="0">
                <a:solidFill>
                  <a:srgbClr val="FFFFFF"/>
                </a:solidFill>
                <a:latin typeface="Cambria"/>
                <a:cs typeface="Cambria"/>
              </a:rPr>
              <a:t>/</a:t>
            </a:r>
            <a:r>
              <a:rPr sz="1100" i="1" spc="27" dirty="0">
                <a:solidFill>
                  <a:srgbClr val="FFFFFF"/>
                </a:solidFill>
                <a:latin typeface="Cambria"/>
                <a:cs typeface="Cambria"/>
              </a:rPr>
              <a:t> </a:t>
            </a:r>
            <a:r>
              <a:rPr sz="1100" i="1" spc="-89" dirty="0">
                <a:solidFill>
                  <a:srgbClr val="FFFFFF"/>
                </a:solidFill>
                <a:latin typeface="Cambria"/>
                <a:cs typeface="Cambria"/>
              </a:rPr>
              <a:t>6</a:t>
            </a:r>
            <a:endParaRPr sz="1100">
              <a:latin typeface="Cambria"/>
              <a:cs typeface="Cambria"/>
            </a:endParaRPr>
          </a:p>
        </p:txBody>
      </p:sp>
    </p:spTree>
    <p:extLst>
      <p:ext uri="{BB962C8B-B14F-4D97-AF65-F5344CB8AC3E}">
        <p14:creationId xmlns:p14="http://schemas.microsoft.com/office/powerpoint/2010/main" val="2472601364"/>
      </p:ext>
    </p:extLst>
  </p:cSld>
  <p:clrMapOvr>
    <a:masterClrMapping/>
  </p:clrMapOvr>
  <p:transition>
    <p:cut/>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2960" y="215455"/>
            <a:ext cx="7543800" cy="584644"/>
          </a:xfrm>
          <a:prstGeom prst="rect">
            <a:avLst/>
          </a:prstGeom>
        </p:spPr>
        <p:txBody>
          <a:bodyPr vert="horz" wrap="square" lIns="0" tIns="30350" rIns="0" bIns="0" rtlCol="0">
            <a:spAutoFit/>
          </a:bodyPr>
          <a:lstStyle/>
          <a:p>
            <a:pPr marL="22482">
              <a:lnSpc>
                <a:spcPct val="100000"/>
              </a:lnSpc>
              <a:spcBef>
                <a:spcPts val="239"/>
              </a:spcBef>
            </a:pPr>
            <a:r>
              <a:rPr dirty="0"/>
              <a:t>Practice</a:t>
            </a:r>
            <a:r>
              <a:rPr spc="62" dirty="0"/>
              <a:t> </a:t>
            </a:r>
            <a:r>
              <a:rPr spc="-18" dirty="0"/>
              <a:t>Question</a:t>
            </a:r>
          </a:p>
        </p:txBody>
      </p:sp>
      <p:pic>
        <p:nvPicPr>
          <p:cNvPr id="3" name="object 3"/>
          <p:cNvPicPr/>
          <p:nvPr/>
        </p:nvPicPr>
        <p:blipFill>
          <a:blip r:embed="rId2" cstate="print"/>
          <a:stretch>
            <a:fillRect/>
          </a:stretch>
        </p:blipFill>
        <p:spPr>
          <a:xfrm>
            <a:off x="558540" y="1167490"/>
            <a:ext cx="128444" cy="96244"/>
          </a:xfrm>
          <a:prstGeom prst="rect">
            <a:avLst/>
          </a:prstGeom>
        </p:spPr>
      </p:pic>
      <p:sp>
        <p:nvSpPr>
          <p:cNvPr id="4" name="object 4"/>
          <p:cNvSpPr txBox="1"/>
          <p:nvPr/>
        </p:nvSpPr>
        <p:spPr>
          <a:xfrm>
            <a:off x="799204" y="1029936"/>
            <a:ext cx="8053269" cy="3916625"/>
          </a:xfrm>
          <a:prstGeom prst="rect">
            <a:avLst/>
          </a:prstGeom>
        </p:spPr>
        <p:txBody>
          <a:bodyPr vert="horz" wrap="square" lIns="0" tIns="20233" rIns="0" bIns="0" rtlCol="0">
            <a:spAutoFit/>
          </a:bodyPr>
          <a:lstStyle/>
          <a:p>
            <a:pPr marL="22482" marR="538433">
              <a:lnSpc>
                <a:spcPct val="118900"/>
              </a:lnSpc>
              <a:spcBef>
                <a:spcPts val="159"/>
              </a:spcBef>
            </a:pPr>
            <a:r>
              <a:rPr sz="1700" spc="18" dirty="0">
                <a:latin typeface="Tahoma"/>
                <a:cs typeface="Tahoma"/>
              </a:rPr>
              <a:t>Suppose</a:t>
            </a:r>
            <a:r>
              <a:rPr sz="1700" dirty="0">
                <a:latin typeface="Tahoma"/>
                <a:cs typeface="Tahoma"/>
              </a:rPr>
              <a:t> </a:t>
            </a:r>
            <a:r>
              <a:rPr sz="1700" spc="18" dirty="0">
                <a:latin typeface="Tahoma"/>
                <a:cs typeface="Tahoma"/>
              </a:rPr>
              <a:t>you</a:t>
            </a:r>
            <a:r>
              <a:rPr sz="1700" spc="9" dirty="0">
                <a:latin typeface="Tahoma"/>
                <a:cs typeface="Tahoma"/>
              </a:rPr>
              <a:t> </a:t>
            </a:r>
            <a:r>
              <a:rPr sz="1700" spc="18" dirty="0">
                <a:latin typeface="Tahoma"/>
                <a:cs typeface="Tahoma"/>
              </a:rPr>
              <a:t>want</a:t>
            </a:r>
            <a:r>
              <a:rPr sz="1700" spc="9" dirty="0">
                <a:latin typeface="Tahoma"/>
                <a:cs typeface="Tahoma"/>
              </a:rPr>
              <a:t> </a:t>
            </a:r>
            <a:r>
              <a:rPr sz="1700" spc="18" dirty="0">
                <a:latin typeface="Tahoma"/>
                <a:cs typeface="Tahoma"/>
              </a:rPr>
              <a:t>to</a:t>
            </a:r>
            <a:r>
              <a:rPr sz="1700" spc="9" dirty="0">
                <a:latin typeface="Tahoma"/>
                <a:cs typeface="Tahoma"/>
              </a:rPr>
              <a:t> </a:t>
            </a:r>
            <a:r>
              <a:rPr sz="1700" spc="18" dirty="0">
                <a:latin typeface="Tahoma"/>
                <a:cs typeface="Tahoma"/>
              </a:rPr>
              <a:t>use</a:t>
            </a:r>
            <a:r>
              <a:rPr sz="1700" dirty="0">
                <a:latin typeface="Tahoma"/>
                <a:cs typeface="Tahoma"/>
              </a:rPr>
              <a:t> </a:t>
            </a:r>
            <a:r>
              <a:rPr sz="1700" spc="18" dirty="0">
                <a:latin typeface="Tahoma"/>
                <a:cs typeface="Tahoma"/>
              </a:rPr>
              <a:t>a</a:t>
            </a:r>
            <a:r>
              <a:rPr sz="1700" spc="9" dirty="0">
                <a:latin typeface="Tahoma"/>
                <a:cs typeface="Tahoma"/>
              </a:rPr>
              <a:t> </a:t>
            </a:r>
            <a:r>
              <a:rPr sz="1700" spc="124" dirty="0">
                <a:latin typeface="Tahoma"/>
                <a:cs typeface="Tahoma"/>
              </a:rPr>
              <a:t>HMM</a:t>
            </a:r>
            <a:r>
              <a:rPr sz="1700" spc="9" dirty="0">
                <a:latin typeface="Tahoma"/>
                <a:cs typeface="Tahoma"/>
              </a:rPr>
              <a:t> </a:t>
            </a:r>
            <a:r>
              <a:rPr sz="1700" spc="18" dirty="0">
                <a:latin typeface="Tahoma"/>
                <a:cs typeface="Tahoma"/>
              </a:rPr>
              <a:t>tagger</a:t>
            </a:r>
            <a:r>
              <a:rPr sz="1700" spc="9" dirty="0">
                <a:latin typeface="Tahoma"/>
                <a:cs typeface="Tahoma"/>
              </a:rPr>
              <a:t> </a:t>
            </a:r>
            <a:r>
              <a:rPr sz="1700" spc="18" dirty="0">
                <a:latin typeface="Tahoma"/>
                <a:cs typeface="Tahoma"/>
              </a:rPr>
              <a:t>to</a:t>
            </a:r>
            <a:r>
              <a:rPr sz="1700" spc="9" dirty="0">
                <a:latin typeface="Tahoma"/>
                <a:cs typeface="Tahoma"/>
              </a:rPr>
              <a:t> </a:t>
            </a:r>
            <a:r>
              <a:rPr sz="1700" spc="18" dirty="0">
                <a:latin typeface="Tahoma"/>
                <a:cs typeface="Tahoma"/>
              </a:rPr>
              <a:t>tag</a:t>
            </a:r>
            <a:r>
              <a:rPr sz="1700" dirty="0">
                <a:latin typeface="Tahoma"/>
                <a:cs typeface="Tahoma"/>
              </a:rPr>
              <a:t> </a:t>
            </a:r>
            <a:r>
              <a:rPr sz="1700" spc="18" dirty="0">
                <a:latin typeface="Tahoma"/>
                <a:cs typeface="Tahoma"/>
              </a:rPr>
              <a:t>the</a:t>
            </a:r>
            <a:r>
              <a:rPr sz="1700" spc="9" dirty="0">
                <a:latin typeface="Tahoma"/>
                <a:cs typeface="Tahoma"/>
              </a:rPr>
              <a:t> </a:t>
            </a:r>
            <a:r>
              <a:rPr sz="1700" spc="18" dirty="0">
                <a:latin typeface="Tahoma"/>
                <a:cs typeface="Tahoma"/>
              </a:rPr>
              <a:t>phrase,</a:t>
            </a:r>
            <a:r>
              <a:rPr sz="1700" spc="9" dirty="0">
                <a:latin typeface="Tahoma"/>
                <a:cs typeface="Tahoma"/>
              </a:rPr>
              <a:t> </a:t>
            </a:r>
            <a:r>
              <a:rPr sz="1700" dirty="0">
                <a:latin typeface="Tahoma"/>
                <a:cs typeface="Tahoma"/>
              </a:rPr>
              <a:t>“the</a:t>
            </a:r>
            <a:r>
              <a:rPr sz="1700" spc="9" dirty="0">
                <a:latin typeface="Tahoma"/>
                <a:cs typeface="Tahoma"/>
              </a:rPr>
              <a:t> </a:t>
            </a:r>
            <a:r>
              <a:rPr sz="1700" spc="-18" dirty="0">
                <a:latin typeface="Tahoma"/>
                <a:cs typeface="Tahoma"/>
              </a:rPr>
              <a:t>light </a:t>
            </a:r>
            <a:r>
              <a:rPr sz="1700" dirty="0">
                <a:latin typeface="Tahoma"/>
                <a:cs typeface="Tahoma"/>
              </a:rPr>
              <a:t>book”,</a:t>
            </a:r>
            <a:r>
              <a:rPr sz="1700" spc="44" dirty="0">
                <a:latin typeface="Tahoma"/>
                <a:cs typeface="Tahoma"/>
              </a:rPr>
              <a:t> </a:t>
            </a:r>
            <a:r>
              <a:rPr sz="1700" dirty="0">
                <a:latin typeface="Tahoma"/>
                <a:cs typeface="Tahoma"/>
              </a:rPr>
              <a:t>where</a:t>
            </a:r>
            <a:r>
              <a:rPr sz="1700" spc="44" dirty="0">
                <a:latin typeface="Tahoma"/>
                <a:cs typeface="Tahoma"/>
              </a:rPr>
              <a:t> </a:t>
            </a:r>
            <a:r>
              <a:rPr sz="1700" dirty="0">
                <a:latin typeface="Tahoma"/>
                <a:cs typeface="Tahoma"/>
              </a:rPr>
              <a:t>we</a:t>
            </a:r>
            <a:r>
              <a:rPr sz="1700" spc="53" dirty="0">
                <a:latin typeface="Tahoma"/>
                <a:cs typeface="Tahoma"/>
              </a:rPr>
              <a:t> </a:t>
            </a:r>
            <a:r>
              <a:rPr sz="1700" dirty="0">
                <a:latin typeface="Tahoma"/>
                <a:cs typeface="Tahoma"/>
              </a:rPr>
              <a:t>have</a:t>
            </a:r>
            <a:r>
              <a:rPr sz="1700" spc="44" dirty="0">
                <a:latin typeface="Tahoma"/>
                <a:cs typeface="Tahoma"/>
              </a:rPr>
              <a:t> </a:t>
            </a:r>
            <a:r>
              <a:rPr sz="1700" dirty="0">
                <a:latin typeface="Tahoma"/>
                <a:cs typeface="Tahoma"/>
              </a:rPr>
              <a:t>the</a:t>
            </a:r>
            <a:r>
              <a:rPr sz="1700" spc="44" dirty="0">
                <a:latin typeface="Tahoma"/>
                <a:cs typeface="Tahoma"/>
              </a:rPr>
              <a:t> </a:t>
            </a:r>
            <a:r>
              <a:rPr sz="1700" dirty="0">
                <a:latin typeface="Tahoma"/>
                <a:cs typeface="Tahoma"/>
              </a:rPr>
              <a:t>following</a:t>
            </a:r>
            <a:r>
              <a:rPr sz="1700" spc="53" dirty="0">
                <a:latin typeface="Tahoma"/>
                <a:cs typeface="Tahoma"/>
              </a:rPr>
              <a:t> </a:t>
            </a:r>
            <a:r>
              <a:rPr sz="1700" spc="-18" dirty="0">
                <a:latin typeface="Tahoma"/>
                <a:cs typeface="Tahoma"/>
              </a:rPr>
              <a:t>probabilities:</a:t>
            </a:r>
            <a:endParaRPr sz="1700">
              <a:latin typeface="Tahoma"/>
              <a:cs typeface="Tahoma"/>
            </a:endParaRPr>
          </a:p>
          <a:p>
            <a:pPr marL="22482" marR="157371">
              <a:lnSpc>
                <a:spcPct val="102600"/>
              </a:lnSpc>
              <a:spcBef>
                <a:spcPts val="584"/>
              </a:spcBef>
            </a:pPr>
            <a:r>
              <a:rPr sz="1700" dirty="0">
                <a:latin typeface="Tahoma"/>
                <a:cs typeface="Tahoma"/>
              </a:rPr>
              <a:t>P(the</a:t>
            </a:r>
            <a:r>
              <a:rPr sz="1900" dirty="0">
                <a:latin typeface="Roboto Th"/>
                <a:cs typeface="Roboto Th"/>
              </a:rPr>
              <a:t>|</a:t>
            </a:r>
            <a:r>
              <a:rPr sz="1700" dirty="0">
                <a:latin typeface="Tahoma"/>
                <a:cs typeface="Tahoma"/>
              </a:rPr>
              <a:t>Det)</a:t>
            </a:r>
            <a:r>
              <a:rPr sz="1700" spc="106" dirty="0">
                <a:latin typeface="Tahoma"/>
                <a:cs typeface="Tahoma"/>
              </a:rPr>
              <a:t> </a:t>
            </a:r>
            <a:r>
              <a:rPr sz="1700" spc="-221" dirty="0">
                <a:latin typeface="Tahoma"/>
                <a:cs typeface="Tahoma"/>
              </a:rPr>
              <a:t>=</a:t>
            </a:r>
            <a:r>
              <a:rPr sz="1700" spc="106" dirty="0">
                <a:latin typeface="Tahoma"/>
                <a:cs typeface="Tahoma"/>
              </a:rPr>
              <a:t> </a:t>
            </a:r>
            <a:r>
              <a:rPr sz="1700" dirty="0">
                <a:latin typeface="Tahoma"/>
                <a:cs typeface="Tahoma"/>
              </a:rPr>
              <a:t>0.3,</a:t>
            </a:r>
            <a:r>
              <a:rPr sz="1700" spc="106" dirty="0">
                <a:latin typeface="Tahoma"/>
                <a:cs typeface="Tahoma"/>
              </a:rPr>
              <a:t> </a:t>
            </a:r>
            <a:r>
              <a:rPr sz="1700" dirty="0">
                <a:latin typeface="Tahoma"/>
                <a:cs typeface="Tahoma"/>
              </a:rPr>
              <a:t>P(the</a:t>
            </a:r>
            <a:r>
              <a:rPr sz="1900" dirty="0">
                <a:latin typeface="Roboto Th"/>
                <a:cs typeface="Roboto Th"/>
              </a:rPr>
              <a:t>|</a:t>
            </a:r>
            <a:r>
              <a:rPr sz="1700" dirty="0">
                <a:latin typeface="Tahoma"/>
                <a:cs typeface="Tahoma"/>
              </a:rPr>
              <a:t>Noun)</a:t>
            </a:r>
            <a:r>
              <a:rPr sz="1700" spc="106" dirty="0">
                <a:latin typeface="Tahoma"/>
                <a:cs typeface="Tahoma"/>
              </a:rPr>
              <a:t> </a:t>
            </a:r>
            <a:r>
              <a:rPr sz="1700" spc="-221" dirty="0">
                <a:latin typeface="Tahoma"/>
                <a:cs typeface="Tahoma"/>
              </a:rPr>
              <a:t>=</a:t>
            </a:r>
            <a:r>
              <a:rPr sz="1700" spc="106" dirty="0">
                <a:latin typeface="Tahoma"/>
                <a:cs typeface="Tahoma"/>
              </a:rPr>
              <a:t> </a:t>
            </a:r>
            <a:r>
              <a:rPr sz="1700" dirty="0">
                <a:latin typeface="Tahoma"/>
                <a:cs typeface="Tahoma"/>
              </a:rPr>
              <a:t>0.1,</a:t>
            </a:r>
            <a:r>
              <a:rPr sz="1700" spc="106" dirty="0">
                <a:latin typeface="Tahoma"/>
                <a:cs typeface="Tahoma"/>
              </a:rPr>
              <a:t> </a:t>
            </a:r>
            <a:r>
              <a:rPr sz="1700" dirty="0">
                <a:latin typeface="Tahoma"/>
                <a:cs typeface="Tahoma"/>
              </a:rPr>
              <a:t>P(light</a:t>
            </a:r>
            <a:r>
              <a:rPr sz="1900" dirty="0">
                <a:latin typeface="Roboto Th"/>
                <a:cs typeface="Roboto Th"/>
              </a:rPr>
              <a:t>|</a:t>
            </a:r>
            <a:r>
              <a:rPr sz="1700" dirty="0">
                <a:latin typeface="Tahoma"/>
                <a:cs typeface="Tahoma"/>
              </a:rPr>
              <a:t>Noun)</a:t>
            </a:r>
            <a:r>
              <a:rPr sz="1700" spc="106" dirty="0">
                <a:latin typeface="Tahoma"/>
                <a:cs typeface="Tahoma"/>
              </a:rPr>
              <a:t> </a:t>
            </a:r>
            <a:r>
              <a:rPr sz="1700" spc="-221" dirty="0">
                <a:latin typeface="Tahoma"/>
                <a:cs typeface="Tahoma"/>
              </a:rPr>
              <a:t>=</a:t>
            </a:r>
            <a:r>
              <a:rPr sz="1700" spc="106" dirty="0">
                <a:latin typeface="Tahoma"/>
                <a:cs typeface="Tahoma"/>
              </a:rPr>
              <a:t> </a:t>
            </a:r>
            <a:r>
              <a:rPr sz="1700" dirty="0">
                <a:latin typeface="Tahoma"/>
                <a:cs typeface="Tahoma"/>
              </a:rPr>
              <a:t>0.003,</a:t>
            </a:r>
            <a:r>
              <a:rPr sz="1700" spc="115" dirty="0">
                <a:latin typeface="Tahoma"/>
                <a:cs typeface="Tahoma"/>
              </a:rPr>
              <a:t> </a:t>
            </a:r>
            <a:r>
              <a:rPr sz="1700" dirty="0">
                <a:latin typeface="Tahoma"/>
                <a:cs typeface="Tahoma"/>
              </a:rPr>
              <a:t>P(light</a:t>
            </a:r>
            <a:r>
              <a:rPr sz="1900" dirty="0">
                <a:latin typeface="Roboto Th"/>
                <a:cs typeface="Roboto Th"/>
              </a:rPr>
              <a:t>|</a:t>
            </a:r>
            <a:r>
              <a:rPr sz="1700" dirty="0">
                <a:latin typeface="Tahoma"/>
                <a:cs typeface="Tahoma"/>
              </a:rPr>
              <a:t>Adj)</a:t>
            </a:r>
            <a:r>
              <a:rPr sz="1700" spc="106" dirty="0">
                <a:latin typeface="Tahoma"/>
                <a:cs typeface="Tahoma"/>
              </a:rPr>
              <a:t> </a:t>
            </a:r>
            <a:r>
              <a:rPr sz="1700" spc="-124" dirty="0">
                <a:latin typeface="Tahoma"/>
                <a:cs typeface="Tahoma"/>
              </a:rPr>
              <a:t>= </a:t>
            </a:r>
            <a:r>
              <a:rPr sz="1700" dirty="0">
                <a:latin typeface="Tahoma"/>
                <a:cs typeface="Tahoma"/>
              </a:rPr>
              <a:t>0.002,</a:t>
            </a:r>
            <a:r>
              <a:rPr sz="1700" spc="124" dirty="0">
                <a:latin typeface="Tahoma"/>
                <a:cs typeface="Tahoma"/>
              </a:rPr>
              <a:t> </a:t>
            </a:r>
            <a:r>
              <a:rPr sz="1700" dirty="0">
                <a:latin typeface="Tahoma"/>
                <a:cs typeface="Tahoma"/>
              </a:rPr>
              <a:t>P(light</a:t>
            </a:r>
            <a:r>
              <a:rPr sz="1900" dirty="0">
                <a:latin typeface="Roboto Th"/>
                <a:cs typeface="Roboto Th"/>
              </a:rPr>
              <a:t>|</a:t>
            </a:r>
            <a:r>
              <a:rPr sz="1700" dirty="0">
                <a:latin typeface="Tahoma"/>
                <a:cs typeface="Tahoma"/>
              </a:rPr>
              <a:t>Verb)</a:t>
            </a:r>
            <a:r>
              <a:rPr sz="1700" spc="124" dirty="0">
                <a:latin typeface="Tahoma"/>
                <a:cs typeface="Tahoma"/>
              </a:rPr>
              <a:t> </a:t>
            </a:r>
            <a:r>
              <a:rPr sz="1700" spc="-221" dirty="0">
                <a:latin typeface="Tahoma"/>
                <a:cs typeface="Tahoma"/>
              </a:rPr>
              <a:t>=</a:t>
            </a:r>
            <a:r>
              <a:rPr sz="1700" spc="124" dirty="0">
                <a:latin typeface="Tahoma"/>
                <a:cs typeface="Tahoma"/>
              </a:rPr>
              <a:t> </a:t>
            </a:r>
            <a:r>
              <a:rPr sz="1700" dirty="0">
                <a:latin typeface="Tahoma"/>
                <a:cs typeface="Tahoma"/>
              </a:rPr>
              <a:t>0.06,</a:t>
            </a:r>
            <a:r>
              <a:rPr sz="1700" spc="124" dirty="0">
                <a:latin typeface="Tahoma"/>
                <a:cs typeface="Tahoma"/>
              </a:rPr>
              <a:t> </a:t>
            </a:r>
            <a:r>
              <a:rPr sz="1700" dirty="0">
                <a:latin typeface="Tahoma"/>
                <a:cs typeface="Tahoma"/>
              </a:rPr>
              <a:t>P(book</a:t>
            </a:r>
            <a:r>
              <a:rPr sz="1900" dirty="0">
                <a:latin typeface="Roboto Th"/>
                <a:cs typeface="Roboto Th"/>
              </a:rPr>
              <a:t>|</a:t>
            </a:r>
            <a:r>
              <a:rPr sz="1700" dirty="0">
                <a:latin typeface="Tahoma"/>
                <a:cs typeface="Tahoma"/>
              </a:rPr>
              <a:t>Noun)</a:t>
            </a:r>
            <a:r>
              <a:rPr sz="1700" spc="124" dirty="0">
                <a:latin typeface="Tahoma"/>
                <a:cs typeface="Tahoma"/>
              </a:rPr>
              <a:t> </a:t>
            </a:r>
            <a:r>
              <a:rPr sz="1700" spc="-221" dirty="0">
                <a:latin typeface="Tahoma"/>
                <a:cs typeface="Tahoma"/>
              </a:rPr>
              <a:t>=</a:t>
            </a:r>
            <a:r>
              <a:rPr sz="1700" spc="124" dirty="0">
                <a:latin typeface="Tahoma"/>
                <a:cs typeface="Tahoma"/>
              </a:rPr>
              <a:t> </a:t>
            </a:r>
            <a:r>
              <a:rPr sz="1700" dirty="0">
                <a:latin typeface="Tahoma"/>
                <a:cs typeface="Tahoma"/>
              </a:rPr>
              <a:t>0.003,</a:t>
            </a:r>
            <a:r>
              <a:rPr sz="1700" spc="133" dirty="0">
                <a:latin typeface="Tahoma"/>
                <a:cs typeface="Tahoma"/>
              </a:rPr>
              <a:t> </a:t>
            </a:r>
            <a:r>
              <a:rPr sz="1700" dirty="0">
                <a:latin typeface="Tahoma"/>
                <a:cs typeface="Tahoma"/>
              </a:rPr>
              <a:t>P(book</a:t>
            </a:r>
            <a:r>
              <a:rPr sz="1900" dirty="0">
                <a:latin typeface="Roboto Th"/>
                <a:cs typeface="Roboto Th"/>
              </a:rPr>
              <a:t>|</a:t>
            </a:r>
            <a:r>
              <a:rPr sz="1700" dirty="0">
                <a:latin typeface="Tahoma"/>
                <a:cs typeface="Tahoma"/>
              </a:rPr>
              <a:t>Verb)</a:t>
            </a:r>
            <a:r>
              <a:rPr sz="1700" spc="124" dirty="0">
                <a:latin typeface="Tahoma"/>
                <a:cs typeface="Tahoma"/>
              </a:rPr>
              <a:t> </a:t>
            </a:r>
            <a:r>
              <a:rPr sz="1700" spc="-221" dirty="0">
                <a:latin typeface="Tahoma"/>
                <a:cs typeface="Tahoma"/>
              </a:rPr>
              <a:t>=</a:t>
            </a:r>
            <a:r>
              <a:rPr sz="1700" spc="124" dirty="0">
                <a:latin typeface="Tahoma"/>
                <a:cs typeface="Tahoma"/>
              </a:rPr>
              <a:t> </a:t>
            </a:r>
            <a:r>
              <a:rPr sz="1700" spc="-35" dirty="0">
                <a:latin typeface="Tahoma"/>
                <a:cs typeface="Tahoma"/>
              </a:rPr>
              <a:t>0.01</a:t>
            </a:r>
            <a:endParaRPr sz="1700">
              <a:latin typeface="Tahoma"/>
              <a:cs typeface="Tahoma"/>
            </a:endParaRPr>
          </a:p>
          <a:p>
            <a:pPr marL="22482">
              <a:spcBef>
                <a:spcPts val="593"/>
              </a:spcBef>
            </a:pPr>
            <a:r>
              <a:rPr sz="1700" dirty="0">
                <a:latin typeface="Tahoma"/>
                <a:cs typeface="Tahoma"/>
              </a:rPr>
              <a:t>P(Verb</a:t>
            </a:r>
            <a:r>
              <a:rPr sz="1900" dirty="0">
                <a:latin typeface="Roboto Th"/>
                <a:cs typeface="Roboto Th"/>
              </a:rPr>
              <a:t>|</a:t>
            </a:r>
            <a:r>
              <a:rPr sz="1700" dirty="0">
                <a:latin typeface="Tahoma"/>
                <a:cs typeface="Tahoma"/>
              </a:rPr>
              <a:t>Det)</a:t>
            </a:r>
            <a:r>
              <a:rPr sz="1700" spc="124" dirty="0">
                <a:latin typeface="Tahoma"/>
                <a:cs typeface="Tahoma"/>
              </a:rPr>
              <a:t> </a:t>
            </a:r>
            <a:r>
              <a:rPr sz="1700" spc="-221" dirty="0">
                <a:latin typeface="Tahoma"/>
                <a:cs typeface="Tahoma"/>
              </a:rPr>
              <a:t>=</a:t>
            </a:r>
            <a:r>
              <a:rPr sz="1700" spc="124" dirty="0">
                <a:latin typeface="Tahoma"/>
                <a:cs typeface="Tahoma"/>
              </a:rPr>
              <a:t> </a:t>
            </a:r>
            <a:r>
              <a:rPr sz="1700" dirty="0">
                <a:latin typeface="Tahoma"/>
                <a:cs typeface="Tahoma"/>
              </a:rPr>
              <a:t>0.00001,</a:t>
            </a:r>
            <a:r>
              <a:rPr sz="1700" spc="124" dirty="0">
                <a:latin typeface="Tahoma"/>
                <a:cs typeface="Tahoma"/>
              </a:rPr>
              <a:t> </a:t>
            </a:r>
            <a:r>
              <a:rPr sz="1700" dirty="0">
                <a:latin typeface="Tahoma"/>
                <a:cs typeface="Tahoma"/>
              </a:rPr>
              <a:t>P(Noun</a:t>
            </a:r>
            <a:r>
              <a:rPr sz="1900" dirty="0">
                <a:latin typeface="Roboto Th"/>
                <a:cs typeface="Roboto Th"/>
              </a:rPr>
              <a:t>|</a:t>
            </a:r>
            <a:r>
              <a:rPr sz="1700" dirty="0">
                <a:latin typeface="Tahoma"/>
                <a:cs typeface="Tahoma"/>
              </a:rPr>
              <a:t>Det)</a:t>
            </a:r>
            <a:r>
              <a:rPr sz="1700" spc="124" dirty="0">
                <a:latin typeface="Tahoma"/>
                <a:cs typeface="Tahoma"/>
              </a:rPr>
              <a:t> </a:t>
            </a:r>
            <a:r>
              <a:rPr sz="1700" spc="-221" dirty="0">
                <a:latin typeface="Tahoma"/>
                <a:cs typeface="Tahoma"/>
              </a:rPr>
              <a:t>=</a:t>
            </a:r>
            <a:r>
              <a:rPr sz="1700" spc="124" dirty="0">
                <a:latin typeface="Tahoma"/>
                <a:cs typeface="Tahoma"/>
              </a:rPr>
              <a:t> </a:t>
            </a:r>
            <a:r>
              <a:rPr sz="1700" dirty="0">
                <a:latin typeface="Tahoma"/>
                <a:cs typeface="Tahoma"/>
              </a:rPr>
              <a:t>0.5,</a:t>
            </a:r>
            <a:r>
              <a:rPr sz="1700" spc="124" dirty="0">
                <a:latin typeface="Tahoma"/>
                <a:cs typeface="Tahoma"/>
              </a:rPr>
              <a:t> </a:t>
            </a:r>
            <a:r>
              <a:rPr sz="1700" dirty="0">
                <a:latin typeface="Tahoma"/>
                <a:cs typeface="Tahoma"/>
              </a:rPr>
              <a:t>P(Adj</a:t>
            </a:r>
            <a:r>
              <a:rPr sz="1900" dirty="0">
                <a:latin typeface="Roboto Th"/>
                <a:cs typeface="Roboto Th"/>
              </a:rPr>
              <a:t>|</a:t>
            </a:r>
            <a:r>
              <a:rPr sz="1700" dirty="0">
                <a:latin typeface="Tahoma"/>
                <a:cs typeface="Tahoma"/>
              </a:rPr>
              <a:t>Det)</a:t>
            </a:r>
            <a:r>
              <a:rPr sz="1700" spc="124" dirty="0">
                <a:latin typeface="Tahoma"/>
                <a:cs typeface="Tahoma"/>
              </a:rPr>
              <a:t> </a:t>
            </a:r>
            <a:r>
              <a:rPr sz="1700" spc="-221" dirty="0">
                <a:latin typeface="Tahoma"/>
                <a:cs typeface="Tahoma"/>
              </a:rPr>
              <a:t>=</a:t>
            </a:r>
            <a:r>
              <a:rPr sz="1700" spc="124" dirty="0">
                <a:latin typeface="Tahoma"/>
                <a:cs typeface="Tahoma"/>
              </a:rPr>
              <a:t> </a:t>
            </a:r>
            <a:r>
              <a:rPr sz="1700" spc="-35" dirty="0">
                <a:latin typeface="Tahoma"/>
                <a:cs typeface="Tahoma"/>
              </a:rPr>
              <a:t>0.3,</a:t>
            </a:r>
            <a:endParaRPr sz="1700">
              <a:latin typeface="Tahoma"/>
              <a:cs typeface="Tahoma"/>
            </a:endParaRPr>
          </a:p>
          <a:p>
            <a:pPr marL="22482">
              <a:spcBef>
                <a:spcPts val="62"/>
              </a:spcBef>
            </a:pPr>
            <a:r>
              <a:rPr sz="1700" dirty="0">
                <a:latin typeface="Tahoma"/>
                <a:cs typeface="Tahoma"/>
              </a:rPr>
              <a:t>P(Noun</a:t>
            </a:r>
            <a:r>
              <a:rPr sz="1900" dirty="0">
                <a:latin typeface="Roboto Th"/>
                <a:cs typeface="Roboto Th"/>
              </a:rPr>
              <a:t>|</a:t>
            </a:r>
            <a:r>
              <a:rPr sz="1700" dirty="0">
                <a:latin typeface="Tahoma"/>
                <a:cs typeface="Tahoma"/>
              </a:rPr>
              <a:t>Noun)</a:t>
            </a:r>
            <a:r>
              <a:rPr sz="1700" spc="177" dirty="0">
                <a:latin typeface="Tahoma"/>
                <a:cs typeface="Tahoma"/>
              </a:rPr>
              <a:t> </a:t>
            </a:r>
            <a:r>
              <a:rPr sz="1700" spc="-35" dirty="0">
                <a:latin typeface="Tahoma"/>
                <a:cs typeface="Tahoma"/>
              </a:rPr>
              <a:t>=0.2,</a:t>
            </a:r>
            <a:r>
              <a:rPr sz="1700" spc="186" dirty="0">
                <a:latin typeface="Tahoma"/>
                <a:cs typeface="Tahoma"/>
              </a:rPr>
              <a:t> </a:t>
            </a:r>
            <a:r>
              <a:rPr sz="1700" dirty="0">
                <a:latin typeface="Tahoma"/>
                <a:cs typeface="Tahoma"/>
              </a:rPr>
              <a:t>P(Adj</a:t>
            </a:r>
            <a:r>
              <a:rPr sz="1900" dirty="0">
                <a:latin typeface="Roboto Th"/>
                <a:cs typeface="Roboto Th"/>
              </a:rPr>
              <a:t>|</a:t>
            </a:r>
            <a:r>
              <a:rPr sz="1700" dirty="0">
                <a:latin typeface="Tahoma"/>
                <a:cs typeface="Tahoma"/>
              </a:rPr>
              <a:t>Noun)</a:t>
            </a:r>
            <a:r>
              <a:rPr sz="1700" spc="186" dirty="0">
                <a:latin typeface="Tahoma"/>
                <a:cs typeface="Tahoma"/>
              </a:rPr>
              <a:t> </a:t>
            </a:r>
            <a:r>
              <a:rPr sz="1700" spc="-221" dirty="0">
                <a:latin typeface="Tahoma"/>
                <a:cs typeface="Tahoma"/>
              </a:rPr>
              <a:t>=</a:t>
            </a:r>
            <a:r>
              <a:rPr sz="1700" spc="186" dirty="0">
                <a:latin typeface="Tahoma"/>
                <a:cs typeface="Tahoma"/>
              </a:rPr>
              <a:t> </a:t>
            </a:r>
            <a:r>
              <a:rPr sz="1700" dirty="0">
                <a:latin typeface="Tahoma"/>
                <a:cs typeface="Tahoma"/>
              </a:rPr>
              <a:t>0.002,</a:t>
            </a:r>
            <a:r>
              <a:rPr sz="1700" spc="186" dirty="0">
                <a:latin typeface="Tahoma"/>
                <a:cs typeface="Tahoma"/>
              </a:rPr>
              <a:t> </a:t>
            </a:r>
            <a:r>
              <a:rPr sz="1700" dirty="0">
                <a:latin typeface="Tahoma"/>
                <a:cs typeface="Tahoma"/>
              </a:rPr>
              <a:t>P(Noun</a:t>
            </a:r>
            <a:r>
              <a:rPr sz="1900" dirty="0">
                <a:latin typeface="Roboto Th"/>
                <a:cs typeface="Roboto Th"/>
              </a:rPr>
              <a:t>|</a:t>
            </a:r>
            <a:r>
              <a:rPr sz="1700" dirty="0">
                <a:latin typeface="Tahoma"/>
                <a:cs typeface="Tahoma"/>
              </a:rPr>
              <a:t>Adj)</a:t>
            </a:r>
            <a:r>
              <a:rPr sz="1700" spc="186" dirty="0">
                <a:latin typeface="Tahoma"/>
                <a:cs typeface="Tahoma"/>
              </a:rPr>
              <a:t> </a:t>
            </a:r>
            <a:r>
              <a:rPr sz="1700" spc="-221" dirty="0">
                <a:latin typeface="Tahoma"/>
                <a:cs typeface="Tahoma"/>
              </a:rPr>
              <a:t>=</a:t>
            </a:r>
            <a:r>
              <a:rPr sz="1700" spc="186" dirty="0">
                <a:latin typeface="Tahoma"/>
                <a:cs typeface="Tahoma"/>
              </a:rPr>
              <a:t> </a:t>
            </a:r>
            <a:r>
              <a:rPr sz="1700" spc="-35" dirty="0">
                <a:latin typeface="Tahoma"/>
                <a:cs typeface="Tahoma"/>
              </a:rPr>
              <a:t>0.2,</a:t>
            </a:r>
            <a:endParaRPr sz="1700">
              <a:latin typeface="Tahoma"/>
              <a:cs typeface="Tahoma"/>
            </a:endParaRPr>
          </a:p>
          <a:p>
            <a:pPr marL="22482">
              <a:spcBef>
                <a:spcPts val="62"/>
              </a:spcBef>
            </a:pPr>
            <a:r>
              <a:rPr sz="1700" dirty="0">
                <a:latin typeface="Tahoma"/>
                <a:cs typeface="Tahoma"/>
              </a:rPr>
              <a:t>P(Noun</a:t>
            </a:r>
            <a:r>
              <a:rPr sz="1900" dirty="0">
                <a:latin typeface="Roboto Th"/>
                <a:cs typeface="Roboto Th"/>
              </a:rPr>
              <a:t>|</a:t>
            </a:r>
            <a:r>
              <a:rPr sz="1700" dirty="0">
                <a:latin typeface="Tahoma"/>
                <a:cs typeface="Tahoma"/>
              </a:rPr>
              <a:t>Verb)</a:t>
            </a:r>
            <a:r>
              <a:rPr sz="1700" spc="115" dirty="0">
                <a:latin typeface="Tahoma"/>
                <a:cs typeface="Tahoma"/>
              </a:rPr>
              <a:t> </a:t>
            </a:r>
            <a:r>
              <a:rPr sz="1700" spc="-221" dirty="0">
                <a:latin typeface="Tahoma"/>
                <a:cs typeface="Tahoma"/>
              </a:rPr>
              <a:t>=</a:t>
            </a:r>
            <a:r>
              <a:rPr sz="1700" spc="124" dirty="0">
                <a:latin typeface="Tahoma"/>
                <a:cs typeface="Tahoma"/>
              </a:rPr>
              <a:t> </a:t>
            </a:r>
            <a:r>
              <a:rPr sz="1700" dirty="0">
                <a:latin typeface="Tahoma"/>
                <a:cs typeface="Tahoma"/>
              </a:rPr>
              <a:t>0.3,</a:t>
            </a:r>
            <a:r>
              <a:rPr sz="1700" spc="124" dirty="0">
                <a:latin typeface="Tahoma"/>
                <a:cs typeface="Tahoma"/>
              </a:rPr>
              <a:t> </a:t>
            </a:r>
            <a:r>
              <a:rPr sz="1700" dirty="0">
                <a:latin typeface="Tahoma"/>
                <a:cs typeface="Tahoma"/>
              </a:rPr>
              <a:t>P(Verb</a:t>
            </a:r>
            <a:r>
              <a:rPr sz="1900" dirty="0">
                <a:latin typeface="Roboto Th"/>
                <a:cs typeface="Roboto Th"/>
              </a:rPr>
              <a:t>|</a:t>
            </a:r>
            <a:r>
              <a:rPr sz="1700" dirty="0">
                <a:latin typeface="Tahoma"/>
                <a:cs typeface="Tahoma"/>
              </a:rPr>
              <a:t>Noun)</a:t>
            </a:r>
            <a:r>
              <a:rPr sz="1700" spc="124" dirty="0">
                <a:latin typeface="Tahoma"/>
                <a:cs typeface="Tahoma"/>
              </a:rPr>
              <a:t> </a:t>
            </a:r>
            <a:r>
              <a:rPr sz="1700" spc="-221" dirty="0">
                <a:latin typeface="Tahoma"/>
                <a:cs typeface="Tahoma"/>
              </a:rPr>
              <a:t>=</a:t>
            </a:r>
            <a:r>
              <a:rPr sz="1700" spc="124" dirty="0">
                <a:latin typeface="Tahoma"/>
                <a:cs typeface="Tahoma"/>
              </a:rPr>
              <a:t> </a:t>
            </a:r>
            <a:r>
              <a:rPr sz="1700" dirty="0">
                <a:latin typeface="Tahoma"/>
                <a:cs typeface="Tahoma"/>
              </a:rPr>
              <a:t>0.3,</a:t>
            </a:r>
            <a:r>
              <a:rPr sz="1700" spc="124" dirty="0">
                <a:latin typeface="Tahoma"/>
                <a:cs typeface="Tahoma"/>
              </a:rPr>
              <a:t> </a:t>
            </a:r>
            <a:r>
              <a:rPr sz="1700" dirty="0">
                <a:latin typeface="Tahoma"/>
                <a:cs typeface="Tahoma"/>
              </a:rPr>
              <a:t>P(Verb</a:t>
            </a:r>
            <a:r>
              <a:rPr sz="1900" dirty="0">
                <a:latin typeface="Roboto Th"/>
                <a:cs typeface="Roboto Th"/>
              </a:rPr>
              <a:t>|</a:t>
            </a:r>
            <a:r>
              <a:rPr sz="1700" dirty="0">
                <a:latin typeface="Tahoma"/>
                <a:cs typeface="Tahoma"/>
              </a:rPr>
              <a:t>Adj)</a:t>
            </a:r>
            <a:r>
              <a:rPr sz="1700" spc="124" dirty="0">
                <a:latin typeface="Tahoma"/>
                <a:cs typeface="Tahoma"/>
              </a:rPr>
              <a:t> </a:t>
            </a:r>
            <a:r>
              <a:rPr sz="1700" spc="-221" dirty="0">
                <a:latin typeface="Tahoma"/>
                <a:cs typeface="Tahoma"/>
              </a:rPr>
              <a:t>=</a:t>
            </a:r>
            <a:r>
              <a:rPr sz="1700" spc="124" dirty="0">
                <a:latin typeface="Tahoma"/>
                <a:cs typeface="Tahoma"/>
              </a:rPr>
              <a:t> </a:t>
            </a:r>
            <a:r>
              <a:rPr sz="1700" spc="-18" dirty="0">
                <a:latin typeface="Tahoma"/>
                <a:cs typeface="Tahoma"/>
              </a:rPr>
              <a:t>0.001,</a:t>
            </a:r>
            <a:endParaRPr sz="1700">
              <a:latin typeface="Tahoma"/>
              <a:cs typeface="Tahoma"/>
            </a:endParaRPr>
          </a:p>
          <a:p>
            <a:pPr marL="22482">
              <a:spcBef>
                <a:spcPts val="62"/>
              </a:spcBef>
            </a:pPr>
            <a:r>
              <a:rPr sz="1700" dirty="0">
                <a:latin typeface="Tahoma"/>
                <a:cs typeface="Tahoma"/>
              </a:rPr>
              <a:t>P(Verb</a:t>
            </a:r>
            <a:r>
              <a:rPr sz="1900" dirty="0">
                <a:latin typeface="Roboto Th"/>
                <a:cs typeface="Roboto Th"/>
              </a:rPr>
              <a:t>|</a:t>
            </a:r>
            <a:r>
              <a:rPr sz="1700" dirty="0">
                <a:latin typeface="Tahoma"/>
                <a:cs typeface="Tahoma"/>
              </a:rPr>
              <a:t>Verb)</a:t>
            </a:r>
            <a:r>
              <a:rPr sz="1700" spc="115" dirty="0">
                <a:latin typeface="Tahoma"/>
                <a:cs typeface="Tahoma"/>
              </a:rPr>
              <a:t> </a:t>
            </a:r>
            <a:r>
              <a:rPr sz="1700" spc="-221" dirty="0">
                <a:latin typeface="Tahoma"/>
                <a:cs typeface="Tahoma"/>
              </a:rPr>
              <a:t>=</a:t>
            </a:r>
            <a:r>
              <a:rPr sz="1700" spc="124" dirty="0">
                <a:latin typeface="Tahoma"/>
                <a:cs typeface="Tahoma"/>
              </a:rPr>
              <a:t> </a:t>
            </a:r>
            <a:r>
              <a:rPr sz="1700" spc="-44" dirty="0">
                <a:latin typeface="Tahoma"/>
                <a:cs typeface="Tahoma"/>
              </a:rPr>
              <a:t>0.1</a:t>
            </a:r>
            <a:endParaRPr sz="1700">
              <a:latin typeface="Tahoma"/>
              <a:cs typeface="Tahoma"/>
            </a:endParaRPr>
          </a:p>
          <a:p>
            <a:pPr marL="22482" marR="8993">
              <a:lnSpc>
                <a:spcPct val="118900"/>
              </a:lnSpc>
              <a:spcBef>
                <a:spcPts val="478"/>
              </a:spcBef>
            </a:pPr>
            <a:r>
              <a:rPr sz="1700" dirty="0">
                <a:latin typeface="Tahoma"/>
                <a:cs typeface="Tahoma"/>
              </a:rPr>
              <a:t>Work</a:t>
            </a:r>
            <a:r>
              <a:rPr sz="1700" spc="71" dirty="0">
                <a:latin typeface="Tahoma"/>
                <a:cs typeface="Tahoma"/>
              </a:rPr>
              <a:t> </a:t>
            </a:r>
            <a:r>
              <a:rPr sz="1700" dirty="0">
                <a:latin typeface="Tahoma"/>
                <a:cs typeface="Tahoma"/>
              </a:rPr>
              <a:t>out</a:t>
            </a:r>
            <a:r>
              <a:rPr sz="1700" spc="71" dirty="0">
                <a:latin typeface="Tahoma"/>
                <a:cs typeface="Tahoma"/>
              </a:rPr>
              <a:t> </a:t>
            </a:r>
            <a:r>
              <a:rPr sz="1700" dirty="0">
                <a:latin typeface="Tahoma"/>
                <a:cs typeface="Tahoma"/>
              </a:rPr>
              <a:t>in</a:t>
            </a:r>
            <a:r>
              <a:rPr sz="1700" spc="71" dirty="0">
                <a:latin typeface="Tahoma"/>
                <a:cs typeface="Tahoma"/>
              </a:rPr>
              <a:t> </a:t>
            </a:r>
            <a:r>
              <a:rPr sz="1700" dirty="0">
                <a:latin typeface="Tahoma"/>
                <a:cs typeface="Tahoma"/>
              </a:rPr>
              <a:t>details</a:t>
            </a:r>
            <a:r>
              <a:rPr sz="1700" spc="71" dirty="0">
                <a:latin typeface="Tahoma"/>
                <a:cs typeface="Tahoma"/>
              </a:rPr>
              <a:t> </a:t>
            </a:r>
            <a:r>
              <a:rPr sz="1700" dirty="0">
                <a:latin typeface="Tahoma"/>
                <a:cs typeface="Tahoma"/>
              </a:rPr>
              <a:t>the</a:t>
            </a:r>
            <a:r>
              <a:rPr sz="1700" spc="71" dirty="0">
                <a:latin typeface="Tahoma"/>
                <a:cs typeface="Tahoma"/>
              </a:rPr>
              <a:t> </a:t>
            </a:r>
            <a:r>
              <a:rPr sz="1700" dirty="0">
                <a:latin typeface="Tahoma"/>
                <a:cs typeface="Tahoma"/>
              </a:rPr>
              <a:t>steps</a:t>
            </a:r>
            <a:r>
              <a:rPr sz="1700" spc="71" dirty="0">
                <a:latin typeface="Tahoma"/>
                <a:cs typeface="Tahoma"/>
              </a:rPr>
              <a:t> </a:t>
            </a:r>
            <a:r>
              <a:rPr sz="1700" dirty="0">
                <a:latin typeface="Tahoma"/>
                <a:cs typeface="Tahoma"/>
              </a:rPr>
              <a:t>of</a:t>
            </a:r>
            <a:r>
              <a:rPr sz="1700" spc="71" dirty="0">
                <a:latin typeface="Tahoma"/>
                <a:cs typeface="Tahoma"/>
              </a:rPr>
              <a:t> </a:t>
            </a:r>
            <a:r>
              <a:rPr sz="1700" dirty="0">
                <a:latin typeface="Tahoma"/>
                <a:cs typeface="Tahoma"/>
              </a:rPr>
              <a:t>the</a:t>
            </a:r>
            <a:r>
              <a:rPr sz="1700" spc="71" dirty="0">
                <a:latin typeface="Tahoma"/>
                <a:cs typeface="Tahoma"/>
              </a:rPr>
              <a:t> </a:t>
            </a:r>
            <a:r>
              <a:rPr sz="1700" dirty="0">
                <a:latin typeface="Tahoma"/>
                <a:cs typeface="Tahoma"/>
              </a:rPr>
              <a:t>Viterbi</a:t>
            </a:r>
            <a:r>
              <a:rPr sz="1700" spc="71" dirty="0">
                <a:latin typeface="Tahoma"/>
                <a:cs typeface="Tahoma"/>
              </a:rPr>
              <a:t> </a:t>
            </a:r>
            <a:r>
              <a:rPr sz="1700" dirty="0">
                <a:latin typeface="Tahoma"/>
                <a:cs typeface="Tahoma"/>
              </a:rPr>
              <a:t>algorithm.</a:t>
            </a:r>
            <a:r>
              <a:rPr sz="1700" spc="212" dirty="0">
                <a:latin typeface="Tahoma"/>
                <a:cs typeface="Tahoma"/>
              </a:rPr>
              <a:t> </a:t>
            </a:r>
            <a:r>
              <a:rPr sz="1700" dirty="0">
                <a:latin typeface="Tahoma"/>
                <a:cs typeface="Tahoma"/>
              </a:rPr>
              <a:t>You</a:t>
            </a:r>
            <a:r>
              <a:rPr sz="1700" spc="71" dirty="0">
                <a:latin typeface="Tahoma"/>
                <a:cs typeface="Tahoma"/>
              </a:rPr>
              <a:t> </a:t>
            </a:r>
            <a:r>
              <a:rPr sz="1700" dirty="0">
                <a:latin typeface="Tahoma"/>
                <a:cs typeface="Tahoma"/>
              </a:rPr>
              <a:t>can</a:t>
            </a:r>
            <a:r>
              <a:rPr sz="1700" spc="71" dirty="0">
                <a:latin typeface="Tahoma"/>
                <a:cs typeface="Tahoma"/>
              </a:rPr>
              <a:t> </a:t>
            </a:r>
            <a:r>
              <a:rPr sz="1700" dirty="0">
                <a:latin typeface="Tahoma"/>
                <a:cs typeface="Tahoma"/>
              </a:rPr>
              <a:t>use</a:t>
            </a:r>
            <a:r>
              <a:rPr sz="1700" spc="80" dirty="0">
                <a:latin typeface="Tahoma"/>
                <a:cs typeface="Tahoma"/>
              </a:rPr>
              <a:t> </a:t>
            </a:r>
            <a:r>
              <a:rPr sz="1700" dirty="0">
                <a:latin typeface="Tahoma"/>
                <a:cs typeface="Tahoma"/>
              </a:rPr>
              <a:t>a</a:t>
            </a:r>
            <a:r>
              <a:rPr sz="1700" spc="71" dirty="0">
                <a:latin typeface="Tahoma"/>
                <a:cs typeface="Tahoma"/>
              </a:rPr>
              <a:t> </a:t>
            </a:r>
            <a:r>
              <a:rPr sz="1700" spc="-18" dirty="0">
                <a:latin typeface="Tahoma"/>
                <a:cs typeface="Tahoma"/>
              </a:rPr>
              <a:t>Table </a:t>
            </a:r>
            <a:r>
              <a:rPr sz="1700" spc="18" dirty="0">
                <a:latin typeface="Tahoma"/>
                <a:cs typeface="Tahoma"/>
              </a:rPr>
              <a:t>to</a:t>
            </a:r>
            <a:r>
              <a:rPr sz="1700" spc="35" dirty="0">
                <a:latin typeface="Tahoma"/>
                <a:cs typeface="Tahoma"/>
              </a:rPr>
              <a:t> </a:t>
            </a:r>
            <a:r>
              <a:rPr sz="1700" spc="18" dirty="0">
                <a:latin typeface="Tahoma"/>
                <a:cs typeface="Tahoma"/>
              </a:rPr>
              <a:t>show</a:t>
            </a:r>
            <a:r>
              <a:rPr sz="1700" spc="44" dirty="0">
                <a:latin typeface="Tahoma"/>
                <a:cs typeface="Tahoma"/>
              </a:rPr>
              <a:t> </a:t>
            </a:r>
            <a:r>
              <a:rPr sz="1700" spc="18" dirty="0">
                <a:latin typeface="Tahoma"/>
                <a:cs typeface="Tahoma"/>
              </a:rPr>
              <a:t>the</a:t>
            </a:r>
            <a:r>
              <a:rPr sz="1700" spc="44" dirty="0">
                <a:latin typeface="Tahoma"/>
                <a:cs typeface="Tahoma"/>
              </a:rPr>
              <a:t> </a:t>
            </a:r>
            <a:r>
              <a:rPr sz="1700" spc="18" dirty="0">
                <a:latin typeface="Tahoma"/>
                <a:cs typeface="Tahoma"/>
              </a:rPr>
              <a:t>steps.</a:t>
            </a:r>
            <a:r>
              <a:rPr sz="1700" spc="177" dirty="0">
                <a:latin typeface="Tahoma"/>
                <a:cs typeface="Tahoma"/>
              </a:rPr>
              <a:t> </a:t>
            </a:r>
            <a:r>
              <a:rPr sz="1700" spc="18" dirty="0">
                <a:latin typeface="Tahoma"/>
                <a:cs typeface="Tahoma"/>
              </a:rPr>
              <a:t>Assume</a:t>
            </a:r>
            <a:r>
              <a:rPr sz="1700" spc="35" dirty="0">
                <a:latin typeface="Tahoma"/>
                <a:cs typeface="Tahoma"/>
              </a:rPr>
              <a:t> </a:t>
            </a:r>
            <a:r>
              <a:rPr sz="1700" spc="18" dirty="0">
                <a:latin typeface="Tahoma"/>
                <a:cs typeface="Tahoma"/>
              </a:rPr>
              <a:t>all</a:t>
            </a:r>
            <a:r>
              <a:rPr sz="1700" spc="44" dirty="0">
                <a:latin typeface="Tahoma"/>
                <a:cs typeface="Tahoma"/>
              </a:rPr>
              <a:t> </a:t>
            </a:r>
            <a:r>
              <a:rPr sz="1700" spc="18" dirty="0">
                <a:latin typeface="Tahoma"/>
                <a:cs typeface="Tahoma"/>
              </a:rPr>
              <a:t>other</a:t>
            </a:r>
            <a:r>
              <a:rPr sz="1700" spc="44" dirty="0">
                <a:latin typeface="Tahoma"/>
                <a:cs typeface="Tahoma"/>
              </a:rPr>
              <a:t> </a:t>
            </a:r>
            <a:r>
              <a:rPr sz="1700" spc="18" dirty="0">
                <a:latin typeface="Tahoma"/>
                <a:cs typeface="Tahoma"/>
              </a:rPr>
              <a:t>conditional</a:t>
            </a:r>
            <a:r>
              <a:rPr sz="1700" spc="35" dirty="0">
                <a:latin typeface="Tahoma"/>
                <a:cs typeface="Tahoma"/>
              </a:rPr>
              <a:t> </a:t>
            </a:r>
            <a:r>
              <a:rPr sz="1700" spc="18" dirty="0">
                <a:latin typeface="Tahoma"/>
                <a:cs typeface="Tahoma"/>
              </a:rPr>
              <a:t>probabilities,</a:t>
            </a:r>
            <a:r>
              <a:rPr sz="1700" spc="44" dirty="0">
                <a:latin typeface="Tahoma"/>
                <a:cs typeface="Tahoma"/>
              </a:rPr>
              <a:t> </a:t>
            </a:r>
            <a:r>
              <a:rPr sz="1700" spc="-44" dirty="0">
                <a:latin typeface="Tahoma"/>
                <a:cs typeface="Tahoma"/>
              </a:rPr>
              <a:t>not </a:t>
            </a:r>
            <a:r>
              <a:rPr sz="1700" dirty="0">
                <a:latin typeface="Tahoma"/>
                <a:cs typeface="Tahoma"/>
              </a:rPr>
              <a:t>mentioned</a:t>
            </a:r>
            <a:r>
              <a:rPr sz="1700" spc="89" dirty="0">
                <a:latin typeface="Tahoma"/>
                <a:cs typeface="Tahoma"/>
              </a:rPr>
              <a:t> </a:t>
            </a:r>
            <a:r>
              <a:rPr sz="1700" dirty="0">
                <a:latin typeface="Tahoma"/>
                <a:cs typeface="Tahoma"/>
              </a:rPr>
              <a:t>to</a:t>
            </a:r>
            <a:r>
              <a:rPr sz="1700" spc="89" dirty="0">
                <a:latin typeface="Tahoma"/>
                <a:cs typeface="Tahoma"/>
              </a:rPr>
              <a:t> </a:t>
            </a:r>
            <a:r>
              <a:rPr sz="1700" dirty="0">
                <a:latin typeface="Tahoma"/>
                <a:cs typeface="Tahoma"/>
              </a:rPr>
              <a:t>be</a:t>
            </a:r>
            <a:r>
              <a:rPr sz="1700" spc="89" dirty="0">
                <a:latin typeface="Tahoma"/>
                <a:cs typeface="Tahoma"/>
              </a:rPr>
              <a:t> </a:t>
            </a:r>
            <a:r>
              <a:rPr sz="1700" dirty="0">
                <a:latin typeface="Tahoma"/>
                <a:cs typeface="Tahoma"/>
              </a:rPr>
              <a:t>zero.</a:t>
            </a:r>
            <a:r>
              <a:rPr sz="1700" spc="230" dirty="0">
                <a:latin typeface="Tahoma"/>
                <a:cs typeface="Tahoma"/>
              </a:rPr>
              <a:t> </a:t>
            </a:r>
            <a:r>
              <a:rPr sz="1700" dirty="0">
                <a:latin typeface="Tahoma"/>
                <a:cs typeface="Tahoma"/>
              </a:rPr>
              <a:t>Also,</a:t>
            </a:r>
            <a:r>
              <a:rPr sz="1700" spc="89" dirty="0">
                <a:latin typeface="Tahoma"/>
                <a:cs typeface="Tahoma"/>
              </a:rPr>
              <a:t> </a:t>
            </a:r>
            <a:r>
              <a:rPr sz="1700" dirty="0">
                <a:latin typeface="Tahoma"/>
                <a:cs typeface="Tahoma"/>
              </a:rPr>
              <a:t>assume</a:t>
            </a:r>
            <a:r>
              <a:rPr sz="1700" spc="89" dirty="0">
                <a:latin typeface="Tahoma"/>
                <a:cs typeface="Tahoma"/>
              </a:rPr>
              <a:t> </a:t>
            </a:r>
            <a:r>
              <a:rPr sz="1700" dirty="0">
                <a:latin typeface="Tahoma"/>
                <a:cs typeface="Tahoma"/>
              </a:rPr>
              <a:t>that</a:t>
            </a:r>
            <a:r>
              <a:rPr sz="1700" spc="89" dirty="0">
                <a:latin typeface="Tahoma"/>
                <a:cs typeface="Tahoma"/>
              </a:rPr>
              <a:t> </a:t>
            </a:r>
            <a:r>
              <a:rPr sz="1700" dirty="0">
                <a:latin typeface="Tahoma"/>
                <a:cs typeface="Tahoma"/>
              </a:rPr>
              <a:t>all</a:t>
            </a:r>
            <a:r>
              <a:rPr sz="1700" spc="89" dirty="0">
                <a:latin typeface="Tahoma"/>
                <a:cs typeface="Tahoma"/>
              </a:rPr>
              <a:t> </a:t>
            </a:r>
            <a:r>
              <a:rPr sz="1700" dirty="0">
                <a:latin typeface="Tahoma"/>
                <a:cs typeface="Tahoma"/>
              </a:rPr>
              <a:t>tags</a:t>
            </a:r>
            <a:r>
              <a:rPr sz="1700" spc="89" dirty="0">
                <a:latin typeface="Tahoma"/>
                <a:cs typeface="Tahoma"/>
              </a:rPr>
              <a:t> </a:t>
            </a:r>
            <a:r>
              <a:rPr sz="1700" dirty="0">
                <a:latin typeface="Tahoma"/>
                <a:cs typeface="Tahoma"/>
              </a:rPr>
              <a:t>have</a:t>
            </a:r>
            <a:r>
              <a:rPr sz="1700" spc="89" dirty="0">
                <a:latin typeface="Tahoma"/>
                <a:cs typeface="Tahoma"/>
              </a:rPr>
              <a:t> </a:t>
            </a:r>
            <a:r>
              <a:rPr sz="1700" dirty="0">
                <a:latin typeface="Tahoma"/>
                <a:cs typeface="Tahoma"/>
              </a:rPr>
              <a:t>the</a:t>
            </a:r>
            <a:r>
              <a:rPr sz="1700" spc="89" dirty="0">
                <a:latin typeface="Tahoma"/>
                <a:cs typeface="Tahoma"/>
              </a:rPr>
              <a:t> </a:t>
            </a:r>
            <a:r>
              <a:rPr sz="1700" spc="-35" dirty="0">
                <a:latin typeface="Tahoma"/>
                <a:cs typeface="Tahoma"/>
              </a:rPr>
              <a:t>same </a:t>
            </a:r>
            <a:r>
              <a:rPr sz="1700" dirty="0">
                <a:latin typeface="Tahoma"/>
                <a:cs typeface="Tahoma"/>
              </a:rPr>
              <a:t>probabilities</a:t>
            </a:r>
            <a:r>
              <a:rPr sz="1700" spc="80" dirty="0">
                <a:latin typeface="Tahoma"/>
                <a:cs typeface="Tahoma"/>
              </a:rPr>
              <a:t> </a:t>
            </a:r>
            <a:r>
              <a:rPr sz="1700" dirty="0">
                <a:latin typeface="Tahoma"/>
                <a:cs typeface="Tahoma"/>
              </a:rPr>
              <a:t>to</a:t>
            </a:r>
            <a:r>
              <a:rPr sz="1700" spc="89" dirty="0">
                <a:latin typeface="Tahoma"/>
                <a:cs typeface="Tahoma"/>
              </a:rPr>
              <a:t> </a:t>
            </a:r>
            <a:r>
              <a:rPr sz="1700" dirty="0">
                <a:latin typeface="Tahoma"/>
                <a:cs typeface="Tahoma"/>
              </a:rPr>
              <a:t>appear</a:t>
            </a:r>
            <a:r>
              <a:rPr sz="1700" spc="89" dirty="0">
                <a:latin typeface="Tahoma"/>
                <a:cs typeface="Tahoma"/>
              </a:rPr>
              <a:t> </a:t>
            </a:r>
            <a:r>
              <a:rPr sz="1700" dirty="0">
                <a:latin typeface="Tahoma"/>
                <a:cs typeface="Tahoma"/>
              </a:rPr>
              <a:t>in</a:t>
            </a:r>
            <a:r>
              <a:rPr sz="1700" spc="89" dirty="0">
                <a:latin typeface="Tahoma"/>
                <a:cs typeface="Tahoma"/>
              </a:rPr>
              <a:t> </a:t>
            </a:r>
            <a:r>
              <a:rPr sz="1700" dirty="0">
                <a:latin typeface="Tahoma"/>
                <a:cs typeface="Tahoma"/>
              </a:rPr>
              <a:t>the</a:t>
            </a:r>
            <a:r>
              <a:rPr sz="1700" spc="89" dirty="0">
                <a:latin typeface="Tahoma"/>
                <a:cs typeface="Tahoma"/>
              </a:rPr>
              <a:t> </a:t>
            </a:r>
            <a:r>
              <a:rPr sz="1700" dirty="0">
                <a:latin typeface="Tahoma"/>
                <a:cs typeface="Tahoma"/>
              </a:rPr>
              <a:t>beginning</a:t>
            </a:r>
            <a:r>
              <a:rPr sz="1700" spc="89" dirty="0">
                <a:latin typeface="Tahoma"/>
                <a:cs typeface="Tahoma"/>
              </a:rPr>
              <a:t> </a:t>
            </a:r>
            <a:r>
              <a:rPr sz="1700" dirty="0">
                <a:latin typeface="Tahoma"/>
                <a:cs typeface="Tahoma"/>
              </a:rPr>
              <a:t>of</a:t>
            </a:r>
            <a:r>
              <a:rPr sz="1700" spc="80" dirty="0">
                <a:latin typeface="Tahoma"/>
                <a:cs typeface="Tahoma"/>
              </a:rPr>
              <a:t> </a:t>
            </a:r>
            <a:r>
              <a:rPr sz="1700" dirty="0">
                <a:latin typeface="Tahoma"/>
                <a:cs typeface="Tahoma"/>
              </a:rPr>
              <a:t>a</a:t>
            </a:r>
            <a:r>
              <a:rPr sz="1700" spc="89" dirty="0">
                <a:latin typeface="Tahoma"/>
                <a:cs typeface="Tahoma"/>
              </a:rPr>
              <a:t> </a:t>
            </a:r>
            <a:r>
              <a:rPr sz="1700" spc="-18" dirty="0">
                <a:latin typeface="Tahoma"/>
                <a:cs typeface="Tahoma"/>
              </a:rPr>
              <a:t>sentence.</a:t>
            </a:r>
            <a:endParaRPr sz="1700">
              <a:latin typeface="Tahoma"/>
              <a:cs typeface="Tahoma"/>
            </a:endParaRPr>
          </a:p>
        </p:txBody>
      </p:sp>
      <p:pic>
        <p:nvPicPr>
          <p:cNvPr id="5" name="object 5"/>
          <p:cNvPicPr/>
          <p:nvPr/>
        </p:nvPicPr>
        <p:blipFill>
          <a:blip r:embed="rId3" cstate="print"/>
          <a:stretch>
            <a:fillRect/>
          </a:stretch>
        </p:blipFill>
        <p:spPr>
          <a:xfrm>
            <a:off x="558540" y="1735390"/>
            <a:ext cx="128444" cy="96244"/>
          </a:xfrm>
          <a:prstGeom prst="rect">
            <a:avLst/>
          </a:prstGeom>
        </p:spPr>
      </p:pic>
      <p:pic>
        <p:nvPicPr>
          <p:cNvPr id="6" name="object 6"/>
          <p:cNvPicPr/>
          <p:nvPr/>
        </p:nvPicPr>
        <p:blipFill>
          <a:blip r:embed="rId4" cstate="print"/>
          <a:stretch>
            <a:fillRect/>
          </a:stretch>
        </p:blipFill>
        <p:spPr>
          <a:xfrm>
            <a:off x="558540" y="2303289"/>
            <a:ext cx="128444" cy="96244"/>
          </a:xfrm>
          <a:prstGeom prst="rect">
            <a:avLst/>
          </a:prstGeom>
        </p:spPr>
      </p:pic>
      <p:pic>
        <p:nvPicPr>
          <p:cNvPr id="7" name="object 7"/>
          <p:cNvPicPr/>
          <p:nvPr/>
        </p:nvPicPr>
        <p:blipFill>
          <a:blip r:embed="rId5" cstate="print"/>
          <a:stretch>
            <a:fillRect/>
          </a:stretch>
        </p:blipFill>
        <p:spPr>
          <a:xfrm>
            <a:off x="558540" y="3382687"/>
            <a:ext cx="128444" cy="96244"/>
          </a:xfrm>
          <a:prstGeom prst="rect">
            <a:avLst/>
          </a:prstGeom>
        </p:spPr>
      </p:pic>
      <p:grpSp>
        <p:nvGrpSpPr>
          <p:cNvPr id="8" name="object 8"/>
          <p:cNvGrpSpPr/>
          <p:nvPr/>
        </p:nvGrpSpPr>
        <p:grpSpPr>
          <a:xfrm>
            <a:off x="1" y="4974680"/>
            <a:ext cx="9140221" cy="162327"/>
            <a:chOff x="0" y="3347161"/>
            <a:chExt cx="4608195" cy="109220"/>
          </a:xfrm>
        </p:grpSpPr>
        <p:sp>
          <p:nvSpPr>
            <p:cNvPr id="9" name="object 9"/>
            <p:cNvSpPr/>
            <p:nvPr/>
          </p:nvSpPr>
          <p:spPr>
            <a:xfrm>
              <a:off x="0" y="3347161"/>
              <a:ext cx="1536065" cy="109220"/>
            </a:xfrm>
            <a:custGeom>
              <a:avLst/>
              <a:gdLst/>
              <a:ahLst/>
              <a:cxnLst/>
              <a:rect l="l" t="t" r="r" b="b"/>
              <a:pathLst>
                <a:path w="1536065" h="109220">
                  <a:moveTo>
                    <a:pt x="1535938" y="0"/>
                  </a:moveTo>
                  <a:lnTo>
                    <a:pt x="0" y="0"/>
                  </a:lnTo>
                  <a:lnTo>
                    <a:pt x="0" y="108838"/>
                  </a:lnTo>
                  <a:lnTo>
                    <a:pt x="1535938" y="108838"/>
                  </a:lnTo>
                  <a:lnTo>
                    <a:pt x="1535938" y="0"/>
                  </a:lnTo>
                  <a:close/>
                </a:path>
              </a:pathLst>
            </a:custGeom>
            <a:solidFill>
              <a:srgbClr val="191959"/>
            </a:solidFill>
          </p:spPr>
          <p:txBody>
            <a:bodyPr wrap="square" lIns="0" tIns="0" rIns="0" bIns="0" rtlCol="0"/>
            <a:lstStyle/>
            <a:p>
              <a:endParaRPr/>
            </a:p>
          </p:txBody>
        </p:sp>
        <p:sp>
          <p:nvSpPr>
            <p:cNvPr id="10" name="object 10"/>
            <p:cNvSpPr/>
            <p:nvPr/>
          </p:nvSpPr>
          <p:spPr>
            <a:xfrm>
              <a:off x="1535976"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262685"/>
            </a:solidFill>
          </p:spPr>
          <p:txBody>
            <a:bodyPr wrap="square" lIns="0" tIns="0" rIns="0" bIns="0" rtlCol="0"/>
            <a:lstStyle/>
            <a:p>
              <a:endParaRPr/>
            </a:p>
          </p:txBody>
        </p:sp>
        <p:sp>
          <p:nvSpPr>
            <p:cNvPr id="11" name="object 11"/>
            <p:cNvSpPr/>
            <p:nvPr/>
          </p:nvSpPr>
          <p:spPr>
            <a:xfrm>
              <a:off x="3071952"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3232B2"/>
            </a:solidFill>
          </p:spPr>
          <p:txBody>
            <a:bodyPr wrap="square" lIns="0" tIns="0" rIns="0" bIns="0" rtlCol="0"/>
            <a:lstStyle/>
            <a:p>
              <a:endParaRPr/>
            </a:p>
          </p:txBody>
        </p:sp>
      </p:grpSp>
      <p:sp>
        <p:nvSpPr>
          <p:cNvPr id="12" name="object 12"/>
          <p:cNvSpPr txBox="1">
            <a:spLocks noGrp="1"/>
          </p:cNvSpPr>
          <p:nvPr>
            <p:ph type="ftr" sz="quarter" idx="4294967295"/>
          </p:nvPr>
        </p:nvSpPr>
        <p:spPr>
          <a:xfrm>
            <a:off x="560756" y="4963549"/>
            <a:ext cx="1925782" cy="380683"/>
          </a:xfrm>
          <a:prstGeom prst="rect">
            <a:avLst/>
          </a:prstGeom>
        </p:spPr>
        <p:txBody>
          <a:bodyPr vert="horz" wrap="square" lIns="0" tIns="11241" rIns="0" bIns="0" rtlCol="0">
            <a:spAutoFit/>
          </a:bodyPr>
          <a:lstStyle/>
          <a:p>
            <a:pPr marL="22482">
              <a:spcBef>
                <a:spcPts val="89"/>
              </a:spcBef>
            </a:pPr>
            <a:endParaRPr spc="-18" dirty="0"/>
          </a:p>
        </p:txBody>
      </p:sp>
      <p:sp>
        <p:nvSpPr>
          <p:cNvPr id="13" name="object 13"/>
          <p:cNvSpPr txBox="1"/>
          <p:nvPr/>
        </p:nvSpPr>
        <p:spPr>
          <a:xfrm>
            <a:off x="4145255" y="4963550"/>
            <a:ext cx="85016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hlinkClick r:id="rId6" action="ppaction://hlinksldjump"/>
              </a:rPr>
              <a:t>POS</a:t>
            </a:r>
            <a:r>
              <a:rPr sz="1100" i="1" spc="186" dirty="0">
                <a:solidFill>
                  <a:srgbClr val="FFFFFF"/>
                </a:solidFill>
                <a:latin typeface="Cambria"/>
                <a:cs typeface="Cambria"/>
                <a:hlinkClick r:id="rId6" action="ppaction://hlinksldjump"/>
              </a:rPr>
              <a:t> </a:t>
            </a:r>
            <a:r>
              <a:rPr sz="1100" i="1" spc="-27" dirty="0">
                <a:solidFill>
                  <a:srgbClr val="FFFFFF"/>
                </a:solidFill>
                <a:latin typeface="Cambria"/>
                <a:cs typeface="Cambria"/>
                <a:hlinkClick r:id="rId6" action="ppaction://hlinksldjump"/>
              </a:rPr>
              <a:t>Tagging</a:t>
            </a:r>
            <a:endParaRPr sz="1100">
              <a:latin typeface="Cambria"/>
              <a:cs typeface="Cambria"/>
            </a:endParaRPr>
          </a:p>
        </p:txBody>
      </p:sp>
      <p:sp>
        <p:nvSpPr>
          <p:cNvPr id="14" name="object 14"/>
          <p:cNvSpPr txBox="1"/>
          <p:nvPr/>
        </p:nvSpPr>
        <p:spPr>
          <a:xfrm>
            <a:off x="7307464" y="4963550"/>
            <a:ext cx="1118440" cy="180628"/>
          </a:xfrm>
          <a:prstGeom prst="rect">
            <a:avLst/>
          </a:prstGeom>
        </p:spPr>
        <p:txBody>
          <a:bodyPr vert="horz" wrap="square" lIns="0" tIns="11241" rIns="0" bIns="0" rtlCol="0">
            <a:spAutoFit/>
          </a:bodyPr>
          <a:lstStyle/>
          <a:p>
            <a:pPr marL="22482">
              <a:spcBef>
                <a:spcPts val="89"/>
              </a:spcBef>
            </a:pPr>
            <a:r>
              <a:rPr sz="1100" i="1" spc="-80" dirty="0">
                <a:solidFill>
                  <a:srgbClr val="FFFFFF"/>
                </a:solidFill>
                <a:latin typeface="Cambria"/>
                <a:cs typeface="Cambria"/>
              </a:rPr>
              <a:t>Week</a:t>
            </a:r>
            <a:r>
              <a:rPr sz="1100" i="1" spc="53" dirty="0">
                <a:solidFill>
                  <a:srgbClr val="FFFFFF"/>
                </a:solidFill>
                <a:latin typeface="Cambria"/>
                <a:cs typeface="Cambria"/>
              </a:rPr>
              <a:t> </a:t>
            </a:r>
            <a:r>
              <a:rPr sz="1100" i="1" dirty="0">
                <a:solidFill>
                  <a:srgbClr val="FFFFFF"/>
                </a:solidFill>
                <a:latin typeface="Cambria"/>
                <a:cs typeface="Cambria"/>
              </a:rPr>
              <a:t>4,</a:t>
            </a:r>
            <a:r>
              <a:rPr sz="1100" i="1" spc="53" dirty="0">
                <a:solidFill>
                  <a:srgbClr val="FFFFFF"/>
                </a:solidFill>
                <a:latin typeface="Cambria"/>
                <a:cs typeface="Cambria"/>
              </a:rPr>
              <a:t> </a:t>
            </a:r>
            <a:r>
              <a:rPr sz="1100" i="1" spc="-35" dirty="0">
                <a:solidFill>
                  <a:srgbClr val="FFFFFF"/>
                </a:solidFill>
                <a:latin typeface="Cambria"/>
                <a:cs typeface="Cambria"/>
              </a:rPr>
              <a:t>Lecture</a:t>
            </a:r>
            <a:r>
              <a:rPr sz="1100" i="1" spc="53" dirty="0">
                <a:solidFill>
                  <a:srgbClr val="FFFFFF"/>
                </a:solidFill>
                <a:latin typeface="Cambria"/>
                <a:cs typeface="Cambria"/>
              </a:rPr>
              <a:t> </a:t>
            </a:r>
            <a:r>
              <a:rPr sz="1100" i="1" spc="-89" dirty="0">
                <a:solidFill>
                  <a:srgbClr val="FFFFFF"/>
                </a:solidFill>
                <a:latin typeface="Cambria"/>
                <a:cs typeface="Cambria"/>
              </a:rPr>
              <a:t>1</a:t>
            </a:r>
            <a:endParaRPr sz="1100">
              <a:latin typeface="Cambria"/>
              <a:cs typeface="Cambria"/>
            </a:endParaRPr>
          </a:p>
        </p:txBody>
      </p:sp>
      <p:sp>
        <p:nvSpPr>
          <p:cNvPr id="15" name="object 15"/>
          <p:cNvSpPr txBox="1">
            <a:spLocks noGrp="1"/>
          </p:cNvSpPr>
          <p:nvPr>
            <p:ph type="sldNum" sz="quarter" idx="4294967295"/>
          </p:nvPr>
        </p:nvSpPr>
        <p:spPr>
          <a:xfrm>
            <a:off x="8663692" y="4963549"/>
            <a:ext cx="369033" cy="1119346"/>
          </a:xfrm>
          <a:prstGeom prst="rect">
            <a:avLst/>
          </a:prstGeom>
        </p:spPr>
        <p:txBody>
          <a:bodyPr vert="horz" wrap="square" lIns="0" tIns="11241" rIns="0" bIns="0" rtlCol="0">
            <a:spAutoFit/>
          </a:bodyPr>
          <a:lstStyle/>
          <a:p>
            <a:pPr marL="67445">
              <a:spcBef>
                <a:spcPts val="89"/>
              </a:spcBef>
            </a:pPr>
            <a:r>
              <a:rPr dirty="0"/>
              <a:t>5</a:t>
            </a:r>
            <a:r>
              <a:rPr spc="-9" dirty="0"/>
              <a:t> </a:t>
            </a:r>
            <a:r>
              <a:rPr spc="-195" dirty="0"/>
              <a:t>/</a:t>
            </a:r>
            <a:r>
              <a:rPr spc="27" dirty="0"/>
              <a:t> </a:t>
            </a:r>
            <a:r>
              <a:rPr spc="-89" dirty="0"/>
              <a:t>6</a:t>
            </a:r>
          </a:p>
        </p:txBody>
      </p:sp>
    </p:spTree>
    <p:extLst>
      <p:ext uri="{BB962C8B-B14F-4D97-AF65-F5344CB8AC3E}">
        <p14:creationId xmlns:p14="http://schemas.microsoft.com/office/powerpoint/2010/main" val="985872990"/>
      </p:ext>
    </p:extLst>
  </p:cSld>
  <p:clrMapOvr>
    <a:masterClrMapping/>
  </p:clrMapOvr>
  <p:transition>
    <p:cut/>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2960" y="215455"/>
            <a:ext cx="7543800" cy="584644"/>
          </a:xfrm>
          <a:prstGeom prst="rect">
            <a:avLst/>
          </a:prstGeom>
        </p:spPr>
        <p:txBody>
          <a:bodyPr vert="horz" wrap="square" lIns="0" tIns="30350" rIns="0" bIns="0" rtlCol="0">
            <a:spAutoFit/>
          </a:bodyPr>
          <a:lstStyle/>
          <a:p>
            <a:pPr marL="22482">
              <a:lnSpc>
                <a:spcPct val="100000"/>
              </a:lnSpc>
              <a:spcBef>
                <a:spcPts val="239"/>
              </a:spcBef>
            </a:pPr>
            <a:r>
              <a:rPr dirty="0"/>
              <a:t>Learning</a:t>
            </a:r>
            <a:r>
              <a:rPr spc="-62" dirty="0"/>
              <a:t> </a:t>
            </a:r>
            <a:r>
              <a:rPr dirty="0"/>
              <a:t>the</a:t>
            </a:r>
            <a:r>
              <a:rPr spc="-53" dirty="0"/>
              <a:t> Parameters</a:t>
            </a:r>
          </a:p>
        </p:txBody>
      </p:sp>
      <p:grpSp>
        <p:nvGrpSpPr>
          <p:cNvPr id="3" name="object 3"/>
          <p:cNvGrpSpPr/>
          <p:nvPr/>
        </p:nvGrpSpPr>
        <p:grpSpPr>
          <a:xfrm>
            <a:off x="174037" y="1237328"/>
            <a:ext cx="8893359" cy="1234440"/>
            <a:chOff x="87743" y="832523"/>
            <a:chExt cx="4483735" cy="830580"/>
          </a:xfrm>
        </p:grpSpPr>
        <p:sp>
          <p:nvSpPr>
            <p:cNvPr id="4" name="object 4"/>
            <p:cNvSpPr/>
            <p:nvPr/>
          </p:nvSpPr>
          <p:spPr>
            <a:xfrm>
              <a:off x="87743" y="832523"/>
              <a:ext cx="4432935" cy="176530"/>
            </a:xfrm>
            <a:custGeom>
              <a:avLst/>
              <a:gdLst/>
              <a:ahLst/>
              <a:cxnLst/>
              <a:rect l="l" t="t" r="r" b="b"/>
              <a:pathLst>
                <a:path w="4432935" h="176530">
                  <a:moveTo>
                    <a:pt x="4381754" y="0"/>
                  </a:moveTo>
                  <a:lnTo>
                    <a:pt x="50800" y="0"/>
                  </a:lnTo>
                  <a:lnTo>
                    <a:pt x="31075" y="4008"/>
                  </a:lnTo>
                  <a:lnTo>
                    <a:pt x="14922" y="14922"/>
                  </a:lnTo>
                  <a:lnTo>
                    <a:pt x="4008" y="31075"/>
                  </a:lnTo>
                  <a:lnTo>
                    <a:pt x="0" y="50800"/>
                  </a:lnTo>
                  <a:lnTo>
                    <a:pt x="0" y="176276"/>
                  </a:lnTo>
                  <a:lnTo>
                    <a:pt x="4432554" y="176276"/>
                  </a:lnTo>
                  <a:lnTo>
                    <a:pt x="4432554" y="50800"/>
                  </a:lnTo>
                  <a:lnTo>
                    <a:pt x="4428545" y="31075"/>
                  </a:lnTo>
                  <a:lnTo>
                    <a:pt x="4417631" y="14922"/>
                  </a:lnTo>
                  <a:lnTo>
                    <a:pt x="4401478" y="4008"/>
                  </a:lnTo>
                  <a:lnTo>
                    <a:pt x="4381754" y="0"/>
                  </a:lnTo>
                  <a:close/>
                </a:path>
              </a:pathLst>
            </a:custGeom>
            <a:solidFill>
              <a:srgbClr val="D6D6EF"/>
            </a:solidFill>
          </p:spPr>
          <p:txBody>
            <a:bodyPr wrap="square" lIns="0" tIns="0" rIns="0" bIns="0" rtlCol="0"/>
            <a:lstStyle/>
            <a:p>
              <a:endParaRPr/>
            </a:p>
          </p:txBody>
        </p:sp>
        <p:pic>
          <p:nvPicPr>
            <p:cNvPr id="5" name="object 5"/>
            <p:cNvPicPr/>
            <p:nvPr/>
          </p:nvPicPr>
          <p:blipFill>
            <a:blip r:embed="rId2" cstate="print"/>
            <a:stretch>
              <a:fillRect/>
            </a:stretch>
          </p:blipFill>
          <p:spPr>
            <a:xfrm>
              <a:off x="87744" y="996188"/>
              <a:ext cx="4432554" cy="50609"/>
            </a:xfrm>
            <a:prstGeom prst="rect">
              <a:avLst/>
            </a:prstGeom>
          </p:spPr>
        </p:pic>
        <p:pic>
          <p:nvPicPr>
            <p:cNvPr id="6" name="object 6"/>
            <p:cNvPicPr/>
            <p:nvPr/>
          </p:nvPicPr>
          <p:blipFill>
            <a:blip r:embed="rId3" cstate="print"/>
            <a:stretch>
              <a:fillRect/>
            </a:stretch>
          </p:blipFill>
          <p:spPr>
            <a:xfrm>
              <a:off x="138544" y="1560969"/>
              <a:ext cx="101600" cy="101600"/>
            </a:xfrm>
            <a:prstGeom prst="rect">
              <a:avLst/>
            </a:prstGeom>
          </p:spPr>
        </p:pic>
        <p:pic>
          <p:nvPicPr>
            <p:cNvPr id="7" name="object 7"/>
            <p:cNvPicPr/>
            <p:nvPr/>
          </p:nvPicPr>
          <p:blipFill>
            <a:blip r:embed="rId4" cstate="print"/>
            <a:stretch>
              <a:fillRect/>
            </a:stretch>
          </p:blipFill>
          <p:spPr>
            <a:xfrm>
              <a:off x="189344" y="1548269"/>
              <a:ext cx="4381753" cy="114300"/>
            </a:xfrm>
            <a:prstGeom prst="rect">
              <a:avLst/>
            </a:prstGeom>
          </p:spPr>
        </p:pic>
        <p:pic>
          <p:nvPicPr>
            <p:cNvPr id="8" name="object 8"/>
            <p:cNvPicPr/>
            <p:nvPr/>
          </p:nvPicPr>
          <p:blipFill>
            <a:blip r:embed="rId5" cstate="print"/>
            <a:stretch>
              <a:fillRect/>
            </a:stretch>
          </p:blipFill>
          <p:spPr>
            <a:xfrm>
              <a:off x="4520298" y="876770"/>
              <a:ext cx="50800" cy="684199"/>
            </a:xfrm>
            <a:prstGeom prst="rect">
              <a:avLst/>
            </a:prstGeom>
          </p:spPr>
        </p:pic>
        <p:sp>
          <p:nvSpPr>
            <p:cNvPr id="9" name="object 9"/>
            <p:cNvSpPr/>
            <p:nvPr/>
          </p:nvSpPr>
          <p:spPr>
            <a:xfrm>
              <a:off x="87743" y="1040523"/>
              <a:ext cx="4432935" cy="571500"/>
            </a:xfrm>
            <a:custGeom>
              <a:avLst/>
              <a:gdLst/>
              <a:ahLst/>
              <a:cxnLst/>
              <a:rect l="l" t="t" r="r" b="b"/>
              <a:pathLst>
                <a:path w="4432935" h="571500">
                  <a:moveTo>
                    <a:pt x="4432554" y="0"/>
                  </a:moveTo>
                  <a:lnTo>
                    <a:pt x="0" y="0"/>
                  </a:lnTo>
                  <a:lnTo>
                    <a:pt x="0" y="520445"/>
                  </a:lnTo>
                  <a:lnTo>
                    <a:pt x="4008" y="540170"/>
                  </a:lnTo>
                  <a:lnTo>
                    <a:pt x="14922" y="556323"/>
                  </a:lnTo>
                  <a:lnTo>
                    <a:pt x="31075" y="567237"/>
                  </a:lnTo>
                  <a:lnTo>
                    <a:pt x="50800" y="571245"/>
                  </a:lnTo>
                  <a:lnTo>
                    <a:pt x="4381754" y="571245"/>
                  </a:lnTo>
                  <a:lnTo>
                    <a:pt x="4401478" y="567237"/>
                  </a:lnTo>
                  <a:lnTo>
                    <a:pt x="4417631" y="556323"/>
                  </a:lnTo>
                  <a:lnTo>
                    <a:pt x="4428545" y="540170"/>
                  </a:lnTo>
                  <a:lnTo>
                    <a:pt x="4432554" y="520445"/>
                  </a:lnTo>
                  <a:lnTo>
                    <a:pt x="4432554" y="0"/>
                  </a:lnTo>
                  <a:close/>
                </a:path>
              </a:pathLst>
            </a:custGeom>
            <a:solidFill>
              <a:srgbClr val="EAEAF7"/>
            </a:solidFill>
          </p:spPr>
          <p:txBody>
            <a:bodyPr wrap="square" lIns="0" tIns="0" rIns="0" bIns="0" rtlCol="0"/>
            <a:lstStyle/>
            <a:p>
              <a:endParaRPr/>
            </a:p>
          </p:txBody>
        </p:sp>
        <p:sp>
          <p:nvSpPr>
            <p:cNvPr id="10" name="object 10"/>
            <p:cNvSpPr/>
            <p:nvPr/>
          </p:nvSpPr>
          <p:spPr>
            <a:xfrm>
              <a:off x="4520309" y="914920"/>
              <a:ext cx="0" cy="665480"/>
            </a:xfrm>
            <a:custGeom>
              <a:avLst/>
              <a:gdLst/>
              <a:ahLst/>
              <a:cxnLst/>
              <a:rect l="l" t="t" r="r" b="b"/>
              <a:pathLst>
                <a:path h="665480">
                  <a:moveTo>
                    <a:pt x="0" y="665099"/>
                  </a:moveTo>
                  <a:lnTo>
                    <a:pt x="0" y="0"/>
                  </a:lnTo>
                </a:path>
              </a:pathLst>
            </a:custGeom>
            <a:ln w="3175">
              <a:solidFill>
                <a:srgbClr val="7F7F7F"/>
              </a:solidFill>
            </a:ln>
          </p:spPr>
          <p:txBody>
            <a:bodyPr wrap="square" lIns="0" tIns="0" rIns="0" bIns="0" rtlCol="0"/>
            <a:lstStyle/>
            <a:p>
              <a:endParaRPr/>
            </a:p>
          </p:txBody>
        </p:sp>
        <p:sp>
          <p:nvSpPr>
            <p:cNvPr id="11" name="object 11"/>
            <p:cNvSpPr/>
            <p:nvPr/>
          </p:nvSpPr>
          <p:spPr>
            <a:xfrm>
              <a:off x="4520309" y="902158"/>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2" name="object 12"/>
            <p:cNvSpPr/>
            <p:nvPr/>
          </p:nvSpPr>
          <p:spPr>
            <a:xfrm>
              <a:off x="4520309" y="889458"/>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3" name="object 13"/>
            <p:cNvSpPr/>
            <p:nvPr/>
          </p:nvSpPr>
          <p:spPr>
            <a:xfrm>
              <a:off x="4520309" y="876758"/>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4" name="object 14"/>
            <p:cNvPicPr/>
            <p:nvPr/>
          </p:nvPicPr>
          <p:blipFill>
            <a:blip r:embed="rId6" cstate="print"/>
            <a:stretch>
              <a:fillRect/>
            </a:stretch>
          </p:blipFill>
          <p:spPr>
            <a:xfrm>
              <a:off x="281597" y="1090206"/>
              <a:ext cx="64757" cy="64757"/>
            </a:xfrm>
            <a:prstGeom prst="rect">
              <a:avLst/>
            </a:prstGeom>
          </p:spPr>
        </p:pic>
        <p:pic>
          <p:nvPicPr>
            <p:cNvPr id="15" name="object 15"/>
            <p:cNvPicPr/>
            <p:nvPr/>
          </p:nvPicPr>
          <p:blipFill>
            <a:blip r:embed="rId7" cstate="print"/>
            <a:stretch>
              <a:fillRect/>
            </a:stretch>
          </p:blipFill>
          <p:spPr>
            <a:xfrm>
              <a:off x="281597" y="1472311"/>
              <a:ext cx="64757" cy="64757"/>
            </a:xfrm>
            <a:prstGeom prst="rect">
              <a:avLst/>
            </a:prstGeom>
          </p:spPr>
        </p:pic>
      </p:grpSp>
      <p:sp>
        <p:nvSpPr>
          <p:cNvPr id="16" name="object 16"/>
          <p:cNvSpPr txBox="1"/>
          <p:nvPr/>
        </p:nvSpPr>
        <p:spPr>
          <a:xfrm>
            <a:off x="249381" y="1141859"/>
            <a:ext cx="8490317" cy="1418688"/>
          </a:xfrm>
          <a:prstGeom prst="rect">
            <a:avLst/>
          </a:prstGeom>
        </p:spPr>
        <p:txBody>
          <a:bodyPr vert="horz" wrap="square" lIns="0" tIns="100043" rIns="0" bIns="0" rtlCol="0">
            <a:spAutoFit/>
          </a:bodyPr>
          <a:lstStyle/>
          <a:p>
            <a:pPr marL="22482">
              <a:spcBef>
                <a:spcPts val="788"/>
              </a:spcBef>
            </a:pPr>
            <a:r>
              <a:rPr sz="1900" i="1" spc="-106" dirty="0">
                <a:solidFill>
                  <a:srgbClr val="3232B2"/>
                </a:solidFill>
                <a:latin typeface="Cambria"/>
                <a:cs typeface="Cambria"/>
              </a:rPr>
              <a:t>Two</a:t>
            </a:r>
            <a:r>
              <a:rPr sz="1900" i="1" spc="27" dirty="0">
                <a:solidFill>
                  <a:srgbClr val="3232B2"/>
                </a:solidFill>
                <a:latin typeface="Cambria"/>
                <a:cs typeface="Cambria"/>
              </a:rPr>
              <a:t> </a:t>
            </a:r>
            <a:r>
              <a:rPr sz="1900" i="1" spc="-18" dirty="0">
                <a:solidFill>
                  <a:srgbClr val="3232B2"/>
                </a:solidFill>
                <a:latin typeface="Cambria"/>
                <a:cs typeface="Cambria"/>
              </a:rPr>
              <a:t>Scenarios</a:t>
            </a:r>
            <a:endParaRPr sz="1900">
              <a:latin typeface="Cambria"/>
              <a:cs typeface="Cambria"/>
            </a:endParaRPr>
          </a:p>
          <a:p>
            <a:pPr marL="512579" marR="8993">
              <a:lnSpc>
                <a:spcPct val="118900"/>
              </a:lnSpc>
              <a:spcBef>
                <a:spcPts val="239"/>
              </a:spcBef>
            </a:pPr>
            <a:r>
              <a:rPr sz="1700" spc="124" dirty="0">
                <a:latin typeface="Tahoma"/>
                <a:cs typeface="Tahoma"/>
              </a:rPr>
              <a:t>A</a:t>
            </a:r>
            <a:r>
              <a:rPr sz="1700" spc="89" dirty="0">
                <a:latin typeface="Tahoma"/>
                <a:cs typeface="Tahoma"/>
              </a:rPr>
              <a:t> </a:t>
            </a:r>
            <a:r>
              <a:rPr sz="1700" dirty="0">
                <a:latin typeface="Tahoma"/>
                <a:cs typeface="Tahoma"/>
              </a:rPr>
              <a:t>labeled</a:t>
            </a:r>
            <a:r>
              <a:rPr sz="1700" spc="89" dirty="0">
                <a:latin typeface="Tahoma"/>
                <a:cs typeface="Tahoma"/>
              </a:rPr>
              <a:t> </a:t>
            </a:r>
            <a:r>
              <a:rPr sz="1700" dirty="0">
                <a:latin typeface="Tahoma"/>
                <a:cs typeface="Tahoma"/>
              </a:rPr>
              <a:t>dataset</a:t>
            </a:r>
            <a:r>
              <a:rPr sz="1700" spc="89" dirty="0">
                <a:latin typeface="Tahoma"/>
                <a:cs typeface="Tahoma"/>
              </a:rPr>
              <a:t> </a:t>
            </a:r>
            <a:r>
              <a:rPr sz="1700" dirty="0">
                <a:latin typeface="Tahoma"/>
                <a:cs typeface="Tahoma"/>
              </a:rPr>
              <a:t>is</a:t>
            </a:r>
            <a:r>
              <a:rPr sz="1700" spc="89" dirty="0">
                <a:latin typeface="Tahoma"/>
                <a:cs typeface="Tahoma"/>
              </a:rPr>
              <a:t> </a:t>
            </a:r>
            <a:r>
              <a:rPr sz="1700" dirty="0">
                <a:latin typeface="Tahoma"/>
                <a:cs typeface="Tahoma"/>
              </a:rPr>
              <a:t>available,</a:t>
            </a:r>
            <a:r>
              <a:rPr sz="1700" spc="89" dirty="0">
                <a:latin typeface="Tahoma"/>
                <a:cs typeface="Tahoma"/>
              </a:rPr>
              <a:t> </a:t>
            </a:r>
            <a:r>
              <a:rPr sz="1700" dirty="0">
                <a:latin typeface="Tahoma"/>
                <a:cs typeface="Tahoma"/>
              </a:rPr>
              <a:t>with</a:t>
            </a:r>
            <a:r>
              <a:rPr sz="1700" spc="97" dirty="0">
                <a:latin typeface="Tahoma"/>
                <a:cs typeface="Tahoma"/>
              </a:rPr>
              <a:t> </a:t>
            </a:r>
            <a:r>
              <a:rPr sz="1700" dirty="0">
                <a:latin typeface="Tahoma"/>
                <a:cs typeface="Tahoma"/>
              </a:rPr>
              <a:t>the</a:t>
            </a:r>
            <a:r>
              <a:rPr sz="1700" spc="89" dirty="0">
                <a:latin typeface="Tahoma"/>
                <a:cs typeface="Tahoma"/>
              </a:rPr>
              <a:t> </a:t>
            </a:r>
            <a:r>
              <a:rPr sz="1700" spc="202" dirty="0">
                <a:latin typeface="Tahoma"/>
                <a:cs typeface="Tahoma"/>
              </a:rPr>
              <a:t>POS</a:t>
            </a:r>
            <a:r>
              <a:rPr sz="1700" spc="89" dirty="0">
                <a:latin typeface="Tahoma"/>
                <a:cs typeface="Tahoma"/>
              </a:rPr>
              <a:t> </a:t>
            </a:r>
            <a:r>
              <a:rPr sz="1700" dirty="0">
                <a:latin typeface="Tahoma"/>
                <a:cs typeface="Tahoma"/>
              </a:rPr>
              <a:t>category</a:t>
            </a:r>
            <a:r>
              <a:rPr sz="1700" spc="89" dirty="0">
                <a:latin typeface="Tahoma"/>
                <a:cs typeface="Tahoma"/>
              </a:rPr>
              <a:t> </a:t>
            </a:r>
            <a:r>
              <a:rPr sz="1700" dirty="0">
                <a:latin typeface="Tahoma"/>
                <a:cs typeface="Tahoma"/>
              </a:rPr>
              <a:t>of</a:t>
            </a:r>
            <a:r>
              <a:rPr sz="1700" spc="89" dirty="0">
                <a:latin typeface="Tahoma"/>
                <a:cs typeface="Tahoma"/>
              </a:rPr>
              <a:t> </a:t>
            </a:r>
            <a:r>
              <a:rPr sz="1700" dirty="0">
                <a:latin typeface="Tahoma"/>
                <a:cs typeface="Tahoma"/>
              </a:rPr>
              <a:t>individual</a:t>
            </a:r>
            <a:r>
              <a:rPr sz="1700" spc="97" dirty="0">
                <a:latin typeface="Tahoma"/>
                <a:cs typeface="Tahoma"/>
              </a:rPr>
              <a:t> </a:t>
            </a:r>
            <a:r>
              <a:rPr sz="1700" spc="-18" dirty="0">
                <a:latin typeface="Tahoma"/>
                <a:cs typeface="Tahoma"/>
              </a:rPr>
              <a:t>words </a:t>
            </a:r>
            <a:r>
              <a:rPr sz="1700" dirty="0">
                <a:latin typeface="Tahoma"/>
                <a:cs typeface="Tahoma"/>
              </a:rPr>
              <a:t>in</a:t>
            </a:r>
            <a:r>
              <a:rPr sz="1700" spc="9" dirty="0">
                <a:latin typeface="Tahoma"/>
                <a:cs typeface="Tahoma"/>
              </a:rPr>
              <a:t> </a:t>
            </a:r>
            <a:r>
              <a:rPr sz="1700" dirty="0">
                <a:latin typeface="Tahoma"/>
                <a:cs typeface="Tahoma"/>
              </a:rPr>
              <a:t>a</a:t>
            </a:r>
            <a:r>
              <a:rPr sz="1700" spc="18" dirty="0">
                <a:latin typeface="Tahoma"/>
                <a:cs typeface="Tahoma"/>
              </a:rPr>
              <a:t> </a:t>
            </a:r>
            <a:r>
              <a:rPr sz="1700" spc="-18" dirty="0">
                <a:latin typeface="Tahoma"/>
                <a:cs typeface="Tahoma"/>
              </a:rPr>
              <a:t>corpus</a:t>
            </a:r>
            <a:endParaRPr sz="1700">
              <a:latin typeface="Tahoma"/>
              <a:cs typeface="Tahoma"/>
            </a:endParaRPr>
          </a:p>
          <a:p>
            <a:pPr marL="512579">
              <a:spcBef>
                <a:spcPts val="901"/>
              </a:spcBef>
            </a:pPr>
            <a:r>
              <a:rPr sz="1700" dirty="0">
                <a:latin typeface="Tahoma"/>
                <a:cs typeface="Tahoma"/>
              </a:rPr>
              <a:t>Only</a:t>
            </a:r>
            <a:r>
              <a:rPr sz="1700" spc="62" dirty="0">
                <a:latin typeface="Tahoma"/>
                <a:cs typeface="Tahoma"/>
              </a:rPr>
              <a:t> </a:t>
            </a:r>
            <a:r>
              <a:rPr sz="1700" dirty="0">
                <a:latin typeface="Tahoma"/>
                <a:cs typeface="Tahoma"/>
              </a:rPr>
              <a:t>the</a:t>
            </a:r>
            <a:r>
              <a:rPr sz="1700" spc="71" dirty="0">
                <a:latin typeface="Tahoma"/>
                <a:cs typeface="Tahoma"/>
              </a:rPr>
              <a:t> </a:t>
            </a:r>
            <a:r>
              <a:rPr sz="1700" dirty="0">
                <a:latin typeface="Tahoma"/>
                <a:cs typeface="Tahoma"/>
              </a:rPr>
              <a:t>corpus</a:t>
            </a:r>
            <a:r>
              <a:rPr sz="1700" spc="71" dirty="0">
                <a:latin typeface="Tahoma"/>
                <a:cs typeface="Tahoma"/>
              </a:rPr>
              <a:t> </a:t>
            </a:r>
            <a:r>
              <a:rPr sz="1700" dirty="0">
                <a:latin typeface="Tahoma"/>
                <a:cs typeface="Tahoma"/>
              </a:rPr>
              <a:t>is</a:t>
            </a:r>
            <a:r>
              <a:rPr sz="1700" spc="71" dirty="0">
                <a:latin typeface="Tahoma"/>
                <a:cs typeface="Tahoma"/>
              </a:rPr>
              <a:t> </a:t>
            </a:r>
            <a:r>
              <a:rPr sz="1700" dirty="0">
                <a:latin typeface="Tahoma"/>
                <a:cs typeface="Tahoma"/>
              </a:rPr>
              <a:t>available,</a:t>
            </a:r>
            <a:r>
              <a:rPr sz="1700" spc="62" dirty="0">
                <a:latin typeface="Tahoma"/>
                <a:cs typeface="Tahoma"/>
              </a:rPr>
              <a:t> </a:t>
            </a:r>
            <a:r>
              <a:rPr sz="1700" dirty="0">
                <a:latin typeface="Tahoma"/>
                <a:cs typeface="Tahoma"/>
              </a:rPr>
              <a:t>but</a:t>
            </a:r>
            <a:r>
              <a:rPr sz="1700" spc="71" dirty="0">
                <a:latin typeface="Tahoma"/>
                <a:cs typeface="Tahoma"/>
              </a:rPr>
              <a:t> </a:t>
            </a:r>
            <a:r>
              <a:rPr sz="1700" dirty="0">
                <a:latin typeface="Tahoma"/>
                <a:cs typeface="Tahoma"/>
              </a:rPr>
              <a:t>not</a:t>
            </a:r>
            <a:r>
              <a:rPr sz="1700" spc="71" dirty="0">
                <a:latin typeface="Tahoma"/>
                <a:cs typeface="Tahoma"/>
              </a:rPr>
              <a:t> </a:t>
            </a:r>
            <a:r>
              <a:rPr sz="1700" dirty="0">
                <a:latin typeface="Tahoma"/>
                <a:cs typeface="Tahoma"/>
              </a:rPr>
              <a:t>labeled</a:t>
            </a:r>
            <a:r>
              <a:rPr sz="1700" spc="71" dirty="0">
                <a:latin typeface="Tahoma"/>
                <a:cs typeface="Tahoma"/>
              </a:rPr>
              <a:t> </a:t>
            </a:r>
            <a:r>
              <a:rPr sz="1700" dirty="0">
                <a:latin typeface="Tahoma"/>
                <a:cs typeface="Tahoma"/>
              </a:rPr>
              <a:t>with</a:t>
            </a:r>
            <a:r>
              <a:rPr sz="1700" spc="71" dirty="0">
                <a:latin typeface="Tahoma"/>
                <a:cs typeface="Tahoma"/>
              </a:rPr>
              <a:t> </a:t>
            </a:r>
            <a:r>
              <a:rPr sz="1700" dirty="0">
                <a:latin typeface="Tahoma"/>
                <a:cs typeface="Tahoma"/>
              </a:rPr>
              <a:t>the</a:t>
            </a:r>
            <a:r>
              <a:rPr sz="1700" spc="62" dirty="0">
                <a:latin typeface="Tahoma"/>
                <a:cs typeface="Tahoma"/>
              </a:rPr>
              <a:t> </a:t>
            </a:r>
            <a:r>
              <a:rPr sz="1700" spc="202" dirty="0">
                <a:latin typeface="Tahoma"/>
                <a:cs typeface="Tahoma"/>
              </a:rPr>
              <a:t>POS</a:t>
            </a:r>
            <a:r>
              <a:rPr sz="1700" spc="71" dirty="0">
                <a:latin typeface="Tahoma"/>
                <a:cs typeface="Tahoma"/>
              </a:rPr>
              <a:t> </a:t>
            </a:r>
            <a:r>
              <a:rPr sz="1700" spc="-18" dirty="0">
                <a:latin typeface="Tahoma"/>
                <a:cs typeface="Tahoma"/>
              </a:rPr>
              <a:t>categories</a:t>
            </a:r>
            <a:endParaRPr sz="1700">
              <a:latin typeface="Tahoma"/>
              <a:cs typeface="Tahoma"/>
            </a:endParaRPr>
          </a:p>
        </p:txBody>
      </p:sp>
      <p:grpSp>
        <p:nvGrpSpPr>
          <p:cNvPr id="17" name="object 17"/>
          <p:cNvGrpSpPr/>
          <p:nvPr/>
        </p:nvGrpSpPr>
        <p:grpSpPr>
          <a:xfrm>
            <a:off x="1" y="4974680"/>
            <a:ext cx="9140221" cy="162327"/>
            <a:chOff x="0" y="3347161"/>
            <a:chExt cx="4608195" cy="109220"/>
          </a:xfrm>
        </p:grpSpPr>
        <p:sp>
          <p:nvSpPr>
            <p:cNvPr id="18" name="object 18"/>
            <p:cNvSpPr/>
            <p:nvPr/>
          </p:nvSpPr>
          <p:spPr>
            <a:xfrm>
              <a:off x="0" y="3347161"/>
              <a:ext cx="1536065" cy="109220"/>
            </a:xfrm>
            <a:custGeom>
              <a:avLst/>
              <a:gdLst/>
              <a:ahLst/>
              <a:cxnLst/>
              <a:rect l="l" t="t" r="r" b="b"/>
              <a:pathLst>
                <a:path w="1536065" h="109220">
                  <a:moveTo>
                    <a:pt x="1535938" y="0"/>
                  </a:moveTo>
                  <a:lnTo>
                    <a:pt x="0" y="0"/>
                  </a:lnTo>
                  <a:lnTo>
                    <a:pt x="0" y="108838"/>
                  </a:lnTo>
                  <a:lnTo>
                    <a:pt x="1535938" y="108838"/>
                  </a:lnTo>
                  <a:lnTo>
                    <a:pt x="1535938" y="0"/>
                  </a:lnTo>
                  <a:close/>
                </a:path>
              </a:pathLst>
            </a:custGeom>
            <a:solidFill>
              <a:srgbClr val="191959"/>
            </a:solidFill>
          </p:spPr>
          <p:txBody>
            <a:bodyPr wrap="square" lIns="0" tIns="0" rIns="0" bIns="0" rtlCol="0"/>
            <a:lstStyle/>
            <a:p>
              <a:endParaRPr/>
            </a:p>
          </p:txBody>
        </p:sp>
        <p:sp>
          <p:nvSpPr>
            <p:cNvPr id="19" name="object 19"/>
            <p:cNvSpPr/>
            <p:nvPr/>
          </p:nvSpPr>
          <p:spPr>
            <a:xfrm>
              <a:off x="1535976"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262685"/>
            </a:solidFill>
          </p:spPr>
          <p:txBody>
            <a:bodyPr wrap="square" lIns="0" tIns="0" rIns="0" bIns="0" rtlCol="0"/>
            <a:lstStyle/>
            <a:p>
              <a:endParaRPr/>
            </a:p>
          </p:txBody>
        </p:sp>
        <p:sp>
          <p:nvSpPr>
            <p:cNvPr id="20" name="object 20"/>
            <p:cNvSpPr/>
            <p:nvPr/>
          </p:nvSpPr>
          <p:spPr>
            <a:xfrm>
              <a:off x="3071952"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3232B2"/>
            </a:solidFill>
          </p:spPr>
          <p:txBody>
            <a:bodyPr wrap="square" lIns="0" tIns="0" rIns="0" bIns="0" rtlCol="0"/>
            <a:lstStyle/>
            <a:p>
              <a:endParaRPr/>
            </a:p>
          </p:txBody>
        </p:sp>
      </p:grpSp>
      <p:sp>
        <p:nvSpPr>
          <p:cNvPr id="21" name="object 21"/>
          <p:cNvSpPr txBox="1">
            <a:spLocks noGrp="1"/>
          </p:cNvSpPr>
          <p:nvPr>
            <p:ph type="ftr" sz="quarter" idx="4294967295"/>
          </p:nvPr>
        </p:nvSpPr>
        <p:spPr>
          <a:xfrm>
            <a:off x="560756" y="4963549"/>
            <a:ext cx="1925782" cy="380683"/>
          </a:xfrm>
          <a:prstGeom prst="rect">
            <a:avLst/>
          </a:prstGeom>
        </p:spPr>
        <p:txBody>
          <a:bodyPr vert="horz" wrap="square" lIns="0" tIns="11241" rIns="0" bIns="0" rtlCol="0">
            <a:spAutoFit/>
          </a:bodyPr>
          <a:lstStyle/>
          <a:p>
            <a:pPr marL="22482">
              <a:spcBef>
                <a:spcPts val="89"/>
              </a:spcBef>
            </a:pPr>
            <a:endParaRPr spc="-18" dirty="0"/>
          </a:p>
        </p:txBody>
      </p:sp>
      <p:sp>
        <p:nvSpPr>
          <p:cNvPr id="22" name="object 22"/>
          <p:cNvSpPr txBox="1"/>
          <p:nvPr/>
        </p:nvSpPr>
        <p:spPr>
          <a:xfrm>
            <a:off x="4145255" y="4963550"/>
            <a:ext cx="85016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hlinkClick r:id="rId8" action="ppaction://hlinksldjump"/>
              </a:rPr>
              <a:t>POS</a:t>
            </a:r>
            <a:r>
              <a:rPr sz="1100" i="1" spc="186" dirty="0">
                <a:solidFill>
                  <a:srgbClr val="FFFFFF"/>
                </a:solidFill>
                <a:latin typeface="Cambria"/>
                <a:cs typeface="Cambria"/>
                <a:hlinkClick r:id="rId8" action="ppaction://hlinksldjump"/>
              </a:rPr>
              <a:t> </a:t>
            </a:r>
            <a:r>
              <a:rPr sz="1100" i="1" spc="-27" dirty="0">
                <a:solidFill>
                  <a:srgbClr val="FFFFFF"/>
                </a:solidFill>
                <a:latin typeface="Cambria"/>
                <a:cs typeface="Cambria"/>
                <a:hlinkClick r:id="rId8" action="ppaction://hlinksldjump"/>
              </a:rPr>
              <a:t>Tagging</a:t>
            </a:r>
            <a:endParaRPr sz="1100">
              <a:latin typeface="Cambria"/>
              <a:cs typeface="Cambria"/>
            </a:endParaRPr>
          </a:p>
        </p:txBody>
      </p:sp>
      <p:sp>
        <p:nvSpPr>
          <p:cNvPr id="23" name="object 23"/>
          <p:cNvSpPr txBox="1"/>
          <p:nvPr/>
        </p:nvSpPr>
        <p:spPr>
          <a:xfrm>
            <a:off x="7307464" y="4963550"/>
            <a:ext cx="1118440" cy="180628"/>
          </a:xfrm>
          <a:prstGeom prst="rect">
            <a:avLst/>
          </a:prstGeom>
        </p:spPr>
        <p:txBody>
          <a:bodyPr vert="horz" wrap="square" lIns="0" tIns="11241" rIns="0" bIns="0" rtlCol="0">
            <a:spAutoFit/>
          </a:bodyPr>
          <a:lstStyle/>
          <a:p>
            <a:pPr marL="22482">
              <a:spcBef>
                <a:spcPts val="89"/>
              </a:spcBef>
            </a:pPr>
            <a:r>
              <a:rPr sz="1100" i="1" spc="-80" dirty="0">
                <a:solidFill>
                  <a:srgbClr val="FFFFFF"/>
                </a:solidFill>
                <a:latin typeface="Cambria"/>
                <a:cs typeface="Cambria"/>
              </a:rPr>
              <a:t>Week</a:t>
            </a:r>
            <a:r>
              <a:rPr sz="1100" i="1" spc="53" dirty="0">
                <a:solidFill>
                  <a:srgbClr val="FFFFFF"/>
                </a:solidFill>
                <a:latin typeface="Cambria"/>
                <a:cs typeface="Cambria"/>
              </a:rPr>
              <a:t> </a:t>
            </a:r>
            <a:r>
              <a:rPr sz="1100" i="1" dirty="0">
                <a:solidFill>
                  <a:srgbClr val="FFFFFF"/>
                </a:solidFill>
                <a:latin typeface="Cambria"/>
                <a:cs typeface="Cambria"/>
              </a:rPr>
              <a:t>4,</a:t>
            </a:r>
            <a:r>
              <a:rPr sz="1100" i="1" spc="53" dirty="0">
                <a:solidFill>
                  <a:srgbClr val="FFFFFF"/>
                </a:solidFill>
                <a:latin typeface="Cambria"/>
                <a:cs typeface="Cambria"/>
              </a:rPr>
              <a:t> </a:t>
            </a:r>
            <a:r>
              <a:rPr sz="1100" i="1" spc="-35" dirty="0">
                <a:solidFill>
                  <a:srgbClr val="FFFFFF"/>
                </a:solidFill>
                <a:latin typeface="Cambria"/>
                <a:cs typeface="Cambria"/>
              </a:rPr>
              <a:t>Lecture</a:t>
            </a:r>
            <a:r>
              <a:rPr sz="1100" i="1" spc="53" dirty="0">
                <a:solidFill>
                  <a:srgbClr val="FFFFFF"/>
                </a:solidFill>
                <a:latin typeface="Cambria"/>
                <a:cs typeface="Cambria"/>
              </a:rPr>
              <a:t> </a:t>
            </a:r>
            <a:r>
              <a:rPr sz="1100" i="1" spc="-89" dirty="0">
                <a:solidFill>
                  <a:srgbClr val="FFFFFF"/>
                </a:solidFill>
                <a:latin typeface="Cambria"/>
                <a:cs typeface="Cambria"/>
              </a:rPr>
              <a:t>1</a:t>
            </a:r>
            <a:endParaRPr sz="1100">
              <a:latin typeface="Cambria"/>
              <a:cs typeface="Cambria"/>
            </a:endParaRPr>
          </a:p>
        </p:txBody>
      </p:sp>
      <p:sp>
        <p:nvSpPr>
          <p:cNvPr id="24" name="object 24"/>
          <p:cNvSpPr txBox="1"/>
          <p:nvPr/>
        </p:nvSpPr>
        <p:spPr>
          <a:xfrm>
            <a:off x="8714073" y="4963550"/>
            <a:ext cx="31865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rPr>
              <a:t>6</a:t>
            </a:r>
            <a:r>
              <a:rPr sz="1100" i="1" spc="-9" dirty="0">
                <a:solidFill>
                  <a:srgbClr val="FFFFFF"/>
                </a:solidFill>
                <a:latin typeface="Cambria"/>
                <a:cs typeface="Cambria"/>
              </a:rPr>
              <a:t> </a:t>
            </a:r>
            <a:r>
              <a:rPr sz="1100" i="1" spc="-195" dirty="0">
                <a:solidFill>
                  <a:srgbClr val="FFFFFF"/>
                </a:solidFill>
                <a:latin typeface="Cambria"/>
                <a:cs typeface="Cambria"/>
              </a:rPr>
              <a:t>/</a:t>
            </a:r>
            <a:r>
              <a:rPr sz="1100" i="1" spc="27" dirty="0">
                <a:solidFill>
                  <a:srgbClr val="FFFFFF"/>
                </a:solidFill>
                <a:latin typeface="Cambria"/>
                <a:cs typeface="Cambria"/>
              </a:rPr>
              <a:t> </a:t>
            </a:r>
            <a:r>
              <a:rPr sz="1100" i="1" spc="-89" dirty="0">
                <a:solidFill>
                  <a:srgbClr val="FFFFFF"/>
                </a:solidFill>
                <a:latin typeface="Cambria"/>
                <a:cs typeface="Cambria"/>
              </a:rPr>
              <a:t>6</a:t>
            </a:r>
            <a:endParaRPr sz="1100">
              <a:latin typeface="Cambria"/>
              <a:cs typeface="Cambria"/>
            </a:endParaRPr>
          </a:p>
        </p:txBody>
      </p:sp>
    </p:spTree>
    <p:extLst>
      <p:ext uri="{BB962C8B-B14F-4D97-AF65-F5344CB8AC3E}">
        <p14:creationId xmlns:p14="http://schemas.microsoft.com/office/powerpoint/2010/main" val="2328790337"/>
      </p:ext>
    </p:extLst>
  </p:cSld>
  <p:clrMapOvr>
    <a:masterClrMapping/>
  </p:clrMapOvr>
  <p:transition>
    <p:cut/>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2960" y="215455"/>
            <a:ext cx="7543800" cy="584644"/>
          </a:xfrm>
          <a:prstGeom prst="rect">
            <a:avLst/>
          </a:prstGeom>
        </p:spPr>
        <p:txBody>
          <a:bodyPr vert="horz" wrap="square" lIns="0" tIns="30350" rIns="0" bIns="0" rtlCol="0">
            <a:spAutoFit/>
          </a:bodyPr>
          <a:lstStyle/>
          <a:p>
            <a:pPr marL="22482">
              <a:lnSpc>
                <a:spcPct val="100000"/>
              </a:lnSpc>
              <a:spcBef>
                <a:spcPts val="239"/>
              </a:spcBef>
            </a:pPr>
            <a:r>
              <a:rPr dirty="0"/>
              <a:t>Learning</a:t>
            </a:r>
            <a:r>
              <a:rPr spc="-62" dirty="0"/>
              <a:t> </a:t>
            </a:r>
            <a:r>
              <a:rPr dirty="0"/>
              <a:t>the</a:t>
            </a:r>
            <a:r>
              <a:rPr spc="-53" dirty="0"/>
              <a:t> Parameters</a:t>
            </a:r>
          </a:p>
        </p:txBody>
      </p:sp>
      <p:grpSp>
        <p:nvGrpSpPr>
          <p:cNvPr id="3" name="object 3"/>
          <p:cNvGrpSpPr/>
          <p:nvPr/>
        </p:nvGrpSpPr>
        <p:grpSpPr>
          <a:xfrm>
            <a:off x="174037" y="1237328"/>
            <a:ext cx="8893359" cy="1234440"/>
            <a:chOff x="87743" y="832523"/>
            <a:chExt cx="4483735" cy="830580"/>
          </a:xfrm>
        </p:grpSpPr>
        <p:sp>
          <p:nvSpPr>
            <p:cNvPr id="4" name="object 4"/>
            <p:cNvSpPr/>
            <p:nvPr/>
          </p:nvSpPr>
          <p:spPr>
            <a:xfrm>
              <a:off x="87743" y="832523"/>
              <a:ext cx="4432935" cy="176530"/>
            </a:xfrm>
            <a:custGeom>
              <a:avLst/>
              <a:gdLst/>
              <a:ahLst/>
              <a:cxnLst/>
              <a:rect l="l" t="t" r="r" b="b"/>
              <a:pathLst>
                <a:path w="4432935" h="176530">
                  <a:moveTo>
                    <a:pt x="4381754" y="0"/>
                  </a:moveTo>
                  <a:lnTo>
                    <a:pt x="50800" y="0"/>
                  </a:lnTo>
                  <a:lnTo>
                    <a:pt x="31075" y="4008"/>
                  </a:lnTo>
                  <a:lnTo>
                    <a:pt x="14922" y="14922"/>
                  </a:lnTo>
                  <a:lnTo>
                    <a:pt x="4008" y="31075"/>
                  </a:lnTo>
                  <a:lnTo>
                    <a:pt x="0" y="50800"/>
                  </a:lnTo>
                  <a:lnTo>
                    <a:pt x="0" y="176276"/>
                  </a:lnTo>
                  <a:lnTo>
                    <a:pt x="4432554" y="176276"/>
                  </a:lnTo>
                  <a:lnTo>
                    <a:pt x="4432554" y="50800"/>
                  </a:lnTo>
                  <a:lnTo>
                    <a:pt x="4428545" y="31075"/>
                  </a:lnTo>
                  <a:lnTo>
                    <a:pt x="4417631" y="14922"/>
                  </a:lnTo>
                  <a:lnTo>
                    <a:pt x="4401478" y="4008"/>
                  </a:lnTo>
                  <a:lnTo>
                    <a:pt x="4381754" y="0"/>
                  </a:lnTo>
                  <a:close/>
                </a:path>
              </a:pathLst>
            </a:custGeom>
            <a:solidFill>
              <a:srgbClr val="D6D6EF"/>
            </a:solidFill>
          </p:spPr>
          <p:txBody>
            <a:bodyPr wrap="square" lIns="0" tIns="0" rIns="0" bIns="0" rtlCol="0"/>
            <a:lstStyle/>
            <a:p>
              <a:endParaRPr/>
            </a:p>
          </p:txBody>
        </p:sp>
        <p:pic>
          <p:nvPicPr>
            <p:cNvPr id="5" name="object 5"/>
            <p:cNvPicPr/>
            <p:nvPr/>
          </p:nvPicPr>
          <p:blipFill>
            <a:blip r:embed="rId2" cstate="print"/>
            <a:stretch>
              <a:fillRect/>
            </a:stretch>
          </p:blipFill>
          <p:spPr>
            <a:xfrm>
              <a:off x="87744" y="996188"/>
              <a:ext cx="4432554" cy="50609"/>
            </a:xfrm>
            <a:prstGeom prst="rect">
              <a:avLst/>
            </a:prstGeom>
          </p:spPr>
        </p:pic>
        <p:pic>
          <p:nvPicPr>
            <p:cNvPr id="6" name="object 6"/>
            <p:cNvPicPr/>
            <p:nvPr/>
          </p:nvPicPr>
          <p:blipFill>
            <a:blip r:embed="rId3" cstate="print"/>
            <a:stretch>
              <a:fillRect/>
            </a:stretch>
          </p:blipFill>
          <p:spPr>
            <a:xfrm>
              <a:off x="138544" y="1560969"/>
              <a:ext cx="101600" cy="101600"/>
            </a:xfrm>
            <a:prstGeom prst="rect">
              <a:avLst/>
            </a:prstGeom>
          </p:spPr>
        </p:pic>
        <p:pic>
          <p:nvPicPr>
            <p:cNvPr id="7" name="object 7"/>
            <p:cNvPicPr/>
            <p:nvPr/>
          </p:nvPicPr>
          <p:blipFill>
            <a:blip r:embed="rId4" cstate="print"/>
            <a:stretch>
              <a:fillRect/>
            </a:stretch>
          </p:blipFill>
          <p:spPr>
            <a:xfrm>
              <a:off x="189344" y="1548269"/>
              <a:ext cx="4381753" cy="114300"/>
            </a:xfrm>
            <a:prstGeom prst="rect">
              <a:avLst/>
            </a:prstGeom>
          </p:spPr>
        </p:pic>
        <p:pic>
          <p:nvPicPr>
            <p:cNvPr id="8" name="object 8"/>
            <p:cNvPicPr/>
            <p:nvPr/>
          </p:nvPicPr>
          <p:blipFill>
            <a:blip r:embed="rId5" cstate="print"/>
            <a:stretch>
              <a:fillRect/>
            </a:stretch>
          </p:blipFill>
          <p:spPr>
            <a:xfrm>
              <a:off x="4520298" y="876770"/>
              <a:ext cx="50800" cy="684199"/>
            </a:xfrm>
            <a:prstGeom prst="rect">
              <a:avLst/>
            </a:prstGeom>
          </p:spPr>
        </p:pic>
        <p:sp>
          <p:nvSpPr>
            <p:cNvPr id="9" name="object 9"/>
            <p:cNvSpPr/>
            <p:nvPr/>
          </p:nvSpPr>
          <p:spPr>
            <a:xfrm>
              <a:off x="87743" y="1040523"/>
              <a:ext cx="4432935" cy="571500"/>
            </a:xfrm>
            <a:custGeom>
              <a:avLst/>
              <a:gdLst/>
              <a:ahLst/>
              <a:cxnLst/>
              <a:rect l="l" t="t" r="r" b="b"/>
              <a:pathLst>
                <a:path w="4432935" h="571500">
                  <a:moveTo>
                    <a:pt x="4432554" y="0"/>
                  </a:moveTo>
                  <a:lnTo>
                    <a:pt x="0" y="0"/>
                  </a:lnTo>
                  <a:lnTo>
                    <a:pt x="0" y="520445"/>
                  </a:lnTo>
                  <a:lnTo>
                    <a:pt x="4008" y="540170"/>
                  </a:lnTo>
                  <a:lnTo>
                    <a:pt x="14922" y="556323"/>
                  </a:lnTo>
                  <a:lnTo>
                    <a:pt x="31075" y="567237"/>
                  </a:lnTo>
                  <a:lnTo>
                    <a:pt x="50800" y="571245"/>
                  </a:lnTo>
                  <a:lnTo>
                    <a:pt x="4381754" y="571245"/>
                  </a:lnTo>
                  <a:lnTo>
                    <a:pt x="4401478" y="567237"/>
                  </a:lnTo>
                  <a:lnTo>
                    <a:pt x="4417631" y="556323"/>
                  </a:lnTo>
                  <a:lnTo>
                    <a:pt x="4428545" y="540170"/>
                  </a:lnTo>
                  <a:lnTo>
                    <a:pt x="4432554" y="520445"/>
                  </a:lnTo>
                  <a:lnTo>
                    <a:pt x="4432554" y="0"/>
                  </a:lnTo>
                  <a:close/>
                </a:path>
              </a:pathLst>
            </a:custGeom>
            <a:solidFill>
              <a:srgbClr val="EAEAF7"/>
            </a:solidFill>
          </p:spPr>
          <p:txBody>
            <a:bodyPr wrap="square" lIns="0" tIns="0" rIns="0" bIns="0" rtlCol="0"/>
            <a:lstStyle/>
            <a:p>
              <a:endParaRPr/>
            </a:p>
          </p:txBody>
        </p:sp>
        <p:sp>
          <p:nvSpPr>
            <p:cNvPr id="10" name="object 10"/>
            <p:cNvSpPr/>
            <p:nvPr/>
          </p:nvSpPr>
          <p:spPr>
            <a:xfrm>
              <a:off x="4520309" y="914920"/>
              <a:ext cx="0" cy="665480"/>
            </a:xfrm>
            <a:custGeom>
              <a:avLst/>
              <a:gdLst/>
              <a:ahLst/>
              <a:cxnLst/>
              <a:rect l="l" t="t" r="r" b="b"/>
              <a:pathLst>
                <a:path h="665480">
                  <a:moveTo>
                    <a:pt x="0" y="665099"/>
                  </a:moveTo>
                  <a:lnTo>
                    <a:pt x="0" y="0"/>
                  </a:lnTo>
                </a:path>
              </a:pathLst>
            </a:custGeom>
            <a:ln w="3175">
              <a:solidFill>
                <a:srgbClr val="7F7F7F"/>
              </a:solidFill>
            </a:ln>
          </p:spPr>
          <p:txBody>
            <a:bodyPr wrap="square" lIns="0" tIns="0" rIns="0" bIns="0" rtlCol="0"/>
            <a:lstStyle/>
            <a:p>
              <a:endParaRPr/>
            </a:p>
          </p:txBody>
        </p:sp>
        <p:sp>
          <p:nvSpPr>
            <p:cNvPr id="11" name="object 11"/>
            <p:cNvSpPr/>
            <p:nvPr/>
          </p:nvSpPr>
          <p:spPr>
            <a:xfrm>
              <a:off x="4520309" y="902158"/>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2" name="object 12"/>
            <p:cNvSpPr/>
            <p:nvPr/>
          </p:nvSpPr>
          <p:spPr>
            <a:xfrm>
              <a:off x="4520309" y="889458"/>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3" name="object 13"/>
            <p:cNvSpPr/>
            <p:nvPr/>
          </p:nvSpPr>
          <p:spPr>
            <a:xfrm>
              <a:off x="4520309" y="876758"/>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4" name="object 14"/>
            <p:cNvPicPr/>
            <p:nvPr/>
          </p:nvPicPr>
          <p:blipFill>
            <a:blip r:embed="rId6" cstate="print"/>
            <a:stretch>
              <a:fillRect/>
            </a:stretch>
          </p:blipFill>
          <p:spPr>
            <a:xfrm>
              <a:off x="281597" y="1090206"/>
              <a:ext cx="64757" cy="64757"/>
            </a:xfrm>
            <a:prstGeom prst="rect">
              <a:avLst/>
            </a:prstGeom>
          </p:spPr>
        </p:pic>
        <p:pic>
          <p:nvPicPr>
            <p:cNvPr id="15" name="object 15"/>
            <p:cNvPicPr/>
            <p:nvPr/>
          </p:nvPicPr>
          <p:blipFill>
            <a:blip r:embed="rId7" cstate="print"/>
            <a:stretch>
              <a:fillRect/>
            </a:stretch>
          </p:blipFill>
          <p:spPr>
            <a:xfrm>
              <a:off x="281597" y="1472311"/>
              <a:ext cx="64757" cy="64757"/>
            </a:xfrm>
            <a:prstGeom prst="rect">
              <a:avLst/>
            </a:prstGeom>
          </p:spPr>
        </p:pic>
      </p:grpSp>
      <p:grpSp>
        <p:nvGrpSpPr>
          <p:cNvPr id="16" name="object 16"/>
          <p:cNvGrpSpPr/>
          <p:nvPr/>
        </p:nvGrpSpPr>
        <p:grpSpPr>
          <a:xfrm>
            <a:off x="174037" y="2621261"/>
            <a:ext cx="8893359" cy="1501524"/>
            <a:chOff x="87743" y="1763687"/>
            <a:chExt cx="4483735" cy="1010285"/>
          </a:xfrm>
        </p:grpSpPr>
        <p:sp>
          <p:nvSpPr>
            <p:cNvPr id="17" name="object 17"/>
            <p:cNvSpPr/>
            <p:nvPr/>
          </p:nvSpPr>
          <p:spPr>
            <a:xfrm>
              <a:off x="87743" y="1763687"/>
              <a:ext cx="4432935" cy="186055"/>
            </a:xfrm>
            <a:custGeom>
              <a:avLst/>
              <a:gdLst/>
              <a:ahLst/>
              <a:cxnLst/>
              <a:rect l="l" t="t" r="r" b="b"/>
              <a:pathLst>
                <a:path w="4432935" h="186055">
                  <a:moveTo>
                    <a:pt x="4381754" y="0"/>
                  </a:moveTo>
                  <a:lnTo>
                    <a:pt x="50800" y="0"/>
                  </a:lnTo>
                  <a:lnTo>
                    <a:pt x="31075" y="4008"/>
                  </a:lnTo>
                  <a:lnTo>
                    <a:pt x="14922" y="14922"/>
                  </a:lnTo>
                  <a:lnTo>
                    <a:pt x="4008" y="31075"/>
                  </a:lnTo>
                  <a:lnTo>
                    <a:pt x="0" y="50800"/>
                  </a:lnTo>
                  <a:lnTo>
                    <a:pt x="0" y="185674"/>
                  </a:lnTo>
                  <a:lnTo>
                    <a:pt x="4432554" y="185674"/>
                  </a:lnTo>
                  <a:lnTo>
                    <a:pt x="4432554" y="50800"/>
                  </a:lnTo>
                  <a:lnTo>
                    <a:pt x="4428545" y="31075"/>
                  </a:lnTo>
                  <a:lnTo>
                    <a:pt x="4417631" y="14922"/>
                  </a:lnTo>
                  <a:lnTo>
                    <a:pt x="4401478" y="4008"/>
                  </a:lnTo>
                  <a:lnTo>
                    <a:pt x="4381754" y="0"/>
                  </a:lnTo>
                  <a:close/>
                </a:path>
              </a:pathLst>
            </a:custGeom>
            <a:solidFill>
              <a:srgbClr val="FFCCCC"/>
            </a:solidFill>
          </p:spPr>
          <p:txBody>
            <a:bodyPr wrap="square" lIns="0" tIns="0" rIns="0" bIns="0" rtlCol="0"/>
            <a:lstStyle/>
            <a:p>
              <a:endParaRPr/>
            </a:p>
          </p:txBody>
        </p:sp>
        <p:pic>
          <p:nvPicPr>
            <p:cNvPr id="18" name="object 18"/>
            <p:cNvPicPr/>
            <p:nvPr/>
          </p:nvPicPr>
          <p:blipFill>
            <a:blip r:embed="rId8" cstate="print"/>
            <a:stretch>
              <a:fillRect/>
            </a:stretch>
          </p:blipFill>
          <p:spPr>
            <a:xfrm>
              <a:off x="87744" y="1936712"/>
              <a:ext cx="4432554" cy="50609"/>
            </a:xfrm>
            <a:prstGeom prst="rect">
              <a:avLst/>
            </a:prstGeom>
          </p:spPr>
        </p:pic>
        <p:pic>
          <p:nvPicPr>
            <p:cNvPr id="19" name="object 19"/>
            <p:cNvPicPr/>
            <p:nvPr/>
          </p:nvPicPr>
          <p:blipFill>
            <a:blip r:embed="rId9" cstate="print"/>
            <a:stretch>
              <a:fillRect/>
            </a:stretch>
          </p:blipFill>
          <p:spPr>
            <a:xfrm>
              <a:off x="138544" y="2672067"/>
              <a:ext cx="101600" cy="101600"/>
            </a:xfrm>
            <a:prstGeom prst="rect">
              <a:avLst/>
            </a:prstGeom>
          </p:spPr>
        </p:pic>
        <p:pic>
          <p:nvPicPr>
            <p:cNvPr id="20" name="object 20"/>
            <p:cNvPicPr/>
            <p:nvPr/>
          </p:nvPicPr>
          <p:blipFill>
            <a:blip r:embed="rId10" cstate="print"/>
            <a:stretch>
              <a:fillRect/>
            </a:stretch>
          </p:blipFill>
          <p:spPr>
            <a:xfrm>
              <a:off x="189344" y="2659367"/>
              <a:ext cx="4381753" cy="114300"/>
            </a:xfrm>
            <a:prstGeom prst="rect">
              <a:avLst/>
            </a:prstGeom>
          </p:spPr>
        </p:pic>
        <p:pic>
          <p:nvPicPr>
            <p:cNvPr id="21" name="object 21"/>
            <p:cNvPicPr/>
            <p:nvPr/>
          </p:nvPicPr>
          <p:blipFill>
            <a:blip r:embed="rId11" cstate="print"/>
            <a:stretch>
              <a:fillRect/>
            </a:stretch>
          </p:blipFill>
          <p:spPr>
            <a:xfrm>
              <a:off x="4520298" y="1807934"/>
              <a:ext cx="50800" cy="864133"/>
            </a:xfrm>
            <a:prstGeom prst="rect">
              <a:avLst/>
            </a:prstGeom>
          </p:spPr>
        </p:pic>
        <p:sp>
          <p:nvSpPr>
            <p:cNvPr id="22" name="object 22"/>
            <p:cNvSpPr/>
            <p:nvPr/>
          </p:nvSpPr>
          <p:spPr>
            <a:xfrm>
              <a:off x="87743" y="1980933"/>
              <a:ext cx="4432935" cy="742315"/>
            </a:xfrm>
            <a:custGeom>
              <a:avLst/>
              <a:gdLst/>
              <a:ahLst/>
              <a:cxnLst/>
              <a:rect l="l" t="t" r="r" b="b"/>
              <a:pathLst>
                <a:path w="4432935" h="742314">
                  <a:moveTo>
                    <a:pt x="4432554" y="0"/>
                  </a:moveTo>
                  <a:lnTo>
                    <a:pt x="0" y="0"/>
                  </a:lnTo>
                  <a:lnTo>
                    <a:pt x="0" y="691133"/>
                  </a:lnTo>
                  <a:lnTo>
                    <a:pt x="4008" y="710858"/>
                  </a:lnTo>
                  <a:lnTo>
                    <a:pt x="14922" y="727011"/>
                  </a:lnTo>
                  <a:lnTo>
                    <a:pt x="31075" y="737925"/>
                  </a:lnTo>
                  <a:lnTo>
                    <a:pt x="50800" y="741933"/>
                  </a:lnTo>
                  <a:lnTo>
                    <a:pt x="4381754" y="741933"/>
                  </a:lnTo>
                  <a:lnTo>
                    <a:pt x="4401478" y="737925"/>
                  </a:lnTo>
                  <a:lnTo>
                    <a:pt x="4417631" y="727011"/>
                  </a:lnTo>
                  <a:lnTo>
                    <a:pt x="4428545" y="710858"/>
                  </a:lnTo>
                  <a:lnTo>
                    <a:pt x="4432554" y="691133"/>
                  </a:lnTo>
                  <a:lnTo>
                    <a:pt x="4432554" y="0"/>
                  </a:lnTo>
                  <a:close/>
                </a:path>
              </a:pathLst>
            </a:custGeom>
            <a:solidFill>
              <a:srgbClr val="FFE5E5"/>
            </a:solidFill>
          </p:spPr>
          <p:txBody>
            <a:bodyPr wrap="square" lIns="0" tIns="0" rIns="0" bIns="0" rtlCol="0"/>
            <a:lstStyle/>
            <a:p>
              <a:endParaRPr/>
            </a:p>
          </p:txBody>
        </p:sp>
        <p:sp>
          <p:nvSpPr>
            <p:cNvPr id="23" name="object 23"/>
            <p:cNvSpPr/>
            <p:nvPr/>
          </p:nvSpPr>
          <p:spPr>
            <a:xfrm>
              <a:off x="4520309" y="1846059"/>
              <a:ext cx="0" cy="845185"/>
            </a:xfrm>
            <a:custGeom>
              <a:avLst/>
              <a:gdLst/>
              <a:ahLst/>
              <a:cxnLst/>
              <a:rect l="l" t="t" r="r" b="b"/>
              <a:pathLst>
                <a:path h="845185">
                  <a:moveTo>
                    <a:pt x="0" y="845057"/>
                  </a:moveTo>
                  <a:lnTo>
                    <a:pt x="0" y="0"/>
                  </a:lnTo>
                </a:path>
              </a:pathLst>
            </a:custGeom>
            <a:ln w="3175">
              <a:solidFill>
                <a:srgbClr val="7F7F7F"/>
              </a:solidFill>
            </a:ln>
          </p:spPr>
          <p:txBody>
            <a:bodyPr wrap="square" lIns="0" tIns="0" rIns="0" bIns="0" rtlCol="0"/>
            <a:lstStyle/>
            <a:p>
              <a:endParaRPr/>
            </a:p>
          </p:txBody>
        </p:sp>
        <p:sp>
          <p:nvSpPr>
            <p:cNvPr id="24" name="object 24"/>
            <p:cNvSpPr/>
            <p:nvPr/>
          </p:nvSpPr>
          <p:spPr>
            <a:xfrm>
              <a:off x="4520309" y="1833323"/>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25" name="object 25"/>
            <p:cNvSpPr/>
            <p:nvPr/>
          </p:nvSpPr>
          <p:spPr>
            <a:xfrm>
              <a:off x="4520309" y="1820623"/>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26" name="object 26"/>
            <p:cNvSpPr/>
            <p:nvPr/>
          </p:nvSpPr>
          <p:spPr>
            <a:xfrm>
              <a:off x="4520309" y="1807923"/>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27" name="object 27"/>
            <p:cNvPicPr/>
            <p:nvPr/>
          </p:nvPicPr>
          <p:blipFill>
            <a:blip r:embed="rId12" cstate="print"/>
            <a:stretch>
              <a:fillRect/>
            </a:stretch>
          </p:blipFill>
          <p:spPr>
            <a:xfrm>
              <a:off x="281597" y="2030717"/>
              <a:ext cx="64757" cy="64757"/>
            </a:xfrm>
            <a:prstGeom prst="rect">
              <a:avLst/>
            </a:prstGeom>
          </p:spPr>
        </p:pic>
        <p:pic>
          <p:nvPicPr>
            <p:cNvPr id="28" name="object 28"/>
            <p:cNvPicPr/>
            <p:nvPr/>
          </p:nvPicPr>
          <p:blipFill>
            <a:blip r:embed="rId13" cstate="print"/>
            <a:stretch>
              <a:fillRect/>
            </a:stretch>
          </p:blipFill>
          <p:spPr>
            <a:xfrm>
              <a:off x="281597" y="2412834"/>
              <a:ext cx="64757" cy="64757"/>
            </a:xfrm>
            <a:prstGeom prst="rect">
              <a:avLst/>
            </a:prstGeom>
          </p:spPr>
        </p:pic>
      </p:grpSp>
      <p:sp>
        <p:nvSpPr>
          <p:cNvPr id="29" name="object 29"/>
          <p:cNvSpPr txBox="1"/>
          <p:nvPr/>
        </p:nvSpPr>
        <p:spPr>
          <a:xfrm>
            <a:off x="249381" y="1141860"/>
            <a:ext cx="8490317" cy="3423083"/>
          </a:xfrm>
          <a:prstGeom prst="rect">
            <a:avLst/>
          </a:prstGeom>
        </p:spPr>
        <p:txBody>
          <a:bodyPr vert="horz" wrap="square" lIns="0" tIns="100043" rIns="0" bIns="0" rtlCol="0">
            <a:spAutoFit/>
          </a:bodyPr>
          <a:lstStyle/>
          <a:p>
            <a:pPr marL="22482">
              <a:spcBef>
                <a:spcPts val="788"/>
              </a:spcBef>
            </a:pPr>
            <a:r>
              <a:rPr sz="1900" i="1" spc="-106" dirty="0">
                <a:solidFill>
                  <a:srgbClr val="3232B2"/>
                </a:solidFill>
                <a:latin typeface="Cambria"/>
                <a:cs typeface="Cambria"/>
              </a:rPr>
              <a:t>Two</a:t>
            </a:r>
            <a:r>
              <a:rPr sz="1900" i="1" spc="27" dirty="0">
                <a:solidFill>
                  <a:srgbClr val="3232B2"/>
                </a:solidFill>
                <a:latin typeface="Cambria"/>
                <a:cs typeface="Cambria"/>
              </a:rPr>
              <a:t> </a:t>
            </a:r>
            <a:r>
              <a:rPr sz="1900" i="1" spc="-18" dirty="0">
                <a:solidFill>
                  <a:srgbClr val="3232B2"/>
                </a:solidFill>
                <a:latin typeface="Cambria"/>
                <a:cs typeface="Cambria"/>
              </a:rPr>
              <a:t>Scenarios</a:t>
            </a:r>
            <a:endParaRPr sz="1900">
              <a:latin typeface="Cambria"/>
              <a:cs typeface="Cambria"/>
            </a:endParaRPr>
          </a:p>
          <a:p>
            <a:pPr marL="512579" marR="8993">
              <a:lnSpc>
                <a:spcPct val="118900"/>
              </a:lnSpc>
              <a:spcBef>
                <a:spcPts val="239"/>
              </a:spcBef>
            </a:pPr>
            <a:r>
              <a:rPr sz="1700" spc="124" dirty="0">
                <a:latin typeface="Tahoma"/>
                <a:cs typeface="Tahoma"/>
              </a:rPr>
              <a:t>A</a:t>
            </a:r>
            <a:r>
              <a:rPr sz="1700" spc="89" dirty="0">
                <a:latin typeface="Tahoma"/>
                <a:cs typeface="Tahoma"/>
              </a:rPr>
              <a:t> </a:t>
            </a:r>
            <a:r>
              <a:rPr sz="1700" dirty="0">
                <a:latin typeface="Tahoma"/>
                <a:cs typeface="Tahoma"/>
              </a:rPr>
              <a:t>labeled</a:t>
            </a:r>
            <a:r>
              <a:rPr sz="1700" spc="89" dirty="0">
                <a:latin typeface="Tahoma"/>
                <a:cs typeface="Tahoma"/>
              </a:rPr>
              <a:t> </a:t>
            </a:r>
            <a:r>
              <a:rPr sz="1700" dirty="0">
                <a:latin typeface="Tahoma"/>
                <a:cs typeface="Tahoma"/>
              </a:rPr>
              <a:t>dataset</a:t>
            </a:r>
            <a:r>
              <a:rPr sz="1700" spc="89" dirty="0">
                <a:latin typeface="Tahoma"/>
                <a:cs typeface="Tahoma"/>
              </a:rPr>
              <a:t> </a:t>
            </a:r>
            <a:r>
              <a:rPr sz="1700" dirty="0">
                <a:latin typeface="Tahoma"/>
                <a:cs typeface="Tahoma"/>
              </a:rPr>
              <a:t>is</a:t>
            </a:r>
            <a:r>
              <a:rPr sz="1700" spc="89" dirty="0">
                <a:latin typeface="Tahoma"/>
                <a:cs typeface="Tahoma"/>
              </a:rPr>
              <a:t> </a:t>
            </a:r>
            <a:r>
              <a:rPr sz="1700" dirty="0">
                <a:latin typeface="Tahoma"/>
                <a:cs typeface="Tahoma"/>
              </a:rPr>
              <a:t>available,</a:t>
            </a:r>
            <a:r>
              <a:rPr sz="1700" spc="89" dirty="0">
                <a:latin typeface="Tahoma"/>
                <a:cs typeface="Tahoma"/>
              </a:rPr>
              <a:t> </a:t>
            </a:r>
            <a:r>
              <a:rPr sz="1700" dirty="0">
                <a:latin typeface="Tahoma"/>
                <a:cs typeface="Tahoma"/>
              </a:rPr>
              <a:t>with</a:t>
            </a:r>
            <a:r>
              <a:rPr sz="1700" spc="97" dirty="0">
                <a:latin typeface="Tahoma"/>
                <a:cs typeface="Tahoma"/>
              </a:rPr>
              <a:t> </a:t>
            </a:r>
            <a:r>
              <a:rPr sz="1700" dirty="0">
                <a:latin typeface="Tahoma"/>
                <a:cs typeface="Tahoma"/>
              </a:rPr>
              <a:t>the</a:t>
            </a:r>
            <a:r>
              <a:rPr sz="1700" spc="89" dirty="0">
                <a:latin typeface="Tahoma"/>
                <a:cs typeface="Tahoma"/>
              </a:rPr>
              <a:t> </a:t>
            </a:r>
            <a:r>
              <a:rPr sz="1700" spc="202" dirty="0">
                <a:latin typeface="Tahoma"/>
                <a:cs typeface="Tahoma"/>
              </a:rPr>
              <a:t>POS</a:t>
            </a:r>
            <a:r>
              <a:rPr sz="1700" spc="89" dirty="0">
                <a:latin typeface="Tahoma"/>
                <a:cs typeface="Tahoma"/>
              </a:rPr>
              <a:t> </a:t>
            </a:r>
            <a:r>
              <a:rPr sz="1700" dirty="0">
                <a:latin typeface="Tahoma"/>
                <a:cs typeface="Tahoma"/>
              </a:rPr>
              <a:t>category</a:t>
            </a:r>
            <a:r>
              <a:rPr sz="1700" spc="89" dirty="0">
                <a:latin typeface="Tahoma"/>
                <a:cs typeface="Tahoma"/>
              </a:rPr>
              <a:t> </a:t>
            </a:r>
            <a:r>
              <a:rPr sz="1700" dirty="0">
                <a:latin typeface="Tahoma"/>
                <a:cs typeface="Tahoma"/>
              </a:rPr>
              <a:t>of</a:t>
            </a:r>
            <a:r>
              <a:rPr sz="1700" spc="89" dirty="0">
                <a:latin typeface="Tahoma"/>
                <a:cs typeface="Tahoma"/>
              </a:rPr>
              <a:t> </a:t>
            </a:r>
            <a:r>
              <a:rPr sz="1700" dirty="0">
                <a:latin typeface="Tahoma"/>
                <a:cs typeface="Tahoma"/>
              </a:rPr>
              <a:t>individual</a:t>
            </a:r>
            <a:r>
              <a:rPr sz="1700" spc="97" dirty="0">
                <a:latin typeface="Tahoma"/>
                <a:cs typeface="Tahoma"/>
              </a:rPr>
              <a:t> </a:t>
            </a:r>
            <a:r>
              <a:rPr sz="1700" spc="-18" dirty="0">
                <a:latin typeface="Tahoma"/>
                <a:cs typeface="Tahoma"/>
              </a:rPr>
              <a:t>words </a:t>
            </a:r>
            <a:r>
              <a:rPr sz="1700" dirty="0">
                <a:latin typeface="Tahoma"/>
                <a:cs typeface="Tahoma"/>
              </a:rPr>
              <a:t>in</a:t>
            </a:r>
            <a:r>
              <a:rPr sz="1700" spc="9" dirty="0">
                <a:latin typeface="Tahoma"/>
                <a:cs typeface="Tahoma"/>
              </a:rPr>
              <a:t> </a:t>
            </a:r>
            <a:r>
              <a:rPr sz="1700" dirty="0">
                <a:latin typeface="Tahoma"/>
                <a:cs typeface="Tahoma"/>
              </a:rPr>
              <a:t>a</a:t>
            </a:r>
            <a:r>
              <a:rPr sz="1700" spc="18" dirty="0">
                <a:latin typeface="Tahoma"/>
                <a:cs typeface="Tahoma"/>
              </a:rPr>
              <a:t> </a:t>
            </a:r>
            <a:r>
              <a:rPr sz="1700" spc="-18" dirty="0">
                <a:latin typeface="Tahoma"/>
                <a:cs typeface="Tahoma"/>
              </a:rPr>
              <a:t>corpus</a:t>
            </a:r>
            <a:endParaRPr sz="1700">
              <a:latin typeface="Tahoma"/>
              <a:cs typeface="Tahoma"/>
            </a:endParaRPr>
          </a:p>
          <a:p>
            <a:pPr marL="512579">
              <a:spcBef>
                <a:spcPts val="901"/>
              </a:spcBef>
            </a:pPr>
            <a:r>
              <a:rPr sz="1700" dirty="0">
                <a:latin typeface="Tahoma"/>
                <a:cs typeface="Tahoma"/>
              </a:rPr>
              <a:t>Only</a:t>
            </a:r>
            <a:r>
              <a:rPr sz="1700" spc="62" dirty="0">
                <a:latin typeface="Tahoma"/>
                <a:cs typeface="Tahoma"/>
              </a:rPr>
              <a:t> </a:t>
            </a:r>
            <a:r>
              <a:rPr sz="1700" dirty="0">
                <a:latin typeface="Tahoma"/>
                <a:cs typeface="Tahoma"/>
              </a:rPr>
              <a:t>the</a:t>
            </a:r>
            <a:r>
              <a:rPr sz="1700" spc="71" dirty="0">
                <a:latin typeface="Tahoma"/>
                <a:cs typeface="Tahoma"/>
              </a:rPr>
              <a:t> </a:t>
            </a:r>
            <a:r>
              <a:rPr sz="1700" dirty="0">
                <a:latin typeface="Tahoma"/>
                <a:cs typeface="Tahoma"/>
              </a:rPr>
              <a:t>corpus</a:t>
            </a:r>
            <a:r>
              <a:rPr sz="1700" spc="71" dirty="0">
                <a:latin typeface="Tahoma"/>
                <a:cs typeface="Tahoma"/>
              </a:rPr>
              <a:t> </a:t>
            </a:r>
            <a:r>
              <a:rPr sz="1700" dirty="0">
                <a:latin typeface="Tahoma"/>
                <a:cs typeface="Tahoma"/>
              </a:rPr>
              <a:t>is</a:t>
            </a:r>
            <a:r>
              <a:rPr sz="1700" spc="71" dirty="0">
                <a:latin typeface="Tahoma"/>
                <a:cs typeface="Tahoma"/>
              </a:rPr>
              <a:t> </a:t>
            </a:r>
            <a:r>
              <a:rPr sz="1700" dirty="0">
                <a:latin typeface="Tahoma"/>
                <a:cs typeface="Tahoma"/>
              </a:rPr>
              <a:t>available,</a:t>
            </a:r>
            <a:r>
              <a:rPr sz="1700" spc="62" dirty="0">
                <a:latin typeface="Tahoma"/>
                <a:cs typeface="Tahoma"/>
              </a:rPr>
              <a:t> </a:t>
            </a:r>
            <a:r>
              <a:rPr sz="1700" dirty="0">
                <a:latin typeface="Tahoma"/>
                <a:cs typeface="Tahoma"/>
              </a:rPr>
              <a:t>but</a:t>
            </a:r>
            <a:r>
              <a:rPr sz="1700" spc="71" dirty="0">
                <a:latin typeface="Tahoma"/>
                <a:cs typeface="Tahoma"/>
              </a:rPr>
              <a:t> </a:t>
            </a:r>
            <a:r>
              <a:rPr sz="1700" dirty="0">
                <a:latin typeface="Tahoma"/>
                <a:cs typeface="Tahoma"/>
              </a:rPr>
              <a:t>not</a:t>
            </a:r>
            <a:r>
              <a:rPr sz="1700" spc="71" dirty="0">
                <a:latin typeface="Tahoma"/>
                <a:cs typeface="Tahoma"/>
              </a:rPr>
              <a:t> </a:t>
            </a:r>
            <a:r>
              <a:rPr sz="1700" dirty="0">
                <a:latin typeface="Tahoma"/>
                <a:cs typeface="Tahoma"/>
              </a:rPr>
              <a:t>labeled</a:t>
            </a:r>
            <a:r>
              <a:rPr sz="1700" spc="71" dirty="0">
                <a:latin typeface="Tahoma"/>
                <a:cs typeface="Tahoma"/>
              </a:rPr>
              <a:t> </a:t>
            </a:r>
            <a:r>
              <a:rPr sz="1700" dirty="0">
                <a:latin typeface="Tahoma"/>
                <a:cs typeface="Tahoma"/>
              </a:rPr>
              <a:t>with</a:t>
            </a:r>
            <a:r>
              <a:rPr sz="1700" spc="71" dirty="0">
                <a:latin typeface="Tahoma"/>
                <a:cs typeface="Tahoma"/>
              </a:rPr>
              <a:t> </a:t>
            </a:r>
            <a:r>
              <a:rPr sz="1700" dirty="0">
                <a:latin typeface="Tahoma"/>
                <a:cs typeface="Tahoma"/>
              </a:rPr>
              <a:t>the</a:t>
            </a:r>
            <a:r>
              <a:rPr sz="1700" spc="62" dirty="0">
                <a:latin typeface="Tahoma"/>
                <a:cs typeface="Tahoma"/>
              </a:rPr>
              <a:t> </a:t>
            </a:r>
            <a:r>
              <a:rPr sz="1700" spc="202" dirty="0">
                <a:latin typeface="Tahoma"/>
                <a:cs typeface="Tahoma"/>
              </a:rPr>
              <a:t>POS</a:t>
            </a:r>
            <a:r>
              <a:rPr sz="1700" spc="71" dirty="0">
                <a:latin typeface="Tahoma"/>
                <a:cs typeface="Tahoma"/>
              </a:rPr>
              <a:t> </a:t>
            </a:r>
            <a:r>
              <a:rPr sz="1700" spc="-18" dirty="0">
                <a:latin typeface="Tahoma"/>
                <a:cs typeface="Tahoma"/>
              </a:rPr>
              <a:t>categories</a:t>
            </a:r>
            <a:endParaRPr sz="1700">
              <a:latin typeface="Tahoma"/>
              <a:cs typeface="Tahoma"/>
            </a:endParaRPr>
          </a:p>
          <a:p>
            <a:pPr>
              <a:spcBef>
                <a:spcPts val="655"/>
              </a:spcBef>
            </a:pPr>
            <a:endParaRPr sz="1700">
              <a:latin typeface="Tahoma"/>
              <a:cs typeface="Tahoma"/>
            </a:endParaRPr>
          </a:p>
          <a:p>
            <a:pPr marL="22482"/>
            <a:r>
              <a:rPr sz="1900" i="1" spc="-35" dirty="0">
                <a:solidFill>
                  <a:srgbClr val="FF0000"/>
                </a:solidFill>
                <a:latin typeface="Cambria"/>
                <a:cs typeface="Cambria"/>
              </a:rPr>
              <a:t>Methods</a:t>
            </a:r>
            <a:r>
              <a:rPr sz="1900" i="1" spc="-27" dirty="0">
                <a:solidFill>
                  <a:srgbClr val="FF0000"/>
                </a:solidFill>
                <a:latin typeface="Cambria"/>
                <a:cs typeface="Cambria"/>
              </a:rPr>
              <a:t> </a:t>
            </a:r>
            <a:r>
              <a:rPr sz="1900" i="1" dirty="0">
                <a:solidFill>
                  <a:srgbClr val="FF0000"/>
                </a:solidFill>
                <a:latin typeface="Cambria"/>
                <a:cs typeface="Cambria"/>
              </a:rPr>
              <a:t>for</a:t>
            </a:r>
            <a:r>
              <a:rPr sz="1900" i="1" spc="-18" dirty="0">
                <a:solidFill>
                  <a:srgbClr val="FF0000"/>
                </a:solidFill>
                <a:latin typeface="Cambria"/>
                <a:cs typeface="Cambria"/>
              </a:rPr>
              <a:t> </a:t>
            </a:r>
            <a:r>
              <a:rPr sz="1900" i="1" spc="-44" dirty="0">
                <a:solidFill>
                  <a:srgbClr val="FF0000"/>
                </a:solidFill>
                <a:latin typeface="Cambria"/>
                <a:cs typeface="Cambria"/>
              </a:rPr>
              <a:t>these</a:t>
            </a:r>
            <a:r>
              <a:rPr sz="1900" i="1" spc="-18" dirty="0">
                <a:solidFill>
                  <a:srgbClr val="FF0000"/>
                </a:solidFill>
                <a:latin typeface="Cambria"/>
                <a:cs typeface="Cambria"/>
              </a:rPr>
              <a:t> scenarios</a:t>
            </a:r>
            <a:endParaRPr sz="1900">
              <a:latin typeface="Cambria"/>
              <a:cs typeface="Cambria"/>
            </a:endParaRPr>
          </a:p>
          <a:p>
            <a:pPr marL="512579" marR="721657">
              <a:lnSpc>
                <a:spcPct val="118900"/>
              </a:lnSpc>
              <a:spcBef>
                <a:spcPts val="361"/>
              </a:spcBef>
            </a:pPr>
            <a:r>
              <a:rPr sz="1700" dirty="0">
                <a:latin typeface="Tahoma"/>
                <a:cs typeface="Tahoma"/>
              </a:rPr>
              <a:t>For</a:t>
            </a:r>
            <a:r>
              <a:rPr sz="1700" spc="142" dirty="0">
                <a:latin typeface="Tahoma"/>
                <a:cs typeface="Tahoma"/>
              </a:rPr>
              <a:t> </a:t>
            </a:r>
            <a:r>
              <a:rPr sz="1700" dirty="0">
                <a:latin typeface="Tahoma"/>
                <a:cs typeface="Tahoma"/>
              </a:rPr>
              <a:t>the</a:t>
            </a:r>
            <a:r>
              <a:rPr sz="1700" spc="142" dirty="0">
                <a:latin typeface="Tahoma"/>
                <a:cs typeface="Tahoma"/>
              </a:rPr>
              <a:t> </a:t>
            </a:r>
            <a:r>
              <a:rPr sz="1700" dirty="0">
                <a:latin typeface="Tahoma"/>
                <a:cs typeface="Tahoma"/>
              </a:rPr>
              <a:t>first</a:t>
            </a:r>
            <a:r>
              <a:rPr sz="1700" spc="142" dirty="0">
                <a:latin typeface="Tahoma"/>
                <a:cs typeface="Tahoma"/>
              </a:rPr>
              <a:t> </a:t>
            </a:r>
            <a:r>
              <a:rPr sz="1700" dirty="0">
                <a:latin typeface="Tahoma"/>
                <a:cs typeface="Tahoma"/>
              </a:rPr>
              <a:t>scenario,</a:t>
            </a:r>
            <a:r>
              <a:rPr sz="1700" spc="142" dirty="0">
                <a:latin typeface="Tahoma"/>
                <a:cs typeface="Tahoma"/>
              </a:rPr>
              <a:t> </a:t>
            </a:r>
            <a:r>
              <a:rPr sz="1700" dirty="0">
                <a:latin typeface="Tahoma"/>
                <a:cs typeface="Tahoma"/>
              </a:rPr>
              <a:t>parameters</a:t>
            </a:r>
            <a:r>
              <a:rPr sz="1700" spc="142" dirty="0">
                <a:latin typeface="Tahoma"/>
                <a:cs typeface="Tahoma"/>
              </a:rPr>
              <a:t> </a:t>
            </a:r>
            <a:r>
              <a:rPr sz="1700" dirty="0">
                <a:latin typeface="Tahoma"/>
                <a:cs typeface="Tahoma"/>
              </a:rPr>
              <a:t>can</a:t>
            </a:r>
            <a:r>
              <a:rPr sz="1700" spc="142" dirty="0">
                <a:latin typeface="Tahoma"/>
                <a:cs typeface="Tahoma"/>
              </a:rPr>
              <a:t> </a:t>
            </a:r>
            <a:r>
              <a:rPr sz="1700" dirty="0">
                <a:latin typeface="Tahoma"/>
                <a:cs typeface="Tahoma"/>
              </a:rPr>
              <a:t>be</a:t>
            </a:r>
            <a:r>
              <a:rPr sz="1700" spc="142" dirty="0">
                <a:latin typeface="Tahoma"/>
                <a:cs typeface="Tahoma"/>
              </a:rPr>
              <a:t> </a:t>
            </a:r>
            <a:r>
              <a:rPr sz="1700" dirty="0">
                <a:latin typeface="Tahoma"/>
                <a:cs typeface="Tahoma"/>
              </a:rPr>
              <a:t>directly</a:t>
            </a:r>
            <a:r>
              <a:rPr sz="1700" spc="142" dirty="0">
                <a:latin typeface="Tahoma"/>
                <a:cs typeface="Tahoma"/>
              </a:rPr>
              <a:t> </a:t>
            </a:r>
            <a:r>
              <a:rPr sz="1700" dirty="0">
                <a:latin typeface="Tahoma"/>
                <a:cs typeface="Tahoma"/>
              </a:rPr>
              <a:t>estimated</a:t>
            </a:r>
            <a:r>
              <a:rPr sz="1700" spc="142" dirty="0">
                <a:latin typeface="Tahoma"/>
                <a:cs typeface="Tahoma"/>
              </a:rPr>
              <a:t> </a:t>
            </a:r>
            <a:r>
              <a:rPr sz="1700" spc="-18" dirty="0">
                <a:latin typeface="Tahoma"/>
                <a:cs typeface="Tahoma"/>
              </a:rPr>
              <a:t>using </a:t>
            </a:r>
            <a:r>
              <a:rPr sz="1700" dirty="0">
                <a:latin typeface="Tahoma"/>
                <a:cs typeface="Tahoma"/>
              </a:rPr>
              <a:t>maximum</a:t>
            </a:r>
            <a:r>
              <a:rPr sz="1700" spc="124" dirty="0">
                <a:latin typeface="Tahoma"/>
                <a:cs typeface="Tahoma"/>
              </a:rPr>
              <a:t> </a:t>
            </a:r>
            <a:r>
              <a:rPr sz="1700" dirty="0">
                <a:latin typeface="Tahoma"/>
                <a:cs typeface="Tahoma"/>
              </a:rPr>
              <a:t>likelihood</a:t>
            </a:r>
            <a:r>
              <a:rPr sz="1700" spc="133" dirty="0">
                <a:latin typeface="Tahoma"/>
                <a:cs typeface="Tahoma"/>
              </a:rPr>
              <a:t> </a:t>
            </a:r>
            <a:r>
              <a:rPr sz="1700" dirty="0">
                <a:latin typeface="Tahoma"/>
                <a:cs typeface="Tahoma"/>
              </a:rPr>
              <a:t>estimate</a:t>
            </a:r>
            <a:r>
              <a:rPr sz="1700" spc="133" dirty="0">
                <a:latin typeface="Tahoma"/>
                <a:cs typeface="Tahoma"/>
              </a:rPr>
              <a:t> </a:t>
            </a:r>
            <a:r>
              <a:rPr sz="1700" dirty="0">
                <a:latin typeface="Tahoma"/>
                <a:cs typeface="Tahoma"/>
              </a:rPr>
              <a:t>from</a:t>
            </a:r>
            <a:r>
              <a:rPr sz="1700" spc="133" dirty="0">
                <a:latin typeface="Tahoma"/>
                <a:cs typeface="Tahoma"/>
              </a:rPr>
              <a:t> </a:t>
            </a:r>
            <a:r>
              <a:rPr sz="1700" dirty="0">
                <a:latin typeface="Tahoma"/>
                <a:cs typeface="Tahoma"/>
              </a:rPr>
              <a:t>the</a:t>
            </a:r>
            <a:r>
              <a:rPr sz="1700" spc="133" dirty="0">
                <a:latin typeface="Tahoma"/>
                <a:cs typeface="Tahoma"/>
              </a:rPr>
              <a:t> </a:t>
            </a:r>
            <a:r>
              <a:rPr sz="1700" dirty="0">
                <a:latin typeface="Tahoma"/>
                <a:cs typeface="Tahoma"/>
              </a:rPr>
              <a:t>labeled</a:t>
            </a:r>
            <a:r>
              <a:rPr sz="1700" spc="133" dirty="0">
                <a:latin typeface="Tahoma"/>
                <a:cs typeface="Tahoma"/>
              </a:rPr>
              <a:t> </a:t>
            </a:r>
            <a:r>
              <a:rPr sz="1700" spc="-18" dirty="0">
                <a:latin typeface="Tahoma"/>
                <a:cs typeface="Tahoma"/>
              </a:rPr>
              <a:t>dataset</a:t>
            </a:r>
            <a:endParaRPr sz="1700">
              <a:latin typeface="Tahoma"/>
              <a:cs typeface="Tahoma"/>
            </a:endParaRPr>
          </a:p>
          <a:p>
            <a:pPr marL="512579" marR="48335">
              <a:lnSpc>
                <a:spcPct val="118900"/>
              </a:lnSpc>
              <a:spcBef>
                <a:spcPts val="531"/>
              </a:spcBef>
            </a:pPr>
            <a:r>
              <a:rPr sz="1700" dirty="0">
                <a:latin typeface="Tahoma"/>
                <a:cs typeface="Tahoma"/>
              </a:rPr>
              <a:t>For</a:t>
            </a:r>
            <a:r>
              <a:rPr sz="1700" spc="150" dirty="0">
                <a:latin typeface="Tahoma"/>
                <a:cs typeface="Tahoma"/>
              </a:rPr>
              <a:t> </a:t>
            </a:r>
            <a:r>
              <a:rPr sz="1700" dirty="0">
                <a:latin typeface="Tahoma"/>
                <a:cs typeface="Tahoma"/>
              </a:rPr>
              <a:t>the</a:t>
            </a:r>
            <a:r>
              <a:rPr sz="1700" spc="159" dirty="0">
                <a:latin typeface="Tahoma"/>
                <a:cs typeface="Tahoma"/>
              </a:rPr>
              <a:t> </a:t>
            </a:r>
            <a:r>
              <a:rPr sz="1700" dirty="0">
                <a:latin typeface="Tahoma"/>
                <a:cs typeface="Tahoma"/>
              </a:rPr>
              <a:t>second</a:t>
            </a:r>
            <a:r>
              <a:rPr sz="1700" spc="150" dirty="0">
                <a:latin typeface="Tahoma"/>
                <a:cs typeface="Tahoma"/>
              </a:rPr>
              <a:t> </a:t>
            </a:r>
            <a:r>
              <a:rPr sz="1700" dirty="0">
                <a:latin typeface="Tahoma"/>
                <a:cs typeface="Tahoma"/>
              </a:rPr>
              <a:t>scenario,</a:t>
            </a:r>
            <a:r>
              <a:rPr sz="1700" spc="159" dirty="0">
                <a:latin typeface="Tahoma"/>
                <a:cs typeface="Tahoma"/>
              </a:rPr>
              <a:t> </a:t>
            </a:r>
            <a:r>
              <a:rPr sz="1700" i="1" dirty="0">
                <a:latin typeface="Trebuchet MS"/>
                <a:cs typeface="Trebuchet MS"/>
              </a:rPr>
              <a:t>Baum-Welch</a:t>
            </a:r>
            <a:r>
              <a:rPr sz="1700" i="1" spc="168" dirty="0">
                <a:latin typeface="Trebuchet MS"/>
                <a:cs typeface="Trebuchet MS"/>
              </a:rPr>
              <a:t> </a:t>
            </a:r>
            <a:r>
              <a:rPr sz="1700" i="1" spc="-18" dirty="0">
                <a:latin typeface="Trebuchet MS"/>
                <a:cs typeface="Trebuchet MS"/>
              </a:rPr>
              <a:t>Algorithm</a:t>
            </a:r>
            <a:r>
              <a:rPr sz="1700" i="1" spc="168" dirty="0">
                <a:latin typeface="Trebuchet MS"/>
                <a:cs typeface="Trebuchet MS"/>
              </a:rPr>
              <a:t> </a:t>
            </a:r>
            <a:r>
              <a:rPr sz="1700" dirty="0">
                <a:latin typeface="Tahoma"/>
                <a:cs typeface="Tahoma"/>
              </a:rPr>
              <a:t>is</a:t>
            </a:r>
            <a:r>
              <a:rPr sz="1700" spc="159" dirty="0">
                <a:latin typeface="Tahoma"/>
                <a:cs typeface="Tahoma"/>
              </a:rPr>
              <a:t> </a:t>
            </a:r>
            <a:r>
              <a:rPr sz="1700" dirty="0">
                <a:latin typeface="Tahoma"/>
                <a:cs typeface="Tahoma"/>
              </a:rPr>
              <a:t>used</a:t>
            </a:r>
            <a:r>
              <a:rPr sz="1700" spc="150" dirty="0">
                <a:latin typeface="Tahoma"/>
                <a:cs typeface="Tahoma"/>
              </a:rPr>
              <a:t> </a:t>
            </a:r>
            <a:r>
              <a:rPr sz="1700" dirty="0">
                <a:latin typeface="Tahoma"/>
                <a:cs typeface="Tahoma"/>
              </a:rPr>
              <a:t>to</a:t>
            </a:r>
            <a:r>
              <a:rPr sz="1700" spc="159" dirty="0">
                <a:latin typeface="Tahoma"/>
                <a:cs typeface="Tahoma"/>
              </a:rPr>
              <a:t> </a:t>
            </a:r>
            <a:r>
              <a:rPr sz="1700" dirty="0">
                <a:latin typeface="Tahoma"/>
                <a:cs typeface="Tahoma"/>
              </a:rPr>
              <a:t>estimate</a:t>
            </a:r>
            <a:r>
              <a:rPr sz="1700" spc="150" dirty="0">
                <a:latin typeface="Tahoma"/>
                <a:cs typeface="Tahoma"/>
              </a:rPr>
              <a:t> </a:t>
            </a:r>
            <a:r>
              <a:rPr sz="1700" spc="-44" dirty="0">
                <a:latin typeface="Tahoma"/>
                <a:cs typeface="Tahoma"/>
              </a:rPr>
              <a:t>the </a:t>
            </a:r>
            <a:r>
              <a:rPr sz="1700" dirty="0">
                <a:latin typeface="Tahoma"/>
                <a:cs typeface="Tahoma"/>
              </a:rPr>
              <a:t>parameters</a:t>
            </a:r>
            <a:r>
              <a:rPr sz="1700" spc="106" dirty="0">
                <a:latin typeface="Tahoma"/>
                <a:cs typeface="Tahoma"/>
              </a:rPr>
              <a:t> </a:t>
            </a:r>
            <a:r>
              <a:rPr sz="1700" dirty="0">
                <a:latin typeface="Tahoma"/>
                <a:cs typeface="Tahoma"/>
              </a:rPr>
              <a:t>of</a:t>
            </a:r>
            <a:r>
              <a:rPr sz="1700" spc="106" dirty="0">
                <a:latin typeface="Tahoma"/>
                <a:cs typeface="Tahoma"/>
              </a:rPr>
              <a:t> </a:t>
            </a:r>
            <a:r>
              <a:rPr sz="1700" dirty="0">
                <a:latin typeface="Tahoma"/>
                <a:cs typeface="Tahoma"/>
              </a:rPr>
              <a:t>the</a:t>
            </a:r>
            <a:r>
              <a:rPr sz="1700" spc="115" dirty="0">
                <a:latin typeface="Tahoma"/>
                <a:cs typeface="Tahoma"/>
              </a:rPr>
              <a:t> </a:t>
            </a:r>
            <a:r>
              <a:rPr sz="1700" dirty="0">
                <a:latin typeface="Tahoma"/>
                <a:cs typeface="Tahoma"/>
              </a:rPr>
              <a:t>hidden</a:t>
            </a:r>
            <a:r>
              <a:rPr sz="1700" spc="106" dirty="0">
                <a:latin typeface="Tahoma"/>
                <a:cs typeface="Tahoma"/>
              </a:rPr>
              <a:t> </a:t>
            </a:r>
            <a:r>
              <a:rPr sz="1700" dirty="0">
                <a:latin typeface="Tahoma"/>
                <a:cs typeface="Tahoma"/>
              </a:rPr>
              <a:t>markov</a:t>
            </a:r>
            <a:r>
              <a:rPr sz="1700" spc="115" dirty="0">
                <a:latin typeface="Tahoma"/>
                <a:cs typeface="Tahoma"/>
              </a:rPr>
              <a:t> </a:t>
            </a:r>
            <a:r>
              <a:rPr sz="1700" spc="-18" dirty="0">
                <a:latin typeface="Tahoma"/>
                <a:cs typeface="Tahoma"/>
              </a:rPr>
              <a:t>model.</a:t>
            </a:r>
            <a:endParaRPr sz="1700">
              <a:latin typeface="Tahoma"/>
              <a:cs typeface="Tahoma"/>
            </a:endParaRPr>
          </a:p>
        </p:txBody>
      </p:sp>
      <p:grpSp>
        <p:nvGrpSpPr>
          <p:cNvPr id="30" name="object 30"/>
          <p:cNvGrpSpPr/>
          <p:nvPr/>
        </p:nvGrpSpPr>
        <p:grpSpPr>
          <a:xfrm>
            <a:off x="1" y="4974680"/>
            <a:ext cx="9140221" cy="162327"/>
            <a:chOff x="0" y="3347161"/>
            <a:chExt cx="4608195" cy="109220"/>
          </a:xfrm>
        </p:grpSpPr>
        <p:sp>
          <p:nvSpPr>
            <p:cNvPr id="31" name="object 31"/>
            <p:cNvSpPr/>
            <p:nvPr/>
          </p:nvSpPr>
          <p:spPr>
            <a:xfrm>
              <a:off x="0" y="3347161"/>
              <a:ext cx="1536065" cy="109220"/>
            </a:xfrm>
            <a:custGeom>
              <a:avLst/>
              <a:gdLst/>
              <a:ahLst/>
              <a:cxnLst/>
              <a:rect l="l" t="t" r="r" b="b"/>
              <a:pathLst>
                <a:path w="1536065" h="109220">
                  <a:moveTo>
                    <a:pt x="1535938" y="0"/>
                  </a:moveTo>
                  <a:lnTo>
                    <a:pt x="0" y="0"/>
                  </a:lnTo>
                  <a:lnTo>
                    <a:pt x="0" y="108838"/>
                  </a:lnTo>
                  <a:lnTo>
                    <a:pt x="1535938" y="108838"/>
                  </a:lnTo>
                  <a:lnTo>
                    <a:pt x="1535938" y="0"/>
                  </a:lnTo>
                  <a:close/>
                </a:path>
              </a:pathLst>
            </a:custGeom>
            <a:solidFill>
              <a:srgbClr val="191959"/>
            </a:solidFill>
          </p:spPr>
          <p:txBody>
            <a:bodyPr wrap="square" lIns="0" tIns="0" rIns="0" bIns="0" rtlCol="0"/>
            <a:lstStyle/>
            <a:p>
              <a:endParaRPr/>
            </a:p>
          </p:txBody>
        </p:sp>
        <p:sp>
          <p:nvSpPr>
            <p:cNvPr id="32" name="object 32"/>
            <p:cNvSpPr/>
            <p:nvPr/>
          </p:nvSpPr>
          <p:spPr>
            <a:xfrm>
              <a:off x="1535976"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262685"/>
            </a:solidFill>
          </p:spPr>
          <p:txBody>
            <a:bodyPr wrap="square" lIns="0" tIns="0" rIns="0" bIns="0" rtlCol="0"/>
            <a:lstStyle/>
            <a:p>
              <a:endParaRPr/>
            </a:p>
          </p:txBody>
        </p:sp>
        <p:sp>
          <p:nvSpPr>
            <p:cNvPr id="33" name="object 33"/>
            <p:cNvSpPr/>
            <p:nvPr/>
          </p:nvSpPr>
          <p:spPr>
            <a:xfrm>
              <a:off x="3071952"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3232B2"/>
            </a:solidFill>
          </p:spPr>
          <p:txBody>
            <a:bodyPr wrap="square" lIns="0" tIns="0" rIns="0" bIns="0" rtlCol="0"/>
            <a:lstStyle/>
            <a:p>
              <a:endParaRPr/>
            </a:p>
          </p:txBody>
        </p:sp>
      </p:grpSp>
      <p:sp>
        <p:nvSpPr>
          <p:cNvPr id="34" name="object 34"/>
          <p:cNvSpPr txBox="1">
            <a:spLocks noGrp="1"/>
          </p:cNvSpPr>
          <p:nvPr>
            <p:ph type="ftr" sz="quarter" idx="4294967295"/>
          </p:nvPr>
        </p:nvSpPr>
        <p:spPr>
          <a:xfrm>
            <a:off x="560756" y="4963549"/>
            <a:ext cx="1925782" cy="380683"/>
          </a:xfrm>
          <a:prstGeom prst="rect">
            <a:avLst/>
          </a:prstGeom>
        </p:spPr>
        <p:txBody>
          <a:bodyPr vert="horz" wrap="square" lIns="0" tIns="11241" rIns="0" bIns="0" rtlCol="0">
            <a:spAutoFit/>
          </a:bodyPr>
          <a:lstStyle/>
          <a:p>
            <a:pPr marL="22482">
              <a:spcBef>
                <a:spcPts val="89"/>
              </a:spcBef>
            </a:pPr>
            <a:endParaRPr spc="-18" dirty="0"/>
          </a:p>
        </p:txBody>
      </p:sp>
      <p:sp>
        <p:nvSpPr>
          <p:cNvPr id="35" name="object 35"/>
          <p:cNvSpPr txBox="1"/>
          <p:nvPr/>
        </p:nvSpPr>
        <p:spPr>
          <a:xfrm>
            <a:off x="4145255" y="4963550"/>
            <a:ext cx="85016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hlinkClick r:id="rId14" action="ppaction://hlinksldjump"/>
              </a:rPr>
              <a:t>POS</a:t>
            </a:r>
            <a:r>
              <a:rPr sz="1100" i="1" spc="186" dirty="0">
                <a:solidFill>
                  <a:srgbClr val="FFFFFF"/>
                </a:solidFill>
                <a:latin typeface="Cambria"/>
                <a:cs typeface="Cambria"/>
                <a:hlinkClick r:id="rId14" action="ppaction://hlinksldjump"/>
              </a:rPr>
              <a:t> </a:t>
            </a:r>
            <a:r>
              <a:rPr sz="1100" i="1" spc="-27" dirty="0">
                <a:solidFill>
                  <a:srgbClr val="FFFFFF"/>
                </a:solidFill>
                <a:latin typeface="Cambria"/>
                <a:cs typeface="Cambria"/>
                <a:hlinkClick r:id="rId14" action="ppaction://hlinksldjump"/>
              </a:rPr>
              <a:t>Tagging</a:t>
            </a:r>
            <a:endParaRPr sz="1100">
              <a:latin typeface="Cambria"/>
              <a:cs typeface="Cambria"/>
            </a:endParaRPr>
          </a:p>
        </p:txBody>
      </p:sp>
      <p:sp>
        <p:nvSpPr>
          <p:cNvPr id="36" name="object 36"/>
          <p:cNvSpPr txBox="1"/>
          <p:nvPr/>
        </p:nvSpPr>
        <p:spPr>
          <a:xfrm>
            <a:off x="7307464" y="4963550"/>
            <a:ext cx="1118440" cy="180628"/>
          </a:xfrm>
          <a:prstGeom prst="rect">
            <a:avLst/>
          </a:prstGeom>
        </p:spPr>
        <p:txBody>
          <a:bodyPr vert="horz" wrap="square" lIns="0" tIns="11241" rIns="0" bIns="0" rtlCol="0">
            <a:spAutoFit/>
          </a:bodyPr>
          <a:lstStyle/>
          <a:p>
            <a:pPr marL="22482">
              <a:spcBef>
                <a:spcPts val="89"/>
              </a:spcBef>
            </a:pPr>
            <a:r>
              <a:rPr sz="1100" i="1" spc="-80" dirty="0">
                <a:solidFill>
                  <a:srgbClr val="FFFFFF"/>
                </a:solidFill>
                <a:latin typeface="Cambria"/>
                <a:cs typeface="Cambria"/>
              </a:rPr>
              <a:t>Week</a:t>
            </a:r>
            <a:r>
              <a:rPr sz="1100" i="1" spc="53" dirty="0">
                <a:solidFill>
                  <a:srgbClr val="FFFFFF"/>
                </a:solidFill>
                <a:latin typeface="Cambria"/>
                <a:cs typeface="Cambria"/>
              </a:rPr>
              <a:t> </a:t>
            </a:r>
            <a:r>
              <a:rPr sz="1100" i="1" dirty="0">
                <a:solidFill>
                  <a:srgbClr val="FFFFFF"/>
                </a:solidFill>
                <a:latin typeface="Cambria"/>
                <a:cs typeface="Cambria"/>
              </a:rPr>
              <a:t>4,</a:t>
            </a:r>
            <a:r>
              <a:rPr sz="1100" i="1" spc="53" dirty="0">
                <a:solidFill>
                  <a:srgbClr val="FFFFFF"/>
                </a:solidFill>
                <a:latin typeface="Cambria"/>
                <a:cs typeface="Cambria"/>
              </a:rPr>
              <a:t> </a:t>
            </a:r>
            <a:r>
              <a:rPr sz="1100" i="1" spc="-35" dirty="0">
                <a:solidFill>
                  <a:srgbClr val="FFFFFF"/>
                </a:solidFill>
                <a:latin typeface="Cambria"/>
                <a:cs typeface="Cambria"/>
              </a:rPr>
              <a:t>Lecture</a:t>
            </a:r>
            <a:r>
              <a:rPr sz="1100" i="1" spc="53" dirty="0">
                <a:solidFill>
                  <a:srgbClr val="FFFFFF"/>
                </a:solidFill>
                <a:latin typeface="Cambria"/>
                <a:cs typeface="Cambria"/>
              </a:rPr>
              <a:t> </a:t>
            </a:r>
            <a:r>
              <a:rPr sz="1100" i="1" spc="-89" dirty="0">
                <a:solidFill>
                  <a:srgbClr val="FFFFFF"/>
                </a:solidFill>
                <a:latin typeface="Cambria"/>
                <a:cs typeface="Cambria"/>
              </a:rPr>
              <a:t>1</a:t>
            </a:r>
            <a:endParaRPr sz="1100">
              <a:latin typeface="Cambria"/>
              <a:cs typeface="Cambria"/>
            </a:endParaRPr>
          </a:p>
        </p:txBody>
      </p:sp>
      <p:sp>
        <p:nvSpPr>
          <p:cNvPr id="37" name="object 37"/>
          <p:cNvSpPr txBox="1"/>
          <p:nvPr/>
        </p:nvSpPr>
        <p:spPr>
          <a:xfrm>
            <a:off x="8714073" y="4963550"/>
            <a:ext cx="31865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rPr>
              <a:t>6</a:t>
            </a:r>
            <a:r>
              <a:rPr sz="1100" i="1" spc="-9" dirty="0">
                <a:solidFill>
                  <a:srgbClr val="FFFFFF"/>
                </a:solidFill>
                <a:latin typeface="Cambria"/>
                <a:cs typeface="Cambria"/>
              </a:rPr>
              <a:t> </a:t>
            </a:r>
            <a:r>
              <a:rPr sz="1100" i="1" spc="-195" dirty="0">
                <a:solidFill>
                  <a:srgbClr val="FFFFFF"/>
                </a:solidFill>
                <a:latin typeface="Cambria"/>
                <a:cs typeface="Cambria"/>
              </a:rPr>
              <a:t>/</a:t>
            </a:r>
            <a:r>
              <a:rPr sz="1100" i="1" spc="27" dirty="0">
                <a:solidFill>
                  <a:srgbClr val="FFFFFF"/>
                </a:solidFill>
                <a:latin typeface="Cambria"/>
                <a:cs typeface="Cambria"/>
              </a:rPr>
              <a:t> </a:t>
            </a:r>
            <a:r>
              <a:rPr sz="1100" i="1" spc="-89" dirty="0">
                <a:solidFill>
                  <a:srgbClr val="FFFFFF"/>
                </a:solidFill>
                <a:latin typeface="Cambria"/>
                <a:cs typeface="Cambria"/>
              </a:rPr>
              <a:t>6</a:t>
            </a:r>
            <a:endParaRPr sz="1100">
              <a:latin typeface="Cambria"/>
              <a:cs typeface="Cambria"/>
            </a:endParaRPr>
          </a:p>
        </p:txBody>
      </p:sp>
    </p:spTree>
    <p:extLst>
      <p:ext uri="{BB962C8B-B14F-4D97-AF65-F5344CB8AC3E}">
        <p14:creationId xmlns:p14="http://schemas.microsoft.com/office/powerpoint/2010/main" val="354448660"/>
      </p:ext>
    </p:extLst>
  </p:cSld>
  <p:clrMapOvr>
    <a:masterClrMapping/>
  </p:clrMapOvr>
  <p:transition>
    <p:cut/>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4037" y="1327740"/>
            <a:ext cx="8792598" cy="122689"/>
          </a:xfrm>
          <a:custGeom>
            <a:avLst/>
            <a:gdLst/>
            <a:ahLst/>
            <a:cxnLst/>
            <a:rect l="l" t="t" r="r" b="b"/>
            <a:pathLst>
              <a:path w="4432935" h="82550">
                <a:moveTo>
                  <a:pt x="4381754" y="0"/>
                </a:moveTo>
                <a:lnTo>
                  <a:pt x="50800" y="0"/>
                </a:lnTo>
                <a:lnTo>
                  <a:pt x="31075" y="4008"/>
                </a:lnTo>
                <a:lnTo>
                  <a:pt x="14922" y="14922"/>
                </a:lnTo>
                <a:lnTo>
                  <a:pt x="4008" y="31075"/>
                </a:lnTo>
                <a:lnTo>
                  <a:pt x="0" y="50800"/>
                </a:lnTo>
                <a:lnTo>
                  <a:pt x="0" y="82423"/>
                </a:lnTo>
                <a:lnTo>
                  <a:pt x="4432554" y="82423"/>
                </a:lnTo>
                <a:lnTo>
                  <a:pt x="4432554" y="50800"/>
                </a:lnTo>
                <a:lnTo>
                  <a:pt x="4428545" y="31075"/>
                </a:lnTo>
                <a:lnTo>
                  <a:pt x="4417631" y="14922"/>
                </a:lnTo>
                <a:lnTo>
                  <a:pt x="4401478" y="4008"/>
                </a:lnTo>
                <a:lnTo>
                  <a:pt x="4381754" y="0"/>
                </a:lnTo>
                <a:close/>
              </a:path>
            </a:pathLst>
          </a:custGeom>
          <a:solidFill>
            <a:srgbClr val="3232B2"/>
          </a:solidFill>
        </p:spPr>
        <p:txBody>
          <a:bodyPr wrap="square" lIns="0" tIns="0" rIns="0" bIns="0" rtlCol="0"/>
          <a:lstStyle/>
          <a:p>
            <a:endParaRPr/>
          </a:p>
        </p:txBody>
      </p:sp>
      <p:grpSp>
        <p:nvGrpSpPr>
          <p:cNvPr id="3" name="object 3"/>
          <p:cNvGrpSpPr/>
          <p:nvPr/>
        </p:nvGrpSpPr>
        <p:grpSpPr>
          <a:xfrm>
            <a:off x="174037" y="1393784"/>
            <a:ext cx="8893359" cy="568144"/>
            <a:chOff x="87743" y="937793"/>
            <a:chExt cx="4483735" cy="382270"/>
          </a:xfrm>
        </p:grpSpPr>
        <p:pic>
          <p:nvPicPr>
            <p:cNvPr id="4" name="object 4"/>
            <p:cNvPicPr/>
            <p:nvPr/>
          </p:nvPicPr>
          <p:blipFill>
            <a:blip r:embed="rId2" cstate="print"/>
            <a:stretch>
              <a:fillRect/>
            </a:stretch>
          </p:blipFill>
          <p:spPr>
            <a:xfrm>
              <a:off x="138544" y="1218336"/>
              <a:ext cx="101600" cy="101600"/>
            </a:xfrm>
            <a:prstGeom prst="rect">
              <a:avLst/>
            </a:prstGeom>
          </p:spPr>
        </p:pic>
        <p:pic>
          <p:nvPicPr>
            <p:cNvPr id="5" name="object 5"/>
            <p:cNvPicPr/>
            <p:nvPr/>
          </p:nvPicPr>
          <p:blipFill>
            <a:blip r:embed="rId3" cstate="print"/>
            <a:stretch>
              <a:fillRect/>
            </a:stretch>
          </p:blipFill>
          <p:spPr>
            <a:xfrm>
              <a:off x="189344" y="1205636"/>
              <a:ext cx="4381753" cy="114300"/>
            </a:xfrm>
            <a:prstGeom prst="rect">
              <a:avLst/>
            </a:prstGeom>
          </p:spPr>
        </p:pic>
        <p:pic>
          <p:nvPicPr>
            <p:cNvPr id="6" name="object 6"/>
            <p:cNvPicPr/>
            <p:nvPr/>
          </p:nvPicPr>
          <p:blipFill>
            <a:blip r:embed="rId4" cstate="print"/>
            <a:stretch>
              <a:fillRect/>
            </a:stretch>
          </p:blipFill>
          <p:spPr>
            <a:xfrm>
              <a:off x="4520298" y="943914"/>
              <a:ext cx="50800" cy="274421"/>
            </a:xfrm>
            <a:prstGeom prst="rect">
              <a:avLst/>
            </a:prstGeom>
          </p:spPr>
        </p:pic>
        <p:sp>
          <p:nvSpPr>
            <p:cNvPr id="7" name="object 7"/>
            <p:cNvSpPr/>
            <p:nvPr/>
          </p:nvSpPr>
          <p:spPr>
            <a:xfrm>
              <a:off x="87743" y="937793"/>
              <a:ext cx="4432935" cy="331470"/>
            </a:xfrm>
            <a:custGeom>
              <a:avLst/>
              <a:gdLst/>
              <a:ahLst/>
              <a:cxnLst/>
              <a:rect l="l" t="t" r="r" b="b"/>
              <a:pathLst>
                <a:path w="4432935" h="331469">
                  <a:moveTo>
                    <a:pt x="4432554" y="0"/>
                  </a:moveTo>
                  <a:lnTo>
                    <a:pt x="0" y="0"/>
                  </a:lnTo>
                  <a:lnTo>
                    <a:pt x="0" y="280543"/>
                  </a:lnTo>
                  <a:lnTo>
                    <a:pt x="4008" y="300267"/>
                  </a:lnTo>
                  <a:lnTo>
                    <a:pt x="14922" y="316420"/>
                  </a:lnTo>
                  <a:lnTo>
                    <a:pt x="31075" y="327334"/>
                  </a:lnTo>
                  <a:lnTo>
                    <a:pt x="50800" y="331343"/>
                  </a:lnTo>
                  <a:lnTo>
                    <a:pt x="4381754" y="331343"/>
                  </a:lnTo>
                  <a:lnTo>
                    <a:pt x="4401478" y="327334"/>
                  </a:lnTo>
                  <a:lnTo>
                    <a:pt x="4417631" y="316420"/>
                  </a:lnTo>
                  <a:lnTo>
                    <a:pt x="4428545" y="300267"/>
                  </a:lnTo>
                  <a:lnTo>
                    <a:pt x="4432554" y="280543"/>
                  </a:lnTo>
                  <a:lnTo>
                    <a:pt x="4432554" y="0"/>
                  </a:lnTo>
                  <a:close/>
                </a:path>
              </a:pathLst>
            </a:custGeom>
            <a:solidFill>
              <a:srgbClr val="3232B2"/>
            </a:solidFill>
          </p:spPr>
          <p:txBody>
            <a:bodyPr wrap="square" lIns="0" tIns="0" rIns="0" bIns="0" rtlCol="0"/>
            <a:lstStyle/>
            <a:p>
              <a:endParaRPr/>
            </a:p>
          </p:txBody>
        </p:sp>
        <p:sp>
          <p:nvSpPr>
            <p:cNvPr id="8" name="object 8"/>
            <p:cNvSpPr/>
            <p:nvPr/>
          </p:nvSpPr>
          <p:spPr>
            <a:xfrm>
              <a:off x="4520309" y="981989"/>
              <a:ext cx="0" cy="255904"/>
            </a:xfrm>
            <a:custGeom>
              <a:avLst/>
              <a:gdLst/>
              <a:ahLst/>
              <a:cxnLst/>
              <a:rect l="l" t="t" r="r" b="b"/>
              <a:pathLst>
                <a:path h="255905">
                  <a:moveTo>
                    <a:pt x="0" y="255396"/>
                  </a:moveTo>
                  <a:lnTo>
                    <a:pt x="0" y="0"/>
                  </a:lnTo>
                </a:path>
              </a:pathLst>
            </a:custGeom>
            <a:ln w="3175">
              <a:solidFill>
                <a:srgbClr val="7F7F7F"/>
              </a:solidFill>
            </a:ln>
          </p:spPr>
          <p:txBody>
            <a:bodyPr wrap="square" lIns="0" tIns="0" rIns="0" bIns="0" rtlCol="0"/>
            <a:lstStyle/>
            <a:p>
              <a:endParaRPr/>
            </a:p>
          </p:txBody>
        </p:sp>
        <p:sp>
          <p:nvSpPr>
            <p:cNvPr id="9" name="object 9"/>
            <p:cNvSpPr/>
            <p:nvPr/>
          </p:nvSpPr>
          <p:spPr>
            <a:xfrm>
              <a:off x="4520309" y="969311"/>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0" name="object 10"/>
            <p:cNvSpPr/>
            <p:nvPr/>
          </p:nvSpPr>
          <p:spPr>
            <a:xfrm>
              <a:off x="4520309" y="956611"/>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1" name="object 11"/>
            <p:cNvSpPr/>
            <p:nvPr/>
          </p:nvSpPr>
          <p:spPr>
            <a:xfrm>
              <a:off x="4520309" y="943911"/>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grpSp>
      <p:sp>
        <p:nvSpPr>
          <p:cNvPr id="12" name="object 12"/>
          <p:cNvSpPr txBox="1"/>
          <p:nvPr/>
        </p:nvSpPr>
        <p:spPr>
          <a:xfrm>
            <a:off x="2867739" y="1400240"/>
            <a:ext cx="3404440" cy="415367"/>
          </a:xfrm>
          <a:prstGeom prst="rect">
            <a:avLst/>
          </a:prstGeom>
        </p:spPr>
        <p:txBody>
          <a:bodyPr vert="horz" wrap="square" lIns="0" tIns="30350" rIns="0" bIns="0" rtlCol="0">
            <a:spAutoFit/>
          </a:bodyPr>
          <a:lstStyle/>
          <a:p>
            <a:pPr marL="22482">
              <a:spcBef>
                <a:spcPts val="239"/>
              </a:spcBef>
            </a:pPr>
            <a:r>
              <a:rPr sz="2500" i="1" dirty="0">
                <a:solidFill>
                  <a:srgbClr val="FFFFFF"/>
                </a:solidFill>
                <a:latin typeface="Cambria"/>
                <a:cs typeface="Cambria"/>
              </a:rPr>
              <a:t>Baum</a:t>
            </a:r>
            <a:r>
              <a:rPr sz="2500" i="1" spc="-80" dirty="0">
                <a:solidFill>
                  <a:srgbClr val="FFFFFF"/>
                </a:solidFill>
                <a:latin typeface="Cambria"/>
                <a:cs typeface="Cambria"/>
              </a:rPr>
              <a:t> </a:t>
            </a:r>
            <a:r>
              <a:rPr sz="2500" i="1" spc="-44" dirty="0">
                <a:solidFill>
                  <a:srgbClr val="FFFFFF"/>
                </a:solidFill>
                <a:latin typeface="Cambria"/>
                <a:cs typeface="Cambria"/>
              </a:rPr>
              <a:t>Welch</a:t>
            </a:r>
            <a:r>
              <a:rPr sz="2500" i="1" spc="-80" dirty="0">
                <a:solidFill>
                  <a:srgbClr val="FFFFFF"/>
                </a:solidFill>
                <a:latin typeface="Cambria"/>
                <a:cs typeface="Cambria"/>
              </a:rPr>
              <a:t> </a:t>
            </a:r>
            <a:r>
              <a:rPr sz="2500" i="1" spc="-18" dirty="0">
                <a:solidFill>
                  <a:srgbClr val="FFFFFF"/>
                </a:solidFill>
                <a:latin typeface="Cambria"/>
                <a:cs typeface="Cambria"/>
              </a:rPr>
              <a:t>Algorithm</a:t>
            </a:r>
            <a:endParaRPr sz="2500">
              <a:latin typeface="Cambria"/>
              <a:cs typeface="Cambria"/>
            </a:endParaRPr>
          </a:p>
        </p:txBody>
      </p:sp>
      <p:grpSp>
        <p:nvGrpSpPr>
          <p:cNvPr id="14" name="object 14"/>
          <p:cNvGrpSpPr/>
          <p:nvPr/>
        </p:nvGrpSpPr>
        <p:grpSpPr>
          <a:xfrm>
            <a:off x="1" y="4974680"/>
            <a:ext cx="9140221" cy="162327"/>
            <a:chOff x="0" y="3347161"/>
            <a:chExt cx="4608195" cy="109220"/>
          </a:xfrm>
        </p:grpSpPr>
        <p:sp>
          <p:nvSpPr>
            <p:cNvPr id="15" name="object 15"/>
            <p:cNvSpPr/>
            <p:nvPr/>
          </p:nvSpPr>
          <p:spPr>
            <a:xfrm>
              <a:off x="0" y="3347161"/>
              <a:ext cx="1536065" cy="109220"/>
            </a:xfrm>
            <a:custGeom>
              <a:avLst/>
              <a:gdLst/>
              <a:ahLst/>
              <a:cxnLst/>
              <a:rect l="l" t="t" r="r" b="b"/>
              <a:pathLst>
                <a:path w="1536065" h="109220">
                  <a:moveTo>
                    <a:pt x="1535938" y="0"/>
                  </a:moveTo>
                  <a:lnTo>
                    <a:pt x="0" y="0"/>
                  </a:lnTo>
                  <a:lnTo>
                    <a:pt x="0" y="108838"/>
                  </a:lnTo>
                  <a:lnTo>
                    <a:pt x="1535938" y="108838"/>
                  </a:lnTo>
                  <a:lnTo>
                    <a:pt x="1535938" y="0"/>
                  </a:lnTo>
                  <a:close/>
                </a:path>
              </a:pathLst>
            </a:custGeom>
            <a:solidFill>
              <a:srgbClr val="191959"/>
            </a:solidFill>
          </p:spPr>
          <p:txBody>
            <a:bodyPr wrap="square" lIns="0" tIns="0" rIns="0" bIns="0" rtlCol="0"/>
            <a:lstStyle/>
            <a:p>
              <a:endParaRPr/>
            </a:p>
          </p:txBody>
        </p:sp>
        <p:sp>
          <p:nvSpPr>
            <p:cNvPr id="16" name="object 16"/>
            <p:cNvSpPr/>
            <p:nvPr/>
          </p:nvSpPr>
          <p:spPr>
            <a:xfrm>
              <a:off x="1535976"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262685"/>
            </a:solidFill>
          </p:spPr>
          <p:txBody>
            <a:bodyPr wrap="square" lIns="0" tIns="0" rIns="0" bIns="0" rtlCol="0"/>
            <a:lstStyle/>
            <a:p>
              <a:endParaRPr/>
            </a:p>
          </p:txBody>
        </p:sp>
        <p:sp>
          <p:nvSpPr>
            <p:cNvPr id="17" name="object 17"/>
            <p:cNvSpPr/>
            <p:nvPr/>
          </p:nvSpPr>
          <p:spPr>
            <a:xfrm>
              <a:off x="3071952"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3232B2"/>
            </a:solidFill>
          </p:spPr>
          <p:txBody>
            <a:bodyPr wrap="square" lIns="0" tIns="0" rIns="0" bIns="0" rtlCol="0"/>
            <a:lstStyle/>
            <a:p>
              <a:endParaRPr/>
            </a:p>
          </p:txBody>
        </p:sp>
      </p:grpSp>
      <p:sp>
        <p:nvSpPr>
          <p:cNvPr id="18" name="object 18"/>
          <p:cNvSpPr txBox="1">
            <a:spLocks noGrp="1"/>
          </p:cNvSpPr>
          <p:nvPr>
            <p:ph type="ftr" sz="quarter" idx="5"/>
          </p:nvPr>
        </p:nvSpPr>
        <p:spPr>
          <a:xfrm>
            <a:off x="2764640" y="4891448"/>
            <a:ext cx="3617103" cy="180628"/>
          </a:xfrm>
          <a:prstGeom prst="rect">
            <a:avLst/>
          </a:prstGeom>
        </p:spPr>
        <p:txBody>
          <a:bodyPr vert="horz" wrap="square" lIns="0" tIns="11241" rIns="0" bIns="0" rtlCol="0">
            <a:spAutoFit/>
          </a:bodyPr>
          <a:lstStyle/>
          <a:p>
            <a:pPr marL="22482">
              <a:spcBef>
                <a:spcPts val="89"/>
              </a:spcBef>
            </a:pPr>
            <a:r>
              <a:rPr spc="-35" dirty="0"/>
              <a:t>Pawan</a:t>
            </a:r>
            <a:r>
              <a:rPr spc="27" dirty="0"/>
              <a:t> </a:t>
            </a:r>
            <a:r>
              <a:rPr dirty="0"/>
              <a:t>Goyal</a:t>
            </a:r>
            <a:r>
              <a:rPr spc="301" dirty="0"/>
              <a:t> </a:t>
            </a:r>
            <a:r>
              <a:rPr dirty="0"/>
              <a:t>(IIT</a:t>
            </a:r>
            <a:r>
              <a:rPr spc="27" dirty="0"/>
              <a:t> </a:t>
            </a:r>
            <a:r>
              <a:rPr spc="-18" dirty="0"/>
              <a:t>Kharagpur)</a:t>
            </a:r>
          </a:p>
        </p:txBody>
      </p:sp>
      <p:sp>
        <p:nvSpPr>
          <p:cNvPr id="19" name="object 19"/>
          <p:cNvSpPr txBox="1"/>
          <p:nvPr/>
        </p:nvSpPr>
        <p:spPr>
          <a:xfrm>
            <a:off x="4145255" y="4963550"/>
            <a:ext cx="85016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hlinkClick r:id="rId5" action="ppaction://hlinksldjump"/>
              </a:rPr>
              <a:t>POS</a:t>
            </a:r>
            <a:r>
              <a:rPr sz="1100" i="1" spc="186" dirty="0">
                <a:solidFill>
                  <a:srgbClr val="FFFFFF"/>
                </a:solidFill>
                <a:latin typeface="Cambria"/>
                <a:cs typeface="Cambria"/>
                <a:hlinkClick r:id="rId5" action="ppaction://hlinksldjump"/>
              </a:rPr>
              <a:t> </a:t>
            </a:r>
            <a:r>
              <a:rPr sz="1100" i="1" spc="-27" dirty="0">
                <a:solidFill>
                  <a:srgbClr val="FFFFFF"/>
                </a:solidFill>
                <a:latin typeface="Cambria"/>
                <a:cs typeface="Cambria"/>
                <a:hlinkClick r:id="rId5" action="ppaction://hlinksldjump"/>
              </a:rPr>
              <a:t>Tagging</a:t>
            </a:r>
            <a:endParaRPr sz="1100">
              <a:latin typeface="Cambria"/>
              <a:cs typeface="Cambria"/>
            </a:endParaRPr>
          </a:p>
        </p:txBody>
      </p:sp>
      <p:sp>
        <p:nvSpPr>
          <p:cNvPr id="20" name="object 20"/>
          <p:cNvSpPr txBox="1"/>
          <p:nvPr/>
        </p:nvSpPr>
        <p:spPr>
          <a:xfrm>
            <a:off x="7307464" y="4963550"/>
            <a:ext cx="1118440" cy="180628"/>
          </a:xfrm>
          <a:prstGeom prst="rect">
            <a:avLst/>
          </a:prstGeom>
        </p:spPr>
        <p:txBody>
          <a:bodyPr vert="horz" wrap="square" lIns="0" tIns="11241" rIns="0" bIns="0" rtlCol="0">
            <a:spAutoFit/>
          </a:bodyPr>
          <a:lstStyle/>
          <a:p>
            <a:pPr marL="22482">
              <a:spcBef>
                <a:spcPts val="89"/>
              </a:spcBef>
            </a:pPr>
            <a:r>
              <a:rPr sz="1100" i="1" spc="-80" dirty="0">
                <a:solidFill>
                  <a:srgbClr val="FFFFFF"/>
                </a:solidFill>
                <a:latin typeface="Cambria"/>
                <a:cs typeface="Cambria"/>
              </a:rPr>
              <a:t>Week</a:t>
            </a:r>
            <a:r>
              <a:rPr sz="1100" i="1" spc="53" dirty="0">
                <a:solidFill>
                  <a:srgbClr val="FFFFFF"/>
                </a:solidFill>
                <a:latin typeface="Cambria"/>
                <a:cs typeface="Cambria"/>
              </a:rPr>
              <a:t> </a:t>
            </a:r>
            <a:r>
              <a:rPr sz="1100" i="1" dirty="0">
                <a:solidFill>
                  <a:srgbClr val="FFFFFF"/>
                </a:solidFill>
                <a:latin typeface="Cambria"/>
                <a:cs typeface="Cambria"/>
              </a:rPr>
              <a:t>4,</a:t>
            </a:r>
            <a:r>
              <a:rPr sz="1100" i="1" spc="53" dirty="0">
                <a:solidFill>
                  <a:srgbClr val="FFFFFF"/>
                </a:solidFill>
                <a:latin typeface="Cambria"/>
                <a:cs typeface="Cambria"/>
              </a:rPr>
              <a:t> </a:t>
            </a:r>
            <a:r>
              <a:rPr sz="1100" i="1" spc="-35" dirty="0">
                <a:solidFill>
                  <a:srgbClr val="FFFFFF"/>
                </a:solidFill>
                <a:latin typeface="Cambria"/>
                <a:cs typeface="Cambria"/>
              </a:rPr>
              <a:t>Lecture</a:t>
            </a:r>
            <a:r>
              <a:rPr sz="1100" i="1" spc="53" dirty="0">
                <a:solidFill>
                  <a:srgbClr val="FFFFFF"/>
                </a:solidFill>
                <a:latin typeface="Cambria"/>
                <a:cs typeface="Cambria"/>
              </a:rPr>
              <a:t> </a:t>
            </a:r>
            <a:r>
              <a:rPr sz="1100" i="1" spc="-89" dirty="0">
                <a:solidFill>
                  <a:srgbClr val="FFFFFF"/>
                </a:solidFill>
                <a:latin typeface="Cambria"/>
                <a:cs typeface="Cambria"/>
              </a:rPr>
              <a:t>2</a:t>
            </a:r>
            <a:endParaRPr sz="1100">
              <a:latin typeface="Cambria"/>
              <a:cs typeface="Cambria"/>
            </a:endParaRPr>
          </a:p>
        </p:txBody>
      </p:sp>
      <p:sp>
        <p:nvSpPr>
          <p:cNvPr id="21" name="object 21"/>
          <p:cNvSpPr txBox="1">
            <a:spLocks noGrp="1"/>
          </p:cNvSpPr>
          <p:nvPr>
            <p:ph type="sldNum" sz="quarter" idx="7"/>
          </p:nvPr>
        </p:nvSpPr>
        <p:spPr>
          <a:xfrm>
            <a:off x="7425345" y="4891448"/>
            <a:ext cx="984019" cy="180628"/>
          </a:xfrm>
          <a:prstGeom prst="rect">
            <a:avLst/>
          </a:prstGeom>
        </p:spPr>
        <p:txBody>
          <a:bodyPr vert="horz" wrap="square" lIns="0" tIns="11241" rIns="0" bIns="0" rtlCol="0">
            <a:spAutoFit/>
          </a:bodyPr>
          <a:lstStyle/>
          <a:p>
            <a:pPr marL="67445">
              <a:spcBef>
                <a:spcPts val="89"/>
              </a:spcBef>
            </a:pPr>
            <a:r>
              <a:rPr dirty="0"/>
              <a:t>1</a:t>
            </a:r>
            <a:r>
              <a:rPr spc="-9" dirty="0"/>
              <a:t> </a:t>
            </a:r>
            <a:r>
              <a:rPr spc="-195" dirty="0"/>
              <a:t>/</a:t>
            </a:r>
            <a:r>
              <a:rPr spc="27" dirty="0"/>
              <a:t> </a:t>
            </a:r>
            <a:r>
              <a:rPr spc="-89" dirty="0"/>
              <a:t>6</a:t>
            </a:r>
          </a:p>
        </p:txBody>
      </p:sp>
    </p:spTree>
    <p:extLst>
      <p:ext uri="{BB962C8B-B14F-4D97-AF65-F5344CB8AC3E}">
        <p14:creationId xmlns:p14="http://schemas.microsoft.com/office/powerpoint/2010/main" val="1129696907"/>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b="1" dirty="0">
                <a:solidFill>
                  <a:srgbClr val="0166FF"/>
                </a:solidFill>
              </a:rPr>
              <a:t>Why N-gram models?</a:t>
            </a:r>
          </a:p>
        </p:txBody>
      </p:sp>
      <p:sp>
        <p:nvSpPr>
          <p:cNvPr id="2" name="Content Placeholder 1"/>
          <p:cNvSpPr>
            <a:spLocks noGrp="1"/>
          </p:cNvSpPr>
          <p:nvPr>
            <p:ph idx="1"/>
          </p:nvPr>
        </p:nvSpPr>
        <p:spPr/>
        <p:txBody>
          <a:bodyPr>
            <a:normAutofit/>
          </a:bodyPr>
          <a:lstStyle/>
          <a:p>
            <a:pPr marL="0" indent="0">
              <a:buNone/>
            </a:pPr>
            <a:r>
              <a:rPr lang="en-US" dirty="0"/>
              <a:t>A nice clear paradigm that lets us introduce many of the important issues for </a:t>
            </a:r>
            <a:r>
              <a:rPr lang="en-US" b="1" dirty="0"/>
              <a:t>large language models</a:t>
            </a:r>
            <a:endParaRPr lang="en-US" dirty="0"/>
          </a:p>
          <a:p>
            <a:pPr marL="115888" indent="396875">
              <a:buFont typeface="Arial" panose="020B0604020202020204" pitchFamily="34" charset="0"/>
              <a:buChar char="•"/>
            </a:pPr>
            <a:r>
              <a:rPr lang="en-US" b="1" dirty="0"/>
              <a:t>training</a:t>
            </a:r>
            <a:r>
              <a:rPr lang="en-US" dirty="0"/>
              <a:t> and </a:t>
            </a:r>
            <a:r>
              <a:rPr lang="en-US" b="1" dirty="0"/>
              <a:t>test</a:t>
            </a:r>
            <a:r>
              <a:rPr lang="en-US" dirty="0"/>
              <a:t> sets</a:t>
            </a:r>
          </a:p>
          <a:p>
            <a:pPr marL="115888" indent="396875">
              <a:buFont typeface="Arial" panose="020B0604020202020204" pitchFamily="34" charset="0"/>
              <a:buChar char="•"/>
            </a:pPr>
            <a:r>
              <a:rPr lang="en-US" dirty="0"/>
              <a:t>t</a:t>
            </a:r>
            <a:r>
              <a:rPr lang="en-US" sz="2800" dirty="0"/>
              <a:t>he </a:t>
            </a:r>
            <a:r>
              <a:rPr lang="en-US" sz="2800" b="1" dirty="0"/>
              <a:t>perplexity</a:t>
            </a:r>
            <a:r>
              <a:rPr lang="en-US" sz="2800" dirty="0"/>
              <a:t> metric</a:t>
            </a:r>
          </a:p>
          <a:p>
            <a:pPr marL="115888" indent="396875">
              <a:buFont typeface="Arial" panose="020B0604020202020204" pitchFamily="34" charset="0"/>
              <a:buChar char="•"/>
            </a:pPr>
            <a:r>
              <a:rPr lang="en-US" b="1" dirty="0"/>
              <a:t>sampling</a:t>
            </a:r>
            <a:r>
              <a:rPr lang="en-US" dirty="0"/>
              <a:t> to generate sentences</a:t>
            </a:r>
          </a:p>
          <a:p>
            <a:pPr marL="115888" indent="396875">
              <a:buFont typeface="Arial" panose="020B0604020202020204" pitchFamily="34" charset="0"/>
              <a:buChar char="•"/>
            </a:pPr>
            <a:r>
              <a:rPr lang="en-US" dirty="0"/>
              <a:t>ideas like </a:t>
            </a:r>
            <a:r>
              <a:rPr lang="en-US" b="1" dirty="0"/>
              <a:t>i</a:t>
            </a:r>
            <a:r>
              <a:rPr lang="en-US" sz="2800" b="1" dirty="0"/>
              <a:t>nterpolation</a:t>
            </a:r>
            <a:r>
              <a:rPr lang="en-US" sz="2800" dirty="0"/>
              <a:t> and </a:t>
            </a:r>
            <a:r>
              <a:rPr lang="en-US" sz="2800" b="1" dirty="0"/>
              <a:t>backoff</a:t>
            </a:r>
          </a:p>
        </p:txBody>
      </p:sp>
    </p:spTree>
    <p:extLst>
      <p:ext uri="{BB962C8B-B14F-4D97-AF65-F5344CB8AC3E}">
        <p14:creationId xmlns:p14="http://schemas.microsoft.com/office/powerpoint/2010/main" val="185055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0350" rIns="0" bIns="0" rtlCol="0">
            <a:spAutoFit/>
          </a:bodyPr>
          <a:lstStyle/>
          <a:p>
            <a:pPr marL="22482">
              <a:lnSpc>
                <a:spcPct val="100000"/>
              </a:lnSpc>
              <a:spcBef>
                <a:spcPts val="239"/>
              </a:spcBef>
            </a:pPr>
            <a:r>
              <a:rPr dirty="0"/>
              <a:t>Baum</a:t>
            </a:r>
            <a:r>
              <a:rPr spc="-80" dirty="0"/>
              <a:t> </a:t>
            </a:r>
            <a:r>
              <a:rPr spc="-44" dirty="0"/>
              <a:t>Welch</a:t>
            </a:r>
            <a:r>
              <a:rPr spc="-80" dirty="0"/>
              <a:t> </a:t>
            </a:r>
            <a:r>
              <a:rPr spc="-18" dirty="0"/>
              <a:t>Algorithm</a:t>
            </a:r>
          </a:p>
        </p:txBody>
      </p:sp>
      <p:sp>
        <p:nvSpPr>
          <p:cNvPr id="3" name="object 3"/>
          <p:cNvSpPr txBox="1"/>
          <p:nvPr/>
        </p:nvSpPr>
        <p:spPr>
          <a:xfrm>
            <a:off x="249381" y="873350"/>
            <a:ext cx="8507950" cy="643037"/>
          </a:xfrm>
          <a:prstGeom prst="rect">
            <a:avLst/>
          </a:prstGeom>
        </p:spPr>
        <p:txBody>
          <a:bodyPr vert="horz" wrap="square" lIns="0" tIns="20233" rIns="0" bIns="0" rtlCol="0">
            <a:spAutoFit/>
          </a:bodyPr>
          <a:lstStyle/>
          <a:p>
            <a:pPr marL="22482" marR="8993">
              <a:lnSpc>
                <a:spcPct val="118900"/>
              </a:lnSpc>
              <a:spcBef>
                <a:spcPts val="159"/>
              </a:spcBef>
            </a:pPr>
            <a:r>
              <a:rPr sz="1700" spc="106" dirty="0">
                <a:latin typeface="Tahoma"/>
                <a:cs typeface="Tahoma"/>
              </a:rPr>
              <a:t>Uses</a:t>
            </a:r>
            <a:r>
              <a:rPr sz="1700" spc="53" dirty="0">
                <a:latin typeface="Tahoma"/>
                <a:cs typeface="Tahoma"/>
              </a:rPr>
              <a:t> </a:t>
            </a:r>
            <a:r>
              <a:rPr sz="1700" dirty="0">
                <a:latin typeface="Tahoma"/>
                <a:cs typeface="Tahoma"/>
              </a:rPr>
              <a:t>the</a:t>
            </a:r>
            <a:r>
              <a:rPr sz="1700" spc="62" dirty="0">
                <a:latin typeface="Tahoma"/>
                <a:cs typeface="Tahoma"/>
              </a:rPr>
              <a:t> </a:t>
            </a:r>
            <a:r>
              <a:rPr sz="1700" dirty="0">
                <a:latin typeface="Tahoma"/>
                <a:cs typeface="Tahoma"/>
              </a:rPr>
              <a:t>well-known</a:t>
            </a:r>
            <a:r>
              <a:rPr sz="1700" spc="62" dirty="0">
                <a:latin typeface="Tahoma"/>
                <a:cs typeface="Tahoma"/>
              </a:rPr>
              <a:t> </a:t>
            </a:r>
            <a:r>
              <a:rPr sz="1700" spc="168" dirty="0">
                <a:latin typeface="Tahoma"/>
                <a:cs typeface="Tahoma"/>
              </a:rPr>
              <a:t>EM</a:t>
            </a:r>
            <a:r>
              <a:rPr sz="1700" spc="62" dirty="0">
                <a:latin typeface="Tahoma"/>
                <a:cs typeface="Tahoma"/>
              </a:rPr>
              <a:t> </a:t>
            </a:r>
            <a:r>
              <a:rPr sz="1700" dirty="0">
                <a:latin typeface="Tahoma"/>
                <a:cs typeface="Tahoma"/>
              </a:rPr>
              <a:t>algorithm</a:t>
            </a:r>
            <a:r>
              <a:rPr sz="1700" spc="62" dirty="0">
                <a:latin typeface="Tahoma"/>
                <a:cs typeface="Tahoma"/>
              </a:rPr>
              <a:t> </a:t>
            </a:r>
            <a:r>
              <a:rPr sz="1700" dirty="0">
                <a:latin typeface="Tahoma"/>
                <a:cs typeface="Tahoma"/>
              </a:rPr>
              <a:t>to</a:t>
            </a:r>
            <a:r>
              <a:rPr sz="1700" spc="62" dirty="0">
                <a:latin typeface="Tahoma"/>
                <a:cs typeface="Tahoma"/>
              </a:rPr>
              <a:t> </a:t>
            </a:r>
            <a:r>
              <a:rPr sz="1700" dirty="0">
                <a:latin typeface="Tahoma"/>
                <a:cs typeface="Tahoma"/>
              </a:rPr>
              <a:t>find</a:t>
            </a:r>
            <a:r>
              <a:rPr sz="1700" spc="62" dirty="0">
                <a:latin typeface="Tahoma"/>
                <a:cs typeface="Tahoma"/>
              </a:rPr>
              <a:t> </a:t>
            </a:r>
            <a:r>
              <a:rPr sz="1700" dirty="0">
                <a:latin typeface="Tahoma"/>
                <a:cs typeface="Tahoma"/>
              </a:rPr>
              <a:t>the</a:t>
            </a:r>
            <a:r>
              <a:rPr sz="1700" spc="62" dirty="0">
                <a:latin typeface="Tahoma"/>
                <a:cs typeface="Tahoma"/>
              </a:rPr>
              <a:t> </a:t>
            </a:r>
            <a:r>
              <a:rPr sz="1700" dirty="0">
                <a:latin typeface="Tahoma"/>
                <a:cs typeface="Tahoma"/>
              </a:rPr>
              <a:t>maximum</a:t>
            </a:r>
            <a:r>
              <a:rPr sz="1700" spc="53" dirty="0">
                <a:latin typeface="Tahoma"/>
                <a:cs typeface="Tahoma"/>
              </a:rPr>
              <a:t> </a:t>
            </a:r>
            <a:r>
              <a:rPr sz="1700" dirty="0">
                <a:latin typeface="Tahoma"/>
                <a:cs typeface="Tahoma"/>
              </a:rPr>
              <a:t>likelihood</a:t>
            </a:r>
            <a:r>
              <a:rPr sz="1700" spc="62" dirty="0">
                <a:latin typeface="Tahoma"/>
                <a:cs typeface="Tahoma"/>
              </a:rPr>
              <a:t> </a:t>
            </a:r>
            <a:r>
              <a:rPr sz="1700" dirty="0">
                <a:latin typeface="Tahoma"/>
                <a:cs typeface="Tahoma"/>
              </a:rPr>
              <a:t>estimate</a:t>
            </a:r>
            <a:r>
              <a:rPr sz="1700" spc="62" dirty="0">
                <a:latin typeface="Tahoma"/>
                <a:cs typeface="Tahoma"/>
              </a:rPr>
              <a:t> </a:t>
            </a:r>
            <a:r>
              <a:rPr sz="1700" spc="-44" dirty="0">
                <a:latin typeface="Tahoma"/>
                <a:cs typeface="Tahoma"/>
              </a:rPr>
              <a:t>of </a:t>
            </a:r>
            <a:r>
              <a:rPr sz="1700" dirty="0">
                <a:latin typeface="Tahoma"/>
                <a:cs typeface="Tahoma"/>
              </a:rPr>
              <a:t>the</a:t>
            </a:r>
            <a:r>
              <a:rPr sz="1700" spc="97" dirty="0">
                <a:latin typeface="Tahoma"/>
                <a:cs typeface="Tahoma"/>
              </a:rPr>
              <a:t> </a:t>
            </a:r>
            <a:r>
              <a:rPr sz="1700" dirty="0">
                <a:latin typeface="Tahoma"/>
                <a:cs typeface="Tahoma"/>
              </a:rPr>
              <a:t>parameters</a:t>
            </a:r>
            <a:r>
              <a:rPr sz="1700" spc="97" dirty="0">
                <a:latin typeface="Tahoma"/>
                <a:cs typeface="Tahoma"/>
              </a:rPr>
              <a:t> </a:t>
            </a:r>
            <a:r>
              <a:rPr sz="1700" dirty="0">
                <a:latin typeface="Tahoma"/>
                <a:cs typeface="Tahoma"/>
              </a:rPr>
              <a:t>of</a:t>
            </a:r>
            <a:r>
              <a:rPr sz="1700" spc="97" dirty="0">
                <a:latin typeface="Tahoma"/>
                <a:cs typeface="Tahoma"/>
              </a:rPr>
              <a:t> </a:t>
            </a:r>
            <a:r>
              <a:rPr sz="1700" dirty="0">
                <a:latin typeface="Tahoma"/>
                <a:cs typeface="Tahoma"/>
              </a:rPr>
              <a:t>a</a:t>
            </a:r>
            <a:r>
              <a:rPr sz="1700" spc="97" dirty="0">
                <a:latin typeface="Tahoma"/>
                <a:cs typeface="Tahoma"/>
              </a:rPr>
              <a:t> </a:t>
            </a:r>
            <a:r>
              <a:rPr sz="1700" dirty="0">
                <a:latin typeface="Tahoma"/>
                <a:cs typeface="Tahoma"/>
              </a:rPr>
              <a:t>hidden</a:t>
            </a:r>
            <a:r>
              <a:rPr sz="1700" spc="97" dirty="0">
                <a:latin typeface="Tahoma"/>
                <a:cs typeface="Tahoma"/>
              </a:rPr>
              <a:t> </a:t>
            </a:r>
            <a:r>
              <a:rPr sz="1700" dirty="0">
                <a:latin typeface="Tahoma"/>
                <a:cs typeface="Tahoma"/>
              </a:rPr>
              <a:t>markov</a:t>
            </a:r>
            <a:r>
              <a:rPr sz="1700" spc="97" dirty="0">
                <a:latin typeface="Tahoma"/>
                <a:cs typeface="Tahoma"/>
              </a:rPr>
              <a:t> </a:t>
            </a:r>
            <a:r>
              <a:rPr sz="1700" spc="-18" dirty="0">
                <a:latin typeface="Tahoma"/>
                <a:cs typeface="Tahoma"/>
              </a:rPr>
              <a:t>model</a:t>
            </a:r>
            <a:endParaRPr sz="1700">
              <a:latin typeface="Tahoma"/>
              <a:cs typeface="Tahoma"/>
            </a:endParaRPr>
          </a:p>
        </p:txBody>
      </p:sp>
      <p:grpSp>
        <p:nvGrpSpPr>
          <p:cNvPr id="4" name="object 4"/>
          <p:cNvGrpSpPr/>
          <p:nvPr/>
        </p:nvGrpSpPr>
        <p:grpSpPr>
          <a:xfrm>
            <a:off x="1" y="4974680"/>
            <a:ext cx="9140221" cy="162327"/>
            <a:chOff x="0" y="3347161"/>
            <a:chExt cx="4608195" cy="109220"/>
          </a:xfrm>
        </p:grpSpPr>
        <p:sp>
          <p:nvSpPr>
            <p:cNvPr id="5" name="object 5"/>
            <p:cNvSpPr/>
            <p:nvPr/>
          </p:nvSpPr>
          <p:spPr>
            <a:xfrm>
              <a:off x="0" y="3347161"/>
              <a:ext cx="1536065" cy="109220"/>
            </a:xfrm>
            <a:custGeom>
              <a:avLst/>
              <a:gdLst/>
              <a:ahLst/>
              <a:cxnLst/>
              <a:rect l="l" t="t" r="r" b="b"/>
              <a:pathLst>
                <a:path w="1536065" h="109220">
                  <a:moveTo>
                    <a:pt x="1535938" y="0"/>
                  </a:moveTo>
                  <a:lnTo>
                    <a:pt x="0" y="0"/>
                  </a:lnTo>
                  <a:lnTo>
                    <a:pt x="0" y="108838"/>
                  </a:lnTo>
                  <a:lnTo>
                    <a:pt x="1535938" y="108838"/>
                  </a:lnTo>
                  <a:lnTo>
                    <a:pt x="1535938" y="0"/>
                  </a:lnTo>
                  <a:close/>
                </a:path>
              </a:pathLst>
            </a:custGeom>
            <a:solidFill>
              <a:srgbClr val="191959"/>
            </a:solidFill>
          </p:spPr>
          <p:txBody>
            <a:bodyPr wrap="square" lIns="0" tIns="0" rIns="0" bIns="0" rtlCol="0"/>
            <a:lstStyle/>
            <a:p>
              <a:endParaRPr/>
            </a:p>
          </p:txBody>
        </p:sp>
        <p:sp>
          <p:nvSpPr>
            <p:cNvPr id="6" name="object 6"/>
            <p:cNvSpPr/>
            <p:nvPr/>
          </p:nvSpPr>
          <p:spPr>
            <a:xfrm>
              <a:off x="1535976"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262685"/>
            </a:solidFill>
          </p:spPr>
          <p:txBody>
            <a:bodyPr wrap="square" lIns="0" tIns="0" rIns="0" bIns="0" rtlCol="0"/>
            <a:lstStyle/>
            <a:p>
              <a:endParaRPr/>
            </a:p>
          </p:txBody>
        </p:sp>
        <p:sp>
          <p:nvSpPr>
            <p:cNvPr id="7" name="object 7"/>
            <p:cNvSpPr/>
            <p:nvPr/>
          </p:nvSpPr>
          <p:spPr>
            <a:xfrm>
              <a:off x="3071952"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3232B2"/>
            </a:solidFill>
          </p:spPr>
          <p:txBody>
            <a:bodyPr wrap="square" lIns="0" tIns="0" rIns="0" bIns="0" rtlCol="0"/>
            <a:lstStyle/>
            <a:p>
              <a:endParaRPr/>
            </a:p>
          </p:txBody>
        </p:sp>
      </p:grpSp>
      <p:sp>
        <p:nvSpPr>
          <p:cNvPr id="8" name="object 8"/>
          <p:cNvSpPr txBox="1">
            <a:spLocks noGrp="1"/>
          </p:cNvSpPr>
          <p:nvPr>
            <p:ph type="ftr" sz="quarter" idx="4294967295"/>
          </p:nvPr>
        </p:nvSpPr>
        <p:spPr>
          <a:xfrm>
            <a:off x="560756" y="4963549"/>
            <a:ext cx="1925782" cy="380683"/>
          </a:xfrm>
          <a:prstGeom prst="rect">
            <a:avLst/>
          </a:prstGeom>
        </p:spPr>
        <p:txBody>
          <a:bodyPr vert="horz" wrap="square" lIns="0" tIns="11241" rIns="0" bIns="0" rtlCol="0">
            <a:spAutoFit/>
          </a:bodyPr>
          <a:lstStyle/>
          <a:p>
            <a:pPr marL="22482">
              <a:spcBef>
                <a:spcPts val="89"/>
              </a:spcBef>
            </a:pPr>
            <a:endParaRPr spc="-18" dirty="0"/>
          </a:p>
        </p:txBody>
      </p:sp>
      <p:sp>
        <p:nvSpPr>
          <p:cNvPr id="9" name="object 9"/>
          <p:cNvSpPr txBox="1"/>
          <p:nvPr/>
        </p:nvSpPr>
        <p:spPr>
          <a:xfrm>
            <a:off x="4145255" y="4963550"/>
            <a:ext cx="85016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hlinkClick r:id="rId2" action="ppaction://hlinksldjump"/>
              </a:rPr>
              <a:t>POS</a:t>
            </a:r>
            <a:r>
              <a:rPr sz="1100" i="1" spc="186" dirty="0">
                <a:solidFill>
                  <a:srgbClr val="FFFFFF"/>
                </a:solidFill>
                <a:latin typeface="Cambria"/>
                <a:cs typeface="Cambria"/>
                <a:hlinkClick r:id="rId2" action="ppaction://hlinksldjump"/>
              </a:rPr>
              <a:t> </a:t>
            </a:r>
            <a:r>
              <a:rPr sz="1100" i="1" spc="-27" dirty="0">
                <a:solidFill>
                  <a:srgbClr val="FFFFFF"/>
                </a:solidFill>
                <a:latin typeface="Cambria"/>
                <a:cs typeface="Cambria"/>
                <a:hlinkClick r:id="rId2" action="ppaction://hlinksldjump"/>
              </a:rPr>
              <a:t>Tagging</a:t>
            </a:r>
            <a:endParaRPr sz="1100">
              <a:latin typeface="Cambria"/>
              <a:cs typeface="Cambria"/>
            </a:endParaRPr>
          </a:p>
        </p:txBody>
      </p:sp>
      <p:sp>
        <p:nvSpPr>
          <p:cNvPr id="10" name="object 10"/>
          <p:cNvSpPr txBox="1"/>
          <p:nvPr/>
        </p:nvSpPr>
        <p:spPr>
          <a:xfrm>
            <a:off x="7307464" y="4963550"/>
            <a:ext cx="1118440" cy="180628"/>
          </a:xfrm>
          <a:prstGeom prst="rect">
            <a:avLst/>
          </a:prstGeom>
        </p:spPr>
        <p:txBody>
          <a:bodyPr vert="horz" wrap="square" lIns="0" tIns="11241" rIns="0" bIns="0" rtlCol="0">
            <a:spAutoFit/>
          </a:bodyPr>
          <a:lstStyle/>
          <a:p>
            <a:pPr marL="22482">
              <a:spcBef>
                <a:spcPts val="89"/>
              </a:spcBef>
            </a:pPr>
            <a:r>
              <a:rPr sz="1100" i="1" spc="-80" dirty="0">
                <a:solidFill>
                  <a:srgbClr val="FFFFFF"/>
                </a:solidFill>
                <a:latin typeface="Cambria"/>
                <a:cs typeface="Cambria"/>
              </a:rPr>
              <a:t>Week</a:t>
            </a:r>
            <a:r>
              <a:rPr sz="1100" i="1" spc="53" dirty="0">
                <a:solidFill>
                  <a:srgbClr val="FFFFFF"/>
                </a:solidFill>
                <a:latin typeface="Cambria"/>
                <a:cs typeface="Cambria"/>
              </a:rPr>
              <a:t> </a:t>
            </a:r>
            <a:r>
              <a:rPr sz="1100" i="1" dirty="0">
                <a:solidFill>
                  <a:srgbClr val="FFFFFF"/>
                </a:solidFill>
                <a:latin typeface="Cambria"/>
                <a:cs typeface="Cambria"/>
              </a:rPr>
              <a:t>4,</a:t>
            </a:r>
            <a:r>
              <a:rPr sz="1100" i="1" spc="53" dirty="0">
                <a:solidFill>
                  <a:srgbClr val="FFFFFF"/>
                </a:solidFill>
                <a:latin typeface="Cambria"/>
                <a:cs typeface="Cambria"/>
              </a:rPr>
              <a:t> </a:t>
            </a:r>
            <a:r>
              <a:rPr sz="1100" i="1" spc="-35" dirty="0">
                <a:solidFill>
                  <a:srgbClr val="FFFFFF"/>
                </a:solidFill>
                <a:latin typeface="Cambria"/>
                <a:cs typeface="Cambria"/>
              </a:rPr>
              <a:t>Lecture</a:t>
            </a:r>
            <a:r>
              <a:rPr sz="1100" i="1" spc="53" dirty="0">
                <a:solidFill>
                  <a:srgbClr val="FFFFFF"/>
                </a:solidFill>
                <a:latin typeface="Cambria"/>
                <a:cs typeface="Cambria"/>
              </a:rPr>
              <a:t> </a:t>
            </a:r>
            <a:r>
              <a:rPr sz="1100" i="1" spc="-89" dirty="0">
                <a:solidFill>
                  <a:srgbClr val="FFFFFF"/>
                </a:solidFill>
                <a:latin typeface="Cambria"/>
                <a:cs typeface="Cambria"/>
              </a:rPr>
              <a:t>2</a:t>
            </a:r>
            <a:endParaRPr sz="1100">
              <a:latin typeface="Cambria"/>
              <a:cs typeface="Cambria"/>
            </a:endParaRPr>
          </a:p>
        </p:txBody>
      </p:sp>
      <p:sp>
        <p:nvSpPr>
          <p:cNvPr id="11" name="object 11"/>
          <p:cNvSpPr txBox="1"/>
          <p:nvPr/>
        </p:nvSpPr>
        <p:spPr>
          <a:xfrm>
            <a:off x="8714073" y="4963550"/>
            <a:ext cx="31865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rPr>
              <a:t>2</a:t>
            </a:r>
            <a:r>
              <a:rPr sz="1100" i="1" spc="-9" dirty="0">
                <a:solidFill>
                  <a:srgbClr val="FFFFFF"/>
                </a:solidFill>
                <a:latin typeface="Cambria"/>
                <a:cs typeface="Cambria"/>
              </a:rPr>
              <a:t> </a:t>
            </a:r>
            <a:r>
              <a:rPr sz="1100" i="1" spc="-195" dirty="0">
                <a:solidFill>
                  <a:srgbClr val="FFFFFF"/>
                </a:solidFill>
                <a:latin typeface="Cambria"/>
                <a:cs typeface="Cambria"/>
              </a:rPr>
              <a:t>/</a:t>
            </a:r>
            <a:r>
              <a:rPr sz="1100" i="1" spc="27" dirty="0">
                <a:solidFill>
                  <a:srgbClr val="FFFFFF"/>
                </a:solidFill>
                <a:latin typeface="Cambria"/>
                <a:cs typeface="Cambria"/>
              </a:rPr>
              <a:t> </a:t>
            </a:r>
            <a:r>
              <a:rPr sz="1100" i="1" spc="-89" dirty="0">
                <a:solidFill>
                  <a:srgbClr val="FFFFFF"/>
                </a:solidFill>
                <a:latin typeface="Cambria"/>
                <a:cs typeface="Cambria"/>
              </a:rPr>
              <a:t>6</a:t>
            </a:r>
            <a:endParaRPr sz="1100">
              <a:latin typeface="Cambria"/>
              <a:cs typeface="Cambria"/>
            </a:endParaRPr>
          </a:p>
        </p:txBody>
      </p:sp>
    </p:spTree>
    <p:extLst>
      <p:ext uri="{BB962C8B-B14F-4D97-AF65-F5344CB8AC3E}">
        <p14:creationId xmlns:p14="http://schemas.microsoft.com/office/powerpoint/2010/main" val="2379789339"/>
      </p:ext>
    </p:extLst>
  </p:cSld>
  <p:clrMapOvr>
    <a:masterClrMapping/>
  </p:clrMapOvr>
  <p:transition>
    <p:cut/>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2960" y="215455"/>
            <a:ext cx="7543800" cy="584644"/>
          </a:xfrm>
          <a:prstGeom prst="rect">
            <a:avLst/>
          </a:prstGeom>
        </p:spPr>
        <p:txBody>
          <a:bodyPr vert="horz" wrap="square" lIns="0" tIns="30350" rIns="0" bIns="0" rtlCol="0">
            <a:spAutoFit/>
          </a:bodyPr>
          <a:lstStyle/>
          <a:p>
            <a:pPr marL="22482">
              <a:lnSpc>
                <a:spcPct val="100000"/>
              </a:lnSpc>
              <a:spcBef>
                <a:spcPts val="239"/>
              </a:spcBef>
            </a:pPr>
            <a:r>
              <a:rPr dirty="0"/>
              <a:t>Baum</a:t>
            </a:r>
            <a:r>
              <a:rPr spc="-80" dirty="0"/>
              <a:t> </a:t>
            </a:r>
            <a:r>
              <a:rPr spc="-44" dirty="0"/>
              <a:t>Welch</a:t>
            </a:r>
            <a:r>
              <a:rPr spc="-80" dirty="0"/>
              <a:t> </a:t>
            </a:r>
            <a:r>
              <a:rPr spc="-18" dirty="0"/>
              <a:t>Algorithm</a:t>
            </a:r>
          </a:p>
        </p:txBody>
      </p:sp>
      <p:grpSp>
        <p:nvGrpSpPr>
          <p:cNvPr id="3" name="object 3"/>
          <p:cNvGrpSpPr/>
          <p:nvPr/>
        </p:nvGrpSpPr>
        <p:grpSpPr>
          <a:xfrm>
            <a:off x="174037" y="1556149"/>
            <a:ext cx="8893359" cy="2145170"/>
            <a:chOff x="87743" y="1047038"/>
            <a:chExt cx="4483735" cy="1443355"/>
          </a:xfrm>
        </p:grpSpPr>
        <p:sp>
          <p:nvSpPr>
            <p:cNvPr id="4" name="object 4"/>
            <p:cNvSpPr/>
            <p:nvPr/>
          </p:nvSpPr>
          <p:spPr>
            <a:xfrm>
              <a:off x="87743" y="1047038"/>
              <a:ext cx="4432935" cy="186055"/>
            </a:xfrm>
            <a:custGeom>
              <a:avLst/>
              <a:gdLst/>
              <a:ahLst/>
              <a:cxnLst/>
              <a:rect l="l" t="t" r="r" b="b"/>
              <a:pathLst>
                <a:path w="4432935" h="186055">
                  <a:moveTo>
                    <a:pt x="4381754" y="0"/>
                  </a:moveTo>
                  <a:lnTo>
                    <a:pt x="50800" y="0"/>
                  </a:lnTo>
                  <a:lnTo>
                    <a:pt x="31075" y="4008"/>
                  </a:lnTo>
                  <a:lnTo>
                    <a:pt x="14922" y="14922"/>
                  </a:lnTo>
                  <a:lnTo>
                    <a:pt x="4008" y="31075"/>
                  </a:lnTo>
                  <a:lnTo>
                    <a:pt x="0" y="50800"/>
                  </a:lnTo>
                  <a:lnTo>
                    <a:pt x="0" y="185674"/>
                  </a:lnTo>
                  <a:lnTo>
                    <a:pt x="4432554" y="185674"/>
                  </a:lnTo>
                  <a:lnTo>
                    <a:pt x="4432554" y="50800"/>
                  </a:lnTo>
                  <a:lnTo>
                    <a:pt x="4428545" y="31075"/>
                  </a:lnTo>
                  <a:lnTo>
                    <a:pt x="4417631" y="14922"/>
                  </a:lnTo>
                  <a:lnTo>
                    <a:pt x="4401478" y="4008"/>
                  </a:lnTo>
                  <a:lnTo>
                    <a:pt x="4381754" y="0"/>
                  </a:lnTo>
                  <a:close/>
                </a:path>
              </a:pathLst>
            </a:custGeom>
            <a:solidFill>
              <a:srgbClr val="D6D6EF"/>
            </a:solidFill>
          </p:spPr>
          <p:txBody>
            <a:bodyPr wrap="square" lIns="0" tIns="0" rIns="0" bIns="0" rtlCol="0"/>
            <a:lstStyle/>
            <a:p>
              <a:endParaRPr/>
            </a:p>
          </p:txBody>
        </p:sp>
        <p:pic>
          <p:nvPicPr>
            <p:cNvPr id="5" name="object 5"/>
            <p:cNvPicPr/>
            <p:nvPr/>
          </p:nvPicPr>
          <p:blipFill>
            <a:blip r:embed="rId2" cstate="print"/>
            <a:stretch>
              <a:fillRect/>
            </a:stretch>
          </p:blipFill>
          <p:spPr>
            <a:xfrm>
              <a:off x="87744" y="1220063"/>
              <a:ext cx="4432554" cy="50609"/>
            </a:xfrm>
            <a:prstGeom prst="rect">
              <a:avLst/>
            </a:prstGeom>
          </p:spPr>
        </p:pic>
        <p:pic>
          <p:nvPicPr>
            <p:cNvPr id="6" name="object 6"/>
            <p:cNvPicPr/>
            <p:nvPr/>
          </p:nvPicPr>
          <p:blipFill>
            <a:blip r:embed="rId3" cstate="print"/>
            <a:stretch>
              <a:fillRect/>
            </a:stretch>
          </p:blipFill>
          <p:spPr>
            <a:xfrm>
              <a:off x="138544" y="2388222"/>
              <a:ext cx="101600" cy="101600"/>
            </a:xfrm>
            <a:prstGeom prst="rect">
              <a:avLst/>
            </a:prstGeom>
          </p:spPr>
        </p:pic>
        <p:pic>
          <p:nvPicPr>
            <p:cNvPr id="7" name="object 7"/>
            <p:cNvPicPr/>
            <p:nvPr/>
          </p:nvPicPr>
          <p:blipFill>
            <a:blip r:embed="rId4" cstate="print"/>
            <a:stretch>
              <a:fillRect/>
            </a:stretch>
          </p:blipFill>
          <p:spPr>
            <a:xfrm>
              <a:off x="189344" y="2375522"/>
              <a:ext cx="4381753" cy="114300"/>
            </a:xfrm>
            <a:prstGeom prst="rect">
              <a:avLst/>
            </a:prstGeom>
          </p:spPr>
        </p:pic>
        <p:pic>
          <p:nvPicPr>
            <p:cNvPr id="8" name="object 8"/>
            <p:cNvPicPr/>
            <p:nvPr/>
          </p:nvPicPr>
          <p:blipFill>
            <a:blip r:embed="rId5" cstate="print"/>
            <a:stretch>
              <a:fillRect/>
            </a:stretch>
          </p:blipFill>
          <p:spPr>
            <a:xfrm>
              <a:off x="4520298" y="1091273"/>
              <a:ext cx="50800" cy="1296949"/>
            </a:xfrm>
            <a:prstGeom prst="rect">
              <a:avLst/>
            </a:prstGeom>
          </p:spPr>
        </p:pic>
        <p:sp>
          <p:nvSpPr>
            <p:cNvPr id="9" name="object 9"/>
            <p:cNvSpPr/>
            <p:nvPr/>
          </p:nvSpPr>
          <p:spPr>
            <a:xfrm>
              <a:off x="87743" y="1264272"/>
              <a:ext cx="4432935" cy="1174750"/>
            </a:xfrm>
            <a:custGeom>
              <a:avLst/>
              <a:gdLst/>
              <a:ahLst/>
              <a:cxnLst/>
              <a:rect l="l" t="t" r="r" b="b"/>
              <a:pathLst>
                <a:path w="4432935" h="1174750">
                  <a:moveTo>
                    <a:pt x="4432554" y="0"/>
                  </a:moveTo>
                  <a:lnTo>
                    <a:pt x="0" y="0"/>
                  </a:lnTo>
                  <a:lnTo>
                    <a:pt x="0" y="1123950"/>
                  </a:lnTo>
                  <a:lnTo>
                    <a:pt x="4008" y="1143674"/>
                  </a:lnTo>
                  <a:lnTo>
                    <a:pt x="14922" y="1159827"/>
                  </a:lnTo>
                  <a:lnTo>
                    <a:pt x="31075" y="1170741"/>
                  </a:lnTo>
                  <a:lnTo>
                    <a:pt x="50800" y="1174750"/>
                  </a:lnTo>
                  <a:lnTo>
                    <a:pt x="4381754" y="1174750"/>
                  </a:lnTo>
                  <a:lnTo>
                    <a:pt x="4401478" y="1170741"/>
                  </a:lnTo>
                  <a:lnTo>
                    <a:pt x="4417631" y="1159827"/>
                  </a:lnTo>
                  <a:lnTo>
                    <a:pt x="4428545" y="1143674"/>
                  </a:lnTo>
                  <a:lnTo>
                    <a:pt x="4432554" y="1123950"/>
                  </a:lnTo>
                  <a:lnTo>
                    <a:pt x="4432554" y="0"/>
                  </a:lnTo>
                  <a:close/>
                </a:path>
              </a:pathLst>
            </a:custGeom>
            <a:solidFill>
              <a:srgbClr val="EAEAF7"/>
            </a:solidFill>
          </p:spPr>
          <p:txBody>
            <a:bodyPr wrap="square" lIns="0" tIns="0" rIns="0" bIns="0" rtlCol="0"/>
            <a:lstStyle/>
            <a:p>
              <a:endParaRPr/>
            </a:p>
          </p:txBody>
        </p:sp>
        <p:sp>
          <p:nvSpPr>
            <p:cNvPr id="10" name="object 10"/>
            <p:cNvSpPr/>
            <p:nvPr/>
          </p:nvSpPr>
          <p:spPr>
            <a:xfrm>
              <a:off x="4520309" y="1129398"/>
              <a:ext cx="0" cy="1278255"/>
            </a:xfrm>
            <a:custGeom>
              <a:avLst/>
              <a:gdLst/>
              <a:ahLst/>
              <a:cxnLst/>
              <a:rect l="l" t="t" r="r" b="b"/>
              <a:pathLst>
                <a:path h="1278255">
                  <a:moveTo>
                    <a:pt x="0" y="1277874"/>
                  </a:moveTo>
                  <a:lnTo>
                    <a:pt x="0" y="0"/>
                  </a:lnTo>
                </a:path>
              </a:pathLst>
            </a:custGeom>
            <a:ln w="3175">
              <a:solidFill>
                <a:srgbClr val="7F7F7F"/>
              </a:solidFill>
            </a:ln>
          </p:spPr>
          <p:txBody>
            <a:bodyPr wrap="square" lIns="0" tIns="0" rIns="0" bIns="0" rtlCol="0"/>
            <a:lstStyle/>
            <a:p>
              <a:endParaRPr/>
            </a:p>
          </p:txBody>
        </p:sp>
        <p:sp>
          <p:nvSpPr>
            <p:cNvPr id="11" name="object 11"/>
            <p:cNvSpPr/>
            <p:nvPr/>
          </p:nvSpPr>
          <p:spPr>
            <a:xfrm>
              <a:off x="4520309" y="1116660"/>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2" name="object 12"/>
            <p:cNvSpPr/>
            <p:nvPr/>
          </p:nvSpPr>
          <p:spPr>
            <a:xfrm>
              <a:off x="4520309" y="1103960"/>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3" name="object 13"/>
            <p:cNvSpPr/>
            <p:nvPr/>
          </p:nvSpPr>
          <p:spPr>
            <a:xfrm>
              <a:off x="4520309" y="1091260"/>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4" name="object 14"/>
            <p:cNvPicPr/>
            <p:nvPr/>
          </p:nvPicPr>
          <p:blipFill>
            <a:blip r:embed="rId6" cstate="print"/>
            <a:stretch>
              <a:fillRect/>
            </a:stretch>
          </p:blipFill>
          <p:spPr>
            <a:xfrm>
              <a:off x="281597" y="1865769"/>
              <a:ext cx="64757" cy="64757"/>
            </a:xfrm>
            <a:prstGeom prst="rect">
              <a:avLst/>
            </a:prstGeom>
          </p:spPr>
        </p:pic>
        <p:pic>
          <p:nvPicPr>
            <p:cNvPr id="15" name="object 15"/>
            <p:cNvPicPr/>
            <p:nvPr/>
          </p:nvPicPr>
          <p:blipFill>
            <a:blip r:embed="rId7" cstate="print"/>
            <a:stretch>
              <a:fillRect/>
            </a:stretch>
          </p:blipFill>
          <p:spPr>
            <a:xfrm>
              <a:off x="281597" y="2075802"/>
              <a:ext cx="64757" cy="64757"/>
            </a:xfrm>
            <a:prstGeom prst="rect">
              <a:avLst/>
            </a:prstGeom>
          </p:spPr>
        </p:pic>
        <p:pic>
          <p:nvPicPr>
            <p:cNvPr id="16" name="object 16"/>
            <p:cNvPicPr/>
            <p:nvPr/>
          </p:nvPicPr>
          <p:blipFill>
            <a:blip r:embed="rId8" cstate="print"/>
            <a:stretch>
              <a:fillRect/>
            </a:stretch>
          </p:blipFill>
          <p:spPr>
            <a:xfrm>
              <a:off x="281597" y="2285834"/>
              <a:ext cx="64757" cy="64757"/>
            </a:xfrm>
            <a:prstGeom prst="rect">
              <a:avLst/>
            </a:prstGeom>
          </p:spPr>
        </p:pic>
      </p:grpSp>
      <p:sp>
        <p:nvSpPr>
          <p:cNvPr id="17" name="object 17"/>
          <p:cNvSpPr txBox="1"/>
          <p:nvPr/>
        </p:nvSpPr>
        <p:spPr>
          <a:xfrm>
            <a:off x="173812" y="873350"/>
            <a:ext cx="8608711" cy="2880188"/>
          </a:xfrm>
          <a:prstGeom prst="rect">
            <a:avLst/>
          </a:prstGeom>
        </p:spPr>
        <p:txBody>
          <a:bodyPr vert="horz" wrap="square" lIns="0" tIns="20233" rIns="0" bIns="0" rtlCol="0">
            <a:spAutoFit/>
          </a:bodyPr>
          <a:lstStyle/>
          <a:p>
            <a:pPr marL="89926" marR="31474">
              <a:lnSpc>
                <a:spcPct val="118900"/>
              </a:lnSpc>
              <a:spcBef>
                <a:spcPts val="159"/>
              </a:spcBef>
            </a:pPr>
            <a:r>
              <a:rPr sz="1700" spc="106" dirty="0">
                <a:latin typeface="Tahoma"/>
                <a:cs typeface="Tahoma"/>
              </a:rPr>
              <a:t>Uses</a:t>
            </a:r>
            <a:r>
              <a:rPr sz="1700" spc="53" dirty="0">
                <a:latin typeface="Tahoma"/>
                <a:cs typeface="Tahoma"/>
              </a:rPr>
              <a:t> </a:t>
            </a:r>
            <a:r>
              <a:rPr sz="1700" dirty="0">
                <a:latin typeface="Tahoma"/>
                <a:cs typeface="Tahoma"/>
              </a:rPr>
              <a:t>the</a:t>
            </a:r>
            <a:r>
              <a:rPr sz="1700" spc="62" dirty="0">
                <a:latin typeface="Tahoma"/>
                <a:cs typeface="Tahoma"/>
              </a:rPr>
              <a:t> </a:t>
            </a:r>
            <a:r>
              <a:rPr sz="1700" dirty="0">
                <a:latin typeface="Tahoma"/>
                <a:cs typeface="Tahoma"/>
              </a:rPr>
              <a:t>well-known</a:t>
            </a:r>
            <a:r>
              <a:rPr sz="1700" spc="62" dirty="0">
                <a:latin typeface="Tahoma"/>
                <a:cs typeface="Tahoma"/>
              </a:rPr>
              <a:t> </a:t>
            </a:r>
            <a:r>
              <a:rPr sz="1700" spc="168" dirty="0">
                <a:latin typeface="Tahoma"/>
                <a:cs typeface="Tahoma"/>
              </a:rPr>
              <a:t>EM</a:t>
            </a:r>
            <a:r>
              <a:rPr sz="1700" spc="62" dirty="0">
                <a:latin typeface="Tahoma"/>
                <a:cs typeface="Tahoma"/>
              </a:rPr>
              <a:t> </a:t>
            </a:r>
            <a:r>
              <a:rPr sz="1700" dirty="0">
                <a:latin typeface="Tahoma"/>
                <a:cs typeface="Tahoma"/>
              </a:rPr>
              <a:t>algorithm</a:t>
            </a:r>
            <a:r>
              <a:rPr sz="1700" spc="62" dirty="0">
                <a:latin typeface="Tahoma"/>
                <a:cs typeface="Tahoma"/>
              </a:rPr>
              <a:t> </a:t>
            </a:r>
            <a:r>
              <a:rPr sz="1700" dirty="0">
                <a:latin typeface="Tahoma"/>
                <a:cs typeface="Tahoma"/>
              </a:rPr>
              <a:t>to</a:t>
            </a:r>
            <a:r>
              <a:rPr sz="1700" spc="62" dirty="0">
                <a:latin typeface="Tahoma"/>
                <a:cs typeface="Tahoma"/>
              </a:rPr>
              <a:t> </a:t>
            </a:r>
            <a:r>
              <a:rPr sz="1700" dirty="0">
                <a:latin typeface="Tahoma"/>
                <a:cs typeface="Tahoma"/>
              </a:rPr>
              <a:t>find</a:t>
            </a:r>
            <a:r>
              <a:rPr sz="1700" spc="62" dirty="0">
                <a:latin typeface="Tahoma"/>
                <a:cs typeface="Tahoma"/>
              </a:rPr>
              <a:t> </a:t>
            </a:r>
            <a:r>
              <a:rPr sz="1700" dirty="0">
                <a:latin typeface="Tahoma"/>
                <a:cs typeface="Tahoma"/>
              </a:rPr>
              <a:t>the</a:t>
            </a:r>
            <a:r>
              <a:rPr sz="1700" spc="62" dirty="0">
                <a:latin typeface="Tahoma"/>
                <a:cs typeface="Tahoma"/>
              </a:rPr>
              <a:t> </a:t>
            </a:r>
            <a:r>
              <a:rPr sz="1700" dirty="0">
                <a:latin typeface="Tahoma"/>
                <a:cs typeface="Tahoma"/>
              </a:rPr>
              <a:t>maximum</a:t>
            </a:r>
            <a:r>
              <a:rPr sz="1700" spc="53" dirty="0">
                <a:latin typeface="Tahoma"/>
                <a:cs typeface="Tahoma"/>
              </a:rPr>
              <a:t> </a:t>
            </a:r>
            <a:r>
              <a:rPr sz="1700" dirty="0">
                <a:latin typeface="Tahoma"/>
                <a:cs typeface="Tahoma"/>
              </a:rPr>
              <a:t>likelihood</a:t>
            </a:r>
            <a:r>
              <a:rPr sz="1700" spc="62" dirty="0">
                <a:latin typeface="Tahoma"/>
                <a:cs typeface="Tahoma"/>
              </a:rPr>
              <a:t> </a:t>
            </a:r>
            <a:r>
              <a:rPr sz="1700" dirty="0">
                <a:latin typeface="Tahoma"/>
                <a:cs typeface="Tahoma"/>
              </a:rPr>
              <a:t>estimate</a:t>
            </a:r>
            <a:r>
              <a:rPr sz="1700" spc="62" dirty="0">
                <a:latin typeface="Tahoma"/>
                <a:cs typeface="Tahoma"/>
              </a:rPr>
              <a:t> </a:t>
            </a:r>
            <a:r>
              <a:rPr sz="1700" spc="-44" dirty="0">
                <a:latin typeface="Tahoma"/>
                <a:cs typeface="Tahoma"/>
              </a:rPr>
              <a:t>of </a:t>
            </a:r>
            <a:r>
              <a:rPr sz="1700" dirty="0">
                <a:latin typeface="Tahoma"/>
                <a:cs typeface="Tahoma"/>
              </a:rPr>
              <a:t>the</a:t>
            </a:r>
            <a:r>
              <a:rPr sz="1700" spc="97" dirty="0">
                <a:latin typeface="Tahoma"/>
                <a:cs typeface="Tahoma"/>
              </a:rPr>
              <a:t> </a:t>
            </a:r>
            <a:r>
              <a:rPr sz="1700" dirty="0">
                <a:latin typeface="Tahoma"/>
                <a:cs typeface="Tahoma"/>
              </a:rPr>
              <a:t>parameters</a:t>
            </a:r>
            <a:r>
              <a:rPr sz="1700" spc="97" dirty="0">
                <a:latin typeface="Tahoma"/>
                <a:cs typeface="Tahoma"/>
              </a:rPr>
              <a:t> </a:t>
            </a:r>
            <a:r>
              <a:rPr sz="1700" dirty="0">
                <a:latin typeface="Tahoma"/>
                <a:cs typeface="Tahoma"/>
              </a:rPr>
              <a:t>of</a:t>
            </a:r>
            <a:r>
              <a:rPr sz="1700" spc="97" dirty="0">
                <a:latin typeface="Tahoma"/>
                <a:cs typeface="Tahoma"/>
              </a:rPr>
              <a:t> </a:t>
            </a:r>
            <a:r>
              <a:rPr sz="1700" dirty="0">
                <a:latin typeface="Tahoma"/>
                <a:cs typeface="Tahoma"/>
              </a:rPr>
              <a:t>a</a:t>
            </a:r>
            <a:r>
              <a:rPr sz="1700" spc="97" dirty="0">
                <a:latin typeface="Tahoma"/>
                <a:cs typeface="Tahoma"/>
              </a:rPr>
              <a:t> </a:t>
            </a:r>
            <a:r>
              <a:rPr sz="1700" dirty="0">
                <a:latin typeface="Tahoma"/>
                <a:cs typeface="Tahoma"/>
              </a:rPr>
              <a:t>hidden</a:t>
            </a:r>
            <a:r>
              <a:rPr sz="1700" spc="97" dirty="0">
                <a:latin typeface="Tahoma"/>
                <a:cs typeface="Tahoma"/>
              </a:rPr>
              <a:t> </a:t>
            </a:r>
            <a:r>
              <a:rPr sz="1700" dirty="0">
                <a:latin typeface="Tahoma"/>
                <a:cs typeface="Tahoma"/>
              </a:rPr>
              <a:t>markov</a:t>
            </a:r>
            <a:r>
              <a:rPr sz="1700" spc="97" dirty="0">
                <a:latin typeface="Tahoma"/>
                <a:cs typeface="Tahoma"/>
              </a:rPr>
              <a:t> </a:t>
            </a:r>
            <a:r>
              <a:rPr sz="1700" spc="-18" dirty="0">
                <a:latin typeface="Tahoma"/>
                <a:cs typeface="Tahoma"/>
              </a:rPr>
              <a:t>model</a:t>
            </a:r>
            <a:endParaRPr sz="1700">
              <a:latin typeface="Tahoma"/>
              <a:cs typeface="Tahoma"/>
            </a:endParaRPr>
          </a:p>
          <a:p>
            <a:pPr marL="89926">
              <a:spcBef>
                <a:spcPts val="1337"/>
              </a:spcBef>
            </a:pPr>
            <a:r>
              <a:rPr sz="1900" i="1" spc="-71" dirty="0">
                <a:solidFill>
                  <a:srgbClr val="3232B2"/>
                </a:solidFill>
                <a:latin typeface="Cambria"/>
                <a:cs typeface="Cambria"/>
              </a:rPr>
              <a:t>Parameters</a:t>
            </a:r>
            <a:r>
              <a:rPr sz="1900" i="1" spc="9" dirty="0">
                <a:solidFill>
                  <a:srgbClr val="3232B2"/>
                </a:solidFill>
                <a:latin typeface="Cambria"/>
                <a:cs typeface="Cambria"/>
              </a:rPr>
              <a:t> </a:t>
            </a:r>
            <a:r>
              <a:rPr sz="1900" i="1" dirty="0">
                <a:solidFill>
                  <a:srgbClr val="3232B2"/>
                </a:solidFill>
                <a:latin typeface="Cambria"/>
                <a:cs typeface="Cambria"/>
              </a:rPr>
              <a:t>of</a:t>
            </a:r>
            <a:r>
              <a:rPr sz="1900" i="1" spc="9" dirty="0">
                <a:solidFill>
                  <a:srgbClr val="3232B2"/>
                </a:solidFill>
                <a:latin typeface="Cambria"/>
                <a:cs typeface="Cambria"/>
              </a:rPr>
              <a:t> </a:t>
            </a:r>
            <a:r>
              <a:rPr sz="1900" i="1" spc="-44" dirty="0">
                <a:solidFill>
                  <a:srgbClr val="3232B2"/>
                </a:solidFill>
                <a:latin typeface="Cambria"/>
                <a:cs typeface="Cambria"/>
              </a:rPr>
              <a:t>HMM</a:t>
            </a:r>
            <a:endParaRPr sz="1900">
              <a:latin typeface="Cambria"/>
              <a:cs typeface="Cambria"/>
            </a:endParaRPr>
          </a:p>
          <a:p>
            <a:pPr marL="89926" marR="228188">
              <a:lnSpc>
                <a:spcPct val="108300"/>
              </a:lnSpc>
              <a:spcBef>
                <a:spcPts val="257"/>
              </a:spcBef>
            </a:pPr>
            <a:r>
              <a:rPr sz="1700" dirty="0">
                <a:latin typeface="Tahoma"/>
                <a:cs typeface="Tahoma"/>
              </a:rPr>
              <a:t>Let</a:t>
            </a:r>
            <a:r>
              <a:rPr sz="1700" spc="35" dirty="0">
                <a:latin typeface="Tahoma"/>
                <a:cs typeface="Tahoma"/>
              </a:rPr>
              <a:t> </a:t>
            </a:r>
            <a:r>
              <a:rPr sz="1900" i="1" dirty="0">
                <a:latin typeface="Cambria"/>
                <a:cs typeface="Cambria"/>
              </a:rPr>
              <a:t>X</a:t>
            </a:r>
            <a:r>
              <a:rPr sz="2100" i="1" baseline="-10416" dirty="0">
                <a:latin typeface="Cambria"/>
                <a:cs typeface="Cambria"/>
              </a:rPr>
              <a:t>t</a:t>
            </a:r>
            <a:r>
              <a:rPr sz="2100" i="1" spc="570" baseline="-10416" dirty="0">
                <a:latin typeface="Cambria"/>
                <a:cs typeface="Cambria"/>
              </a:rPr>
              <a:t> </a:t>
            </a:r>
            <a:r>
              <a:rPr sz="1700" dirty="0">
                <a:latin typeface="Tahoma"/>
                <a:cs typeface="Tahoma"/>
              </a:rPr>
              <a:t>be</a:t>
            </a:r>
            <a:r>
              <a:rPr sz="1700" spc="44" dirty="0">
                <a:latin typeface="Tahoma"/>
                <a:cs typeface="Tahoma"/>
              </a:rPr>
              <a:t> </a:t>
            </a:r>
            <a:r>
              <a:rPr sz="1700" dirty="0">
                <a:latin typeface="Tahoma"/>
                <a:cs typeface="Tahoma"/>
              </a:rPr>
              <a:t>the</a:t>
            </a:r>
            <a:r>
              <a:rPr sz="1700" spc="44" dirty="0">
                <a:latin typeface="Tahoma"/>
                <a:cs typeface="Tahoma"/>
              </a:rPr>
              <a:t> </a:t>
            </a:r>
            <a:r>
              <a:rPr sz="1700" dirty="0">
                <a:latin typeface="Tahoma"/>
                <a:cs typeface="Tahoma"/>
              </a:rPr>
              <a:t>random</a:t>
            </a:r>
            <a:r>
              <a:rPr sz="1700" spc="35" dirty="0">
                <a:latin typeface="Tahoma"/>
                <a:cs typeface="Tahoma"/>
              </a:rPr>
              <a:t> </a:t>
            </a:r>
            <a:r>
              <a:rPr sz="1700" dirty="0">
                <a:latin typeface="Tahoma"/>
                <a:cs typeface="Tahoma"/>
              </a:rPr>
              <a:t>variable</a:t>
            </a:r>
            <a:r>
              <a:rPr sz="1700" spc="44" dirty="0">
                <a:latin typeface="Tahoma"/>
                <a:cs typeface="Tahoma"/>
              </a:rPr>
              <a:t> </a:t>
            </a:r>
            <a:r>
              <a:rPr sz="1700" dirty="0">
                <a:latin typeface="Tahoma"/>
                <a:cs typeface="Tahoma"/>
              </a:rPr>
              <a:t>denoting</a:t>
            </a:r>
            <a:r>
              <a:rPr sz="1700" spc="44" dirty="0">
                <a:latin typeface="Tahoma"/>
                <a:cs typeface="Tahoma"/>
              </a:rPr>
              <a:t> </a:t>
            </a:r>
            <a:r>
              <a:rPr sz="1700" dirty="0">
                <a:latin typeface="Tahoma"/>
                <a:cs typeface="Tahoma"/>
              </a:rPr>
              <a:t>hidden</a:t>
            </a:r>
            <a:r>
              <a:rPr sz="1700" spc="44" dirty="0">
                <a:latin typeface="Tahoma"/>
                <a:cs typeface="Tahoma"/>
              </a:rPr>
              <a:t> </a:t>
            </a:r>
            <a:r>
              <a:rPr sz="1700" dirty="0">
                <a:latin typeface="Tahoma"/>
                <a:cs typeface="Tahoma"/>
              </a:rPr>
              <a:t>state</a:t>
            </a:r>
            <a:r>
              <a:rPr sz="1700" spc="44" dirty="0">
                <a:latin typeface="Tahoma"/>
                <a:cs typeface="Tahoma"/>
              </a:rPr>
              <a:t> </a:t>
            </a:r>
            <a:r>
              <a:rPr sz="1700" dirty="0">
                <a:latin typeface="Tahoma"/>
                <a:cs typeface="Tahoma"/>
              </a:rPr>
              <a:t>at</a:t>
            </a:r>
            <a:r>
              <a:rPr sz="1700" spc="35" dirty="0">
                <a:latin typeface="Tahoma"/>
                <a:cs typeface="Tahoma"/>
              </a:rPr>
              <a:t> </a:t>
            </a:r>
            <a:r>
              <a:rPr sz="1700" dirty="0">
                <a:latin typeface="Tahoma"/>
                <a:cs typeface="Tahoma"/>
              </a:rPr>
              <a:t>time</a:t>
            </a:r>
            <a:r>
              <a:rPr sz="1700" spc="44" dirty="0">
                <a:latin typeface="Tahoma"/>
                <a:cs typeface="Tahoma"/>
              </a:rPr>
              <a:t> </a:t>
            </a:r>
            <a:r>
              <a:rPr sz="1900" i="1" spc="-53" dirty="0">
                <a:latin typeface="Cambria"/>
                <a:cs typeface="Cambria"/>
              </a:rPr>
              <a:t>t</a:t>
            </a:r>
            <a:r>
              <a:rPr sz="1700" spc="-53" dirty="0">
                <a:latin typeface="Tahoma"/>
                <a:cs typeface="Tahoma"/>
              </a:rPr>
              <a:t>,</a:t>
            </a:r>
            <a:r>
              <a:rPr sz="1700" spc="44" dirty="0">
                <a:latin typeface="Tahoma"/>
                <a:cs typeface="Tahoma"/>
              </a:rPr>
              <a:t> </a:t>
            </a:r>
            <a:r>
              <a:rPr sz="1700" dirty="0">
                <a:latin typeface="Tahoma"/>
                <a:cs typeface="Tahoma"/>
              </a:rPr>
              <a:t>and</a:t>
            </a:r>
            <a:r>
              <a:rPr sz="1700" spc="44" dirty="0">
                <a:latin typeface="Tahoma"/>
                <a:cs typeface="Tahoma"/>
              </a:rPr>
              <a:t> </a:t>
            </a:r>
            <a:r>
              <a:rPr sz="1900" i="1" dirty="0">
                <a:latin typeface="Cambria"/>
                <a:cs typeface="Cambria"/>
              </a:rPr>
              <a:t>Y</a:t>
            </a:r>
            <a:r>
              <a:rPr sz="2100" i="1" baseline="-10416" dirty="0">
                <a:latin typeface="Cambria"/>
                <a:cs typeface="Cambria"/>
              </a:rPr>
              <a:t>t</a:t>
            </a:r>
            <a:r>
              <a:rPr sz="2100" i="1" spc="558" baseline="-10416" dirty="0">
                <a:latin typeface="Cambria"/>
                <a:cs typeface="Cambria"/>
              </a:rPr>
              <a:t> </a:t>
            </a:r>
            <a:r>
              <a:rPr sz="1700" dirty="0">
                <a:latin typeface="Tahoma"/>
                <a:cs typeface="Tahoma"/>
              </a:rPr>
              <a:t>be</a:t>
            </a:r>
            <a:r>
              <a:rPr sz="1700" spc="44" dirty="0">
                <a:latin typeface="Tahoma"/>
                <a:cs typeface="Tahoma"/>
              </a:rPr>
              <a:t> </a:t>
            </a:r>
            <a:r>
              <a:rPr sz="1700" spc="-44" dirty="0">
                <a:latin typeface="Tahoma"/>
                <a:cs typeface="Tahoma"/>
              </a:rPr>
              <a:t>the </a:t>
            </a:r>
            <a:r>
              <a:rPr sz="1700" dirty="0">
                <a:latin typeface="Tahoma"/>
                <a:cs typeface="Tahoma"/>
              </a:rPr>
              <a:t>observation</a:t>
            </a:r>
            <a:r>
              <a:rPr sz="1700" spc="71" dirty="0">
                <a:latin typeface="Tahoma"/>
                <a:cs typeface="Tahoma"/>
              </a:rPr>
              <a:t> </a:t>
            </a:r>
            <a:r>
              <a:rPr sz="1700" dirty="0">
                <a:latin typeface="Tahoma"/>
                <a:cs typeface="Tahoma"/>
              </a:rPr>
              <a:t>variable</a:t>
            </a:r>
            <a:r>
              <a:rPr sz="1700" spc="71" dirty="0">
                <a:latin typeface="Tahoma"/>
                <a:cs typeface="Tahoma"/>
              </a:rPr>
              <a:t> </a:t>
            </a:r>
            <a:r>
              <a:rPr sz="1700" dirty="0">
                <a:latin typeface="Tahoma"/>
                <a:cs typeface="Tahoma"/>
              </a:rPr>
              <a:t>at</a:t>
            </a:r>
            <a:r>
              <a:rPr sz="1700" spc="62" dirty="0">
                <a:latin typeface="Tahoma"/>
                <a:cs typeface="Tahoma"/>
              </a:rPr>
              <a:t> </a:t>
            </a:r>
            <a:r>
              <a:rPr sz="1700" dirty="0">
                <a:latin typeface="Tahoma"/>
                <a:cs typeface="Tahoma"/>
              </a:rPr>
              <a:t>time</a:t>
            </a:r>
            <a:r>
              <a:rPr sz="1700" spc="71" dirty="0">
                <a:latin typeface="Tahoma"/>
                <a:cs typeface="Tahoma"/>
              </a:rPr>
              <a:t> </a:t>
            </a:r>
            <a:r>
              <a:rPr sz="1900" i="1" dirty="0">
                <a:latin typeface="Cambria"/>
                <a:cs typeface="Cambria"/>
              </a:rPr>
              <a:t>T</a:t>
            </a:r>
            <a:r>
              <a:rPr sz="1700" dirty="0">
                <a:latin typeface="Tahoma"/>
                <a:cs typeface="Tahoma"/>
              </a:rPr>
              <a:t>.</a:t>
            </a:r>
            <a:r>
              <a:rPr sz="1700" spc="221" dirty="0">
                <a:latin typeface="Tahoma"/>
                <a:cs typeface="Tahoma"/>
              </a:rPr>
              <a:t> </a:t>
            </a:r>
            <a:r>
              <a:rPr sz="1700" spc="124" dirty="0">
                <a:latin typeface="Tahoma"/>
                <a:cs typeface="Tahoma"/>
              </a:rPr>
              <a:t>HMM</a:t>
            </a:r>
            <a:r>
              <a:rPr sz="1700" spc="71" dirty="0">
                <a:latin typeface="Tahoma"/>
                <a:cs typeface="Tahoma"/>
              </a:rPr>
              <a:t> </a:t>
            </a:r>
            <a:r>
              <a:rPr sz="1700" dirty="0">
                <a:latin typeface="Tahoma"/>
                <a:cs typeface="Tahoma"/>
              </a:rPr>
              <a:t>parameters</a:t>
            </a:r>
            <a:r>
              <a:rPr sz="1700" spc="71" dirty="0">
                <a:latin typeface="Tahoma"/>
                <a:cs typeface="Tahoma"/>
              </a:rPr>
              <a:t> </a:t>
            </a:r>
            <a:r>
              <a:rPr sz="1700" dirty="0">
                <a:latin typeface="Tahoma"/>
                <a:cs typeface="Tahoma"/>
              </a:rPr>
              <a:t>are</a:t>
            </a:r>
            <a:r>
              <a:rPr sz="1700" spc="71" dirty="0">
                <a:latin typeface="Tahoma"/>
                <a:cs typeface="Tahoma"/>
              </a:rPr>
              <a:t> </a:t>
            </a:r>
            <a:r>
              <a:rPr sz="1700" dirty="0">
                <a:latin typeface="Tahoma"/>
                <a:cs typeface="Tahoma"/>
              </a:rPr>
              <a:t>given</a:t>
            </a:r>
            <a:r>
              <a:rPr sz="1700" spc="71" dirty="0">
                <a:latin typeface="Tahoma"/>
                <a:cs typeface="Tahoma"/>
              </a:rPr>
              <a:t> </a:t>
            </a:r>
            <a:r>
              <a:rPr sz="1700" dirty="0">
                <a:latin typeface="Tahoma"/>
                <a:cs typeface="Tahoma"/>
              </a:rPr>
              <a:t>by</a:t>
            </a:r>
            <a:r>
              <a:rPr sz="1700" spc="71" dirty="0">
                <a:latin typeface="Tahoma"/>
                <a:cs typeface="Tahoma"/>
              </a:rPr>
              <a:t> </a:t>
            </a:r>
            <a:r>
              <a:rPr sz="1900" i="1" spc="-248" dirty="0">
                <a:latin typeface="Calibri"/>
                <a:cs typeface="Calibri"/>
              </a:rPr>
              <a:t>θ</a:t>
            </a:r>
            <a:r>
              <a:rPr sz="1900" i="1" spc="115" dirty="0">
                <a:latin typeface="Calibri"/>
                <a:cs typeface="Calibri"/>
              </a:rPr>
              <a:t> </a:t>
            </a:r>
            <a:r>
              <a:rPr sz="1900" dirty="0">
                <a:latin typeface="Tahoma"/>
                <a:cs typeface="Tahoma"/>
              </a:rPr>
              <a:t>=</a:t>
            </a:r>
            <a:r>
              <a:rPr sz="1900" spc="-89" dirty="0">
                <a:latin typeface="Tahoma"/>
                <a:cs typeface="Tahoma"/>
              </a:rPr>
              <a:t> </a:t>
            </a:r>
            <a:r>
              <a:rPr sz="1900" dirty="0">
                <a:latin typeface="Tahoma"/>
                <a:cs typeface="Tahoma"/>
              </a:rPr>
              <a:t>(</a:t>
            </a:r>
            <a:r>
              <a:rPr sz="1900" i="1" dirty="0">
                <a:latin typeface="Cambria"/>
                <a:cs typeface="Cambria"/>
              </a:rPr>
              <a:t>A</a:t>
            </a:r>
            <a:r>
              <a:rPr sz="1900" i="1" dirty="0">
                <a:latin typeface="Calibri"/>
                <a:cs typeface="Calibri"/>
              </a:rPr>
              <a:t>,</a:t>
            </a:r>
            <a:r>
              <a:rPr sz="1900" i="1" spc="-177" dirty="0">
                <a:latin typeface="Calibri"/>
                <a:cs typeface="Calibri"/>
              </a:rPr>
              <a:t> </a:t>
            </a:r>
            <a:r>
              <a:rPr sz="1900" i="1" dirty="0">
                <a:latin typeface="Cambria"/>
                <a:cs typeface="Cambria"/>
              </a:rPr>
              <a:t>B</a:t>
            </a:r>
            <a:r>
              <a:rPr sz="1900" i="1" dirty="0">
                <a:latin typeface="Calibri"/>
                <a:cs typeface="Calibri"/>
              </a:rPr>
              <a:t>,</a:t>
            </a:r>
            <a:r>
              <a:rPr sz="1900" i="1" spc="-177" dirty="0">
                <a:latin typeface="Calibri"/>
                <a:cs typeface="Calibri"/>
              </a:rPr>
              <a:t> </a:t>
            </a:r>
            <a:r>
              <a:rPr sz="1900" i="1" spc="-44" dirty="0">
                <a:latin typeface="Calibri"/>
                <a:cs typeface="Calibri"/>
              </a:rPr>
              <a:t>π</a:t>
            </a:r>
            <a:r>
              <a:rPr sz="1900" spc="-44" dirty="0">
                <a:latin typeface="Tahoma"/>
                <a:cs typeface="Tahoma"/>
              </a:rPr>
              <a:t>) </a:t>
            </a:r>
            <a:r>
              <a:rPr sz="1700" spc="-18" dirty="0">
                <a:latin typeface="Tahoma"/>
                <a:cs typeface="Tahoma"/>
              </a:rPr>
              <a:t>where</a:t>
            </a:r>
            <a:endParaRPr sz="1700">
              <a:latin typeface="Tahoma"/>
              <a:cs typeface="Tahoma"/>
            </a:endParaRPr>
          </a:p>
          <a:p>
            <a:pPr marL="580024">
              <a:spcBef>
                <a:spcPts val="646"/>
              </a:spcBef>
            </a:pPr>
            <a:r>
              <a:rPr sz="1900" i="1" dirty="0">
                <a:latin typeface="Cambria"/>
                <a:cs typeface="Cambria"/>
              </a:rPr>
              <a:t>A</a:t>
            </a:r>
            <a:r>
              <a:rPr sz="1900" i="1" spc="71" dirty="0">
                <a:latin typeface="Cambria"/>
                <a:cs typeface="Cambria"/>
              </a:rPr>
              <a:t> </a:t>
            </a:r>
            <a:r>
              <a:rPr sz="1900" dirty="0">
                <a:latin typeface="Tahoma"/>
                <a:cs typeface="Tahoma"/>
              </a:rPr>
              <a:t>=</a:t>
            </a:r>
            <a:r>
              <a:rPr sz="1900" spc="-115" dirty="0">
                <a:latin typeface="Tahoma"/>
                <a:cs typeface="Tahoma"/>
              </a:rPr>
              <a:t> </a:t>
            </a:r>
            <a:r>
              <a:rPr sz="1900" dirty="0">
                <a:latin typeface="Roboto Th"/>
                <a:cs typeface="Roboto Th"/>
              </a:rPr>
              <a:t>{</a:t>
            </a:r>
            <a:r>
              <a:rPr sz="1900" i="1" dirty="0">
                <a:latin typeface="Cambria"/>
                <a:cs typeface="Cambria"/>
              </a:rPr>
              <a:t>a</a:t>
            </a:r>
            <a:r>
              <a:rPr sz="2100" i="1" baseline="-10416" dirty="0">
                <a:latin typeface="Cambria"/>
                <a:cs typeface="Cambria"/>
              </a:rPr>
              <a:t>ij</a:t>
            </a:r>
            <a:r>
              <a:rPr sz="1900" dirty="0">
                <a:latin typeface="Roboto Th"/>
                <a:cs typeface="Roboto Th"/>
              </a:rPr>
              <a:t>}</a:t>
            </a:r>
            <a:r>
              <a:rPr sz="1900" spc="27" dirty="0">
                <a:latin typeface="Roboto Th"/>
                <a:cs typeface="Roboto Th"/>
              </a:rPr>
              <a:t> </a:t>
            </a:r>
            <a:r>
              <a:rPr sz="1900" dirty="0">
                <a:latin typeface="Tahoma"/>
                <a:cs typeface="Tahoma"/>
              </a:rPr>
              <a:t>=</a:t>
            </a:r>
            <a:r>
              <a:rPr sz="1900" spc="-115" dirty="0">
                <a:latin typeface="Tahoma"/>
                <a:cs typeface="Tahoma"/>
              </a:rPr>
              <a:t> </a:t>
            </a:r>
            <a:r>
              <a:rPr sz="1900" i="1" dirty="0">
                <a:latin typeface="Cambria"/>
                <a:cs typeface="Cambria"/>
              </a:rPr>
              <a:t>P</a:t>
            </a:r>
            <a:r>
              <a:rPr sz="1900" dirty="0">
                <a:latin typeface="Tahoma"/>
                <a:cs typeface="Tahoma"/>
              </a:rPr>
              <a:t>(</a:t>
            </a:r>
            <a:r>
              <a:rPr sz="1900" i="1" dirty="0">
                <a:latin typeface="Cambria"/>
                <a:cs typeface="Cambria"/>
              </a:rPr>
              <a:t>X</a:t>
            </a:r>
            <a:r>
              <a:rPr sz="2100" i="1" baseline="-10416" dirty="0">
                <a:latin typeface="Cambria"/>
                <a:cs typeface="Cambria"/>
              </a:rPr>
              <a:t>t</a:t>
            </a:r>
            <a:r>
              <a:rPr sz="2100" i="1" spc="478" baseline="-10416" dirty="0">
                <a:latin typeface="Cambria"/>
                <a:cs typeface="Cambria"/>
              </a:rPr>
              <a:t> </a:t>
            </a:r>
            <a:r>
              <a:rPr sz="1900" dirty="0">
                <a:latin typeface="Tahoma"/>
                <a:cs typeface="Tahoma"/>
              </a:rPr>
              <a:t>=</a:t>
            </a:r>
            <a:r>
              <a:rPr sz="1900" spc="-115" dirty="0">
                <a:latin typeface="Tahoma"/>
                <a:cs typeface="Tahoma"/>
              </a:rPr>
              <a:t> </a:t>
            </a:r>
            <a:r>
              <a:rPr sz="1900" i="1" dirty="0">
                <a:latin typeface="Cambria"/>
                <a:cs typeface="Cambria"/>
              </a:rPr>
              <a:t>j</a:t>
            </a:r>
            <a:r>
              <a:rPr sz="1900" dirty="0">
                <a:latin typeface="Roboto Th"/>
                <a:cs typeface="Roboto Th"/>
              </a:rPr>
              <a:t>|</a:t>
            </a:r>
            <a:r>
              <a:rPr sz="1900" i="1" dirty="0">
                <a:latin typeface="Cambria"/>
                <a:cs typeface="Cambria"/>
              </a:rPr>
              <a:t>X</a:t>
            </a:r>
            <a:r>
              <a:rPr sz="2100" i="1" baseline="-10416" dirty="0">
                <a:latin typeface="Cambria"/>
                <a:cs typeface="Cambria"/>
              </a:rPr>
              <a:t>t</a:t>
            </a:r>
            <a:r>
              <a:rPr sz="2100" baseline="-10416" dirty="0">
                <a:latin typeface="Roboto Th"/>
                <a:cs typeface="Roboto Th"/>
              </a:rPr>
              <a:t>−</a:t>
            </a:r>
            <a:r>
              <a:rPr sz="2100" baseline="-10416" dirty="0">
                <a:latin typeface="Times New Roman"/>
                <a:cs typeface="Times New Roman"/>
              </a:rPr>
              <a:t>1</a:t>
            </a:r>
            <a:r>
              <a:rPr sz="2100" spc="370" baseline="-10416" dirty="0">
                <a:latin typeface="Times New Roman"/>
                <a:cs typeface="Times New Roman"/>
              </a:rPr>
              <a:t> </a:t>
            </a:r>
            <a:r>
              <a:rPr sz="1900" dirty="0">
                <a:latin typeface="Tahoma"/>
                <a:cs typeface="Tahoma"/>
              </a:rPr>
              <a:t>=</a:t>
            </a:r>
            <a:r>
              <a:rPr sz="1900" spc="-115" dirty="0">
                <a:latin typeface="Tahoma"/>
                <a:cs typeface="Tahoma"/>
              </a:rPr>
              <a:t> </a:t>
            </a:r>
            <a:r>
              <a:rPr sz="1900" i="1" dirty="0">
                <a:latin typeface="Cambria"/>
                <a:cs typeface="Cambria"/>
              </a:rPr>
              <a:t>i</a:t>
            </a:r>
            <a:r>
              <a:rPr sz="1900" dirty="0">
                <a:latin typeface="Tahoma"/>
                <a:cs typeface="Tahoma"/>
              </a:rPr>
              <a:t>)</a:t>
            </a:r>
            <a:r>
              <a:rPr sz="1900" spc="-35" dirty="0">
                <a:latin typeface="Tahoma"/>
                <a:cs typeface="Tahoma"/>
              </a:rPr>
              <a:t> </a:t>
            </a:r>
            <a:r>
              <a:rPr sz="1700" dirty="0">
                <a:latin typeface="Tahoma"/>
                <a:cs typeface="Tahoma"/>
              </a:rPr>
              <a:t>is</a:t>
            </a:r>
            <a:r>
              <a:rPr sz="1700" spc="35" dirty="0">
                <a:latin typeface="Tahoma"/>
                <a:cs typeface="Tahoma"/>
              </a:rPr>
              <a:t> </a:t>
            </a:r>
            <a:r>
              <a:rPr sz="1700" dirty="0">
                <a:latin typeface="Tahoma"/>
                <a:cs typeface="Tahoma"/>
              </a:rPr>
              <a:t>the</a:t>
            </a:r>
            <a:r>
              <a:rPr sz="1700" spc="44" dirty="0">
                <a:latin typeface="Tahoma"/>
                <a:cs typeface="Tahoma"/>
              </a:rPr>
              <a:t> </a:t>
            </a:r>
            <a:r>
              <a:rPr sz="1700" dirty="0">
                <a:latin typeface="Tahoma"/>
                <a:cs typeface="Tahoma"/>
              </a:rPr>
              <a:t>state</a:t>
            </a:r>
            <a:r>
              <a:rPr sz="1700" spc="35" dirty="0">
                <a:latin typeface="Tahoma"/>
                <a:cs typeface="Tahoma"/>
              </a:rPr>
              <a:t> </a:t>
            </a:r>
            <a:r>
              <a:rPr sz="1700" dirty="0">
                <a:latin typeface="Tahoma"/>
                <a:cs typeface="Tahoma"/>
              </a:rPr>
              <a:t>transition</a:t>
            </a:r>
            <a:r>
              <a:rPr sz="1700" spc="35" dirty="0">
                <a:latin typeface="Tahoma"/>
                <a:cs typeface="Tahoma"/>
              </a:rPr>
              <a:t> </a:t>
            </a:r>
            <a:r>
              <a:rPr sz="1700" spc="-18" dirty="0">
                <a:latin typeface="Tahoma"/>
                <a:cs typeface="Tahoma"/>
              </a:rPr>
              <a:t>matrix</a:t>
            </a:r>
            <a:endParaRPr sz="1700">
              <a:latin typeface="Tahoma"/>
              <a:cs typeface="Tahoma"/>
            </a:endParaRPr>
          </a:p>
          <a:p>
            <a:pPr marL="580024">
              <a:spcBef>
                <a:spcPts val="584"/>
              </a:spcBef>
            </a:pPr>
            <a:r>
              <a:rPr sz="1900" i="1" dirty="0">
                <a:latin typeface="Calibri"/>
                <a:cs typeface="Calibri"/>
              </a:rPr>
              <a:t>π</a:t>
            </a:r>
            <a:r>
              <a:rPr sz="1900" i="1" spc="35" dirty="0">
                <a:latin typeface="Calibri"/>
                <a:cs typeface="Calibri"/>
              </a:rPr>
              <a:t> </a:t>
            </a:r>
            <a:r>
              <a:rPr sz="1900" dirty="0">
                <a:latin typeface="Tahoma"/>
                <a:cs typeface="Tahoma"/>
              </a:rPr>
              <a:t>=</a:t>
            </a:r>
            <a:r>
              <a:rPr sz="1900" spc="-124" dirty="0">
                <a:latin typeface="Tahoma"/>
                <a:cs typeface="Tahoma"/>
              </a:rPr>
              <a:t> </a:t>
            </a:r>
            <a:r>
              <a:rPr sz="1900" dirty="0">
                <a:latin typeface="Roboto Th"/>
                <a:cs typeface="Roboto Th"/>
              </a:rPr>
              <a:t>{</a:t>
            </a:r>
            <a:r>
              <a:rPr sz="1900" i="1" dirty="0">
                <a:latin typeface="Calibri"/>
                <a:cs typeface="Calibri"/>
              </a:rPr>
              <a:t>π</a:t>
            </a:r>
            <a:r>
              <a:rPr sz="2100" i="1" baseline="-10416" dirty="0">
                <a:latin typeface="Cambria"/>
                <a:cs typeface="Cambria"/>
              </a:rPr>
              <a:t>i</a:t>
            </a:r>
            <a:r>
              <a:rPr sz="1900" dirty="0">
                <a:latin typeface="Roboto Th"/>
                <a:cs typeface="Roboto Th"/>
              </a:rPr>
              <a:t>}</a:t>
            </a:r>
            <a:r>
              <a:rPr sz="1900" spc="18" dirty="0">
                <a:latin typeface="Roboto Th"/>
                <a:cs typeface="Roboto Th"/>
              </a:rPr>
              <a:t> </a:t>
            </a:r>
            <a:r>
              <a:rPr sz="1900" dirty="0">
                <a:latin typeface="Tahoma"/>
                <a:cs typeface="Tahoma"/>
              </a:rPr>
              <a:t>=</a:t>
            </a:r>
            <a:r>
              <a:rPr sz="1900" spc="-124" dirty="0">
                <a:latin typeface="Tahoma"/>
                <a:cs typeface="Tahoma"/>
              </a:rPr>
              <a:t> </a:t>
            </a:r>
            <a:r>
              <a:rPr sz="1900" i="1" dirty="0">
                <a:latin typeface="Cambria"/>
                <a:cs typeface="Cambria"/>
              </a:rPr>
              <a:t>P</a:t>
            </a:r>
            <a:r>
              <a:rPr sz="1900" dirty="0">
                <a:latin typeface="Tahoma"/>
                <a:cs typeface="Tahoma"/>
              </a:rPr>
              <a:t>(</a:t>
            </a:r>
            <a:r>
              <a:rPr sz="1900" i="1" dirty="0">
                <a:latin typeface="Cambria"/>
                <a:cs typeface="Cambria"/>
              </a:rPr>
              <a:t>X</a:t>
            </a:r>
            <a:r>
              <a:rPr sz="2100" baseline="-10416" dirty="0">
                <a:latin typeface="Times New Roman"/>
                <a:cs typeface="Times New Roman"/>
              </a:rPr>
              <a:t>1</a:t>
            </a:r>
            <a:r>
              <a:rPr sz="2100" spc="345" baseline="-10416" dirty="0">
                <a:latin typeface="Times New Roman"/>
                <a:cs typeface="Times New Roman"/>
              </a:rPr>
              <a:t> </a:t>
            </a:r>
            <a:r>
              <a:rPr sz="1900" dirty="0">
                <a:latin typeface="Tahoma"/>
                <a:cs typeface="Tahoma"/>
              </a:rPr>
              <a:t>=</a:t>
            </a:r>
            <a:r>
              <a:rPr sz="1900" spc="-124" dirty="0">
                <a:latin typeface="Tahoma"/>
                <a:cs typeface="Tahoma"/>
              </a:rPr>
              <a:t> </a:t>
            </a:r>
            <a:r>
              <a:rPr sz="1900" i="1" dirty="0">
                <a:latin typeface="Cambria"/>
                <a:cs typeface="Cambria"/>
              </a:rPr>
              <a:t>i</a:t>
            </a:r>
            <a:r>
              <a:rPr sz="1900" dirty="0">
                <a:latin typeface="Tahoma"/>
                <a:cs typeface="Tahoma"/>
              </a:rPr>
              <a:t>)</a:t>
            </a:r>
            <a:r>
              <a:rPr sz="1900" spc="-53" dirty="0">
                <a:latin typeface="Tahoma"/>
                <a:cs typeface="Tahoma"/>
              </a:rPr>
              <a:t> </a:t>
            </a:r>
            <a:r>
              <a:rPr sz="1700" dirty="0">
                <a:latin typeface="Tahoma"/>
                <a:cs typeface="Tahoma"/>
              </a:rPr>
              <a:t>is</a:t>
            </a:r>
            <a:r>
              <a:rPr sz="1700" spc="27" dirty="0">
                <a:latin typeface="Tahoma"/>
                <a:cs typeface="Tahoma"/>
              </a:rPr>
              <a:t> </a:t>
            </a:r>
            <a:r>
              <a:rPr sz="1700" dirty="0">
                <a:latin typeface="Tahoma"/>
                <a:cs typeface="Tahoma"/>
              </a:rPr>
              <a:t>the</a:t>
            </a:r>
            <a:r>
              <a:rPr sz="1700" spc="27" dirty="0">
                <a:latin typeface="Tahoma"/>
                <a:cs typeface="Tahoma"/>
              </a:rPr>
              <a:t> </a:t>
            </a:r>
            <a:r>
              <a:rPr sz="1700" dirty="0">
                <a:latin typeface="Tahoma"/>
                <a:cs typeface="Tahoma"/>
              </a:rPr>
              <a:t>initial</a:t>
            </a:r>
            <a:r>
              <a:rPr sz="1700" spc="27" dirty="0">
                <a:latin typeface="Tahoma"/>
                <a:cs typeface="Tahoma"/>
              </a:rPr>
              <a:t> </a:t>
            </a:r>
            <a:r>
              <a:rPr sz="1700" dirty="0">
                <a:latin typeface="Tahoma"/>
                <a:cs typeface="Tahoma"/>
              </a:rPr>
              <a:t>state</a:t>
            </a:r>
            <a:r>
              <a:rPr sz="1700" spc="18" dirty="0">
                <a:latin typeface="Tahoma"/>
                <a:cs typeface="Tahoma"/>
              </a:rPr>
              <a:t> </a:t>
            </a:r>
            <a:r>
              <a:rPr sz="1700" spc="-18" dirty="0">
                <a:latin typeface="Tahoma"/>
                <a:cs typeface="Tahoma"/>
              </a:rPr>
              <a:t>distribution</a:t>
            </a:r>
            <a:endParaRPr sz="1700">
              <a:latin typeface="Tahoma"/>
              <a:cs typeface="Tahoma"/>
            </a:endParaRPr>
          </a:p>
          <a:p>
            <a:pPr marL="580024">
              <a:spcBef>
                <a:spcPts val="593"/>
              </a:spcBef>
            </a:pPr>
            <a:r>
              <a:rPr sz="1900" i="1" dirty="0">
                <a:latin typeface="Cambria"/>
                <a:cs typeface="Cambria"/>
              </a:rPr>
              <a:t>B</a:t>
            </a:r>
            <a:r>
              <a:rPr sz="1900" i="1" spc="71" dirty="0">
                <a:latin typeface="Cambria"/>
                <a:cs typeface="Cambria"/>
              </a:rPr>
              <a:t> </a:t>
            </a:r>
            <a:r>
              <a:rPr sz="1900" dirty="0">
                <a:latin typeface="Tahoma"/>
                <a:cs typeface="Tahoma"/>
              </a:rPr>
              <a:t>=</a:t>
            </a:r>
            <a:r>
              <a:rPr sz="1900" spc="-115" dirty="0">
                <a:latin typeface="Tahoma"/>
                <a:cs typeface="Tahoma"/>
              </a:rPr>
              <a:t> </a:t>
            </a:r>
            <a:r>
              <a:rPr sz="1900" dirty="0">
                <a:latin typeface="Roboto Th"/>
                <a:cs typeface="Roboto Th"/>
              </a:rPr>
              <a:t>{</a:t>
            </a:r>
            <a:r>
              <a:rPr sz="1900" i="1" dirty="0">
                <a:latin typeface="Cambria"/>
                <a:cs typeface="Cambria"/>
              </a:rPr>
              <a:t>b</a:t>
            </a:r>
            <a:r>
              <a:rPr sz="2100" i="1" baseline="-10416" dirty="0">
                <a:latin typeface="Cambria"/>
                <a:cs typeface="Cambria"/>
              </a:rPr>
              <a:t>j</a:t>
            </a:r>
            <a:r>
              <a:rPr sz="1900" dirty="0">
                <a:latin typeface="Tahoma"/>
                <a:cs typeface="Tahoma"/>
              </a:rPr>
              <a:t>(</a:t>
            </a:r>
            <a:r>
              <a:rPr sz="1900" i="1" dirty="0">
                <a:latin typeface="Cambria"/>
                <a:cs typeface="Cambria"/>
              </a:rPr>
              <a:t>y</a:t>
            </a:r>
            <a:r>
              <a:rPr sz="2100" i="1" baseline="-10416" dirty="0">
                <a:latin typeface="Cambria"/>
                <a:cs typeface="Cambria"/>
              </a:rPr>
              <a:t>t</a:t>
            </a:r>
            <a:r>
              <a:rPr sz="1900" dirty="0">
                <a:latin typeface="Tahoma"/>
                <a:cs typeface="Tahoma"/>
              </a:rPr>
              <a:t>)</a:t>
            </a:r>
            <a:r>
              <a:rPr sz="1900" dirty="0">
                <a:latin typeface="Roboto Th"/>
                <a:cs typeface="Roboto Th"/>
              </a:rPr>
              <a:t>}</a:t>
            </a:r>
            <a:r>
              <a:rPr sz="1900" spc="27" dirty="0">
                <a:latin typeface="Roboto Th"/>
                <a:cs typeface="Roboto Th"/>
              </a:rPr>
              <a:t> </a:t>
            </a:r>
            <a:r>
              <a:rPr sz="1900" dirty="0">
                <a:latin typeface="Tahoma"/>
                <a:cs typeface="Tahoma"/>
              </a:rPr>
              <a:t>=</a:t>
            </a:r>
            <a:r>
              <a:rPr sz="1900" spc="-115" dirty="0">
                <a:latin typeface="Tahoma"/>
                <a:cs typeface="Tahoma"/>
              </a:rPr>
              <a:t> </a:t>
            </a:r>
            <a:r>
              <a:rPr sz="1900" i="1" dirty="0">
                <a:latin typeface="Cambria"/>
                <a:cs typeface="Cambria"/>
              </a:rPr>
              <a:t>P</a:t>
            </a:r>
            <a:r>
              <a:rPr sz="1900" dirty="0">
                <a:latin typeface="Tahoma"/>
                <a:cs typeface="Tahoma"/>
              </a:rPr>
              <a:t>(</a:t>
            </a:r>
            <a:r>
              <a:rPr sz="1900" i="1" dirty="0">
                <a:latin typeface="Cambria"/>
                <a:cs typeface="Cambria"/>
              </a:rPr>
              <a:t>Y</a:t>
            </a:r>
            <a:r>
              <a:rPr sz="2100" i="1" baseline="-10416" dirty="0">
                <a:latin typeface="Cambria"/>
                <a:cs typeface="Cambria"/>
              </a:rPr>
              <a:t>t</a:t>
            </a:r>
            <a:r>
              <a:rPr sz="2100" i="1" spc="464" baseline="-10416" dirty="0">
                <a:latin typeface="Cambria"/>
                <a:cs typeface="Cambria"/>
              </a:rPr>
              <a:t> </a:t>
            </a:r>
            <a:r>
              <a:rPr sz="1900" dirty="0">
                <a:latin typeface="Tahoma"/>
                <a:cs typeface="Tahoma"/>
              </a:rPr>
              <a:t>=</a:t>
            </a:r>
            <a:r>
              <a:rPr sz="1900" spc="-115" dirty="0">
                <a:latin typeface="Tahoma"/>
                <a:cs typeface="Tahoma"/>
              </a:rPr>
              <a:t> </a:t>
            </a:r>
            <a:r>
              <a:rPr sz="1900" i="1" dirty="0">
                <a:latin typeface="Cambria"/>
                <a:cs typeface="Cambria"/>
              </a:rPr>
              <a:t>y</a:t>
            </a:r>
            <a:r>
              <a:rPr sz="2100" i="1" baseline="-10416" dirty="0">
                <a:latin typeface="Cambria"/>
                <a:cs typeface="Cambria"/>
              </a:rPr>
              <a:t>t</a:t>
            </a:r>
            <a:r>
              <a:rPr sz="1900" dirty="0">
                <a:latin typeface="Roboto Th"/>
                <a:cs typeface="Roboto Th"/>
              </a:rPr>
              <a:t>|</a:t>
            </a:r>
            <a:r>
              <a:rPr sz="1900" i="1" dirty="0">
                <a:latin typeface="Cambria"/>
                <a:cs typeface="Cambria"/>
              </a:rPr>
              <a:t>X</a:t>
            </a:r>
            <a:r>
              <a:rPr sz="2100" i="1" baseline="-10416" dirty="0">
                <a:latin typeface="Cambria"/>
                <a:cs typeface="Cambria"/>
              </a:rPr>
              <a:t>t</a:t>
            </a:r>
            <a:r>
              <a:rPr sz="2100" i="1" spc="478" baseline="-10416" dirty="0">
                <a:latin typeface="Cambria"/>
                <a:cs typeface="Cambria"/>
              </a:rPr>
              <a:t> </a:t>
            </a:r>
            <a:r>
              <a:rPr sz="1900" dirty="0">
                <a:latin typeface="Tahoma"/>
                <a:cs typeface="Tahoma"/>
              </a:rPr>
              <a:t>=</a:t>
            </a:r>
            <a:r>
              <a:rPr sz="1900" spc="-115" dirty="0">
                <a:latin typeface="Tahoma"/>
                <a:cs typeface="Tahoma"/>
              </a:rPr>
              <a:t> </a:t>
            </a:r>
            <a:r>
              <a:rPr sz="1900" i="1" dirty="0">
                <a:latin typeface="Cambria"/>
                <a:cs typeface="Cambria"/>
              </a:rPr>
              <a:t>j</a:t>
            </a:r>
            <a:r>
              <a:rPr sz="1900" dirty="0">
                <a:latin typeface="Tahoma"/>
                <a:cs typeface="Tahoma"/>
              </a:rPr>
              <a:t>)</a:t>
            </a:r>
            <a:r>
              <a:rPr sz="1900" spc="-44" dirty="0">
                <a:latin typeface="Tahoma"/>
                <a:cs typeface="Tahoma"/>
              </a:rPr>
              <a:t> </a:t>
            </a:r>
            <a:r>
              <a:rPr sz="1700" dirty="0">
                <a:latin typeface="Tahoma"/>
                <a:cs typeface="Tahoma"/>
              </a:rPr>
              <a:t>is</a:t>
            </a:r>
            <a:r>
              <a:rPr sz="1700" spc="44" dirty="0">
                <a:latin typeface="Tahoma"/>
                <a:cs typeface="Tahoma"/>
              </a:rPr>
              <a:t> </a:t>
            </a:r>
            <a:r>
              <a:rPr sz="1700" dirty="0">
                <a:latin typeface="Tahoma"/>
                <a:cs typeface="Tahoma"/>
              </a:rPr>
              <a:t>the</a:t>
            </a:r>
            <a:r>
              <a:rPr sz="1700" spc="35" dirty="0">
                <a:latin typeface="Tahoma"/>
                <a:cs typeface="Tahoma"/>
              </a:rPr>
              <a:t> </a:t>
            </a:r>
            <a:r>
              <a:rPr sz="1700" dirty="0">
                <a:latin typeface="Tahoma"/>
                <a:cs typeface="Tahoma"/>
              </a:rPr>
              <a:t>emission</a:t>
            </a:r>
            <a:r>
              <a:rPr sz="1700" spc="35" dirty="0">
                <a:latin typeface="Tahoma"/>
                <a:cs typeface="Tahoma"/>
              </a:rPr>
              <a:t> </a:t>
            </a:r>
            <a:r>
              <a:rPr sz="1700" spc="-18" dirty="0">
                <a:latin typeface="Tahoma"/>
                <a:cs typeface="Tahoma"/>
              </a:rPr>
              <a:t>matrix</a:t>
            </a:r>
            <a:endParaRPr sz="1700">
              <a:latin typeface="Tahoma"/>
              <a:cs typeface="Tahoma"/>
            </a:endParaRPr>
          </a:p>
        </p:txBody>
      </p:sp>
      <p:grpSp>
        <p:nvGrpSpPr>
          <p:cNvPr id="18" name="object 18"/>
          <p:cNvGrpSpPr/>
          <p:nvPr/>
        </p:nvGrpSpPr>
        <p:grpSpPr>
          <a:xfrm>
            <a:off x="1" y="4974680"/>
            <a:ext cx="9140221" cy="162327"/>
            <a:chOff x="0" y="3347161"/>
            <a:chExt cx="4608195" cy="109220"/>
          </a:xfrm>
        </p:grpSpPr>
        <p:sp>
          <p:nvSpPr>
            <p:cNvPr id="19" name="object 19"/>
            <p:cNvSpPr/>
            <p:nvPr/>
          </p:nvSpPr>
          <p:spPr>
            <a:xfrm>
              <a:off x="0" y="3347161"/>
              <a:ext cx="1536065" cy="109220"/>
            </a:xfrm>
            <a:custGeom>
              <a:avLst/>
              <a:gdLst/>
              <a:ahLst/>
              <a:cxnLst/>
              <a:rect l="l" t="t" r="r" b="b"/>
              <a:pathLst>
                <a:path w="1536065" h="109220">
                  <a:moveTo>
                    <a:pt x="1535938" y="0"/>
                  </a:moveTo>
                  <a:lnTo>
                    <a:pt x="0" y="0"/>
                  </a:lnTo>
                  <a:lnTo>
                    <a:pt x="0" y="108838"/>
                  </a:lnTo>
                  <a:lnTo>
                    <a:pt x="1535938" y="108838"/>
                  </a:lnTo>
                  <a:lnTo>
                    <a:pt x="1535938" y="0"/>
                  </a:lnTo>
                  <a:close/>
                </a:path>
              </a:pathLst>
            </a:custGeom>
            <a:solidFill>
              <a:srgbClr val="191959"/>
            </a:solidFill>
          </p:spPr>
          <p:txBody>
            <a:bodyPr wrap="square" lIns="0" tIns="0" rIns="0" bIns="0" rtlCol="0"/>
            <a:lstStyle/>
            <a:p>
              <a:endParaRPr/>
            </a:p>
          </p:txBody>
        </p:sp>
        <p:sp>
          <p:nvSpPr>
            <p:cNvPr id="20" name="object 20"/>
            <p:cNvSpPr/>
            <p:nvPr/>
          </p:nvSpPr>
          <p:spPr>
            <a:xfrm>
              <a:off x="1535976"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262685"/>
            </a:solidFill>
          </p:spPr>
          <p:txBody>
            <a:bodyPr wrap="square" lIns="0" tIns="0" rIns="0" bIns="0" rtlCol="0"/>
            <a:lstStyle/>
            <a:p>
              <a:endParaRPr/>
            </a:p>
          </p:txBody>
        </p:sp>
        <p:sp>
          <p:nvSpPr>
            <p:cNvPr id="21" name="object 21"/>
            <p:cNvSpPr/>
            <p:nvPr/>
          </p:nvSpPr>
          <p:spPr>
            <a:xfrm>
              <a:off x="3071952"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3232B2"/>
            </a:solidFill>
          </p:spPr>
          <p:txBody>
            <a:bodyPr wrap="square" lIns="0" tIns="0" rIns="0" bIns="0" rtlCol="0"/>
            <a:lstStyle/>
            <a:p>
              <a:endParaRPr/>
            </a:p>
          </p:txBody>
        </p:sp>
      </p:grpSp>
      <p:sp>
        <p:nvSpPr>
          <p:cNvPr id="22" name="object 22"/>
          <p:cNvSpPr txBox="1">
            <a:spLocks noGrp="1"/>
          </p:cNvSpPr>
          <p:nvPr>
            <p:ph type="ftr" sz="quarter" idx="4294967295"/>
          </p:nvPr>
        </p:nvSpPr>
        <p:spPr>
          <a:xfrm>
            <a:off x="560756" y="4963549"/>
            <a:ext cx="1925782" cy="380683"/>
          </a:xfrm>
          <a:prstGeom prst="rect">
            <a:avLst/>
          </a:prstGeom>
        </p:spPr>
        <p:txBody>
          <a:bodyPr vert="horz" wrap="square" lIns="0" tIns="11241" rIns="0" bIns="0" rtlCol="0">
            <a:spAutoFit/>
          </a:bodyPr>
          <a:lstStyle/>
          <a:p>
            <a:pPr marL="22482">
              <a:spcBef>
                <a:spcPts val="89"/>
              </a:spcBef>
            </a:pPr>
            <a:endParaRPr spc="-18" dirty="0"/>
          </a:p>
        </p:txBody>
      </p:sp>
      <p:sp>
        <p:nvSpPr>
          <p:cNvPr id="23" name="object 23"/>
          <p:cNvSpPr txBox="1"/>
          <p:nvPr/>
        </p:nvSpPr>
        <p:spPr>
          <a:xfrm>
            <a:off x="4145255" y="4963550"/>
            <a:ext cx="85016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hlinkClick r:id="rId9" action="ppaction://hlinksldjump"/>
              </a:rPr>
              <a:t>POS</a:t>
            </a:r>
            <a:r>
              <a:rPr sz="1100" i="1" spc="186" dirty="0">
                <a:solidFill>
                  <a:srgbClr val="FFFFFF"/>
                </a:solidFill>
                <a:latin typeface="Cambria"/>
                <a:cs typeface="Cambria"/>
                <a:hlinkClick r:id="rId9" action="ppaction://hlinksldjump"/>
              </a:rPr>
              <a:t> </a:t>
            </a:r>
            <a:r>
              <a:rPr sz="1100" i="1" spc="-27" dirty="0">
                <a:solidFill>
                  <a:srgbClr val="FFFFFF"/>
                </a:solidFill>
                <a:latin typeface="Cambria"/>
                <a:cs typeface="Cambria"/>
                <a:hlinkClick r:id="rId9" action="ppaction://hlinksldjump"/>
              </a:rPr>
              <a:t>Tagging</a:t>
            </a:r>
            <a:endParaRPr sz="1100">
              <a:latin typeface="Cambria"/>
              <a:cs typeface="Cambria"/>
            </a:endParaRPr>
          </a:p>
        </p:txBody>
      </p:sp>
      <p:sp>
        <p:nvSpPr>
          <p:cNvPr id="24" name="object 24"/>
          <p:cNvSpPr txBox="1"/>
          <p:nvPr/>
        </p:nvSpPr>
        <p:spPr>
          <a:xfrm>
            <a:off x="7307464" y="4963550"/>
            <a:ext cx="1118440" cy="180628"/>
          </a:xfrm>
          <a:prstGeom prst="rect">
            <a:avLst/>
          </a:prstGeom>
        </p:spPr>
        <p:txBody>
          <a:bodyPr vert="horz" wrap="square" lIns="0" tIns="11241" rIns="0" bIns="0" rtlCol="0">
            <a:spAutoFit/>
          </a:bodyPr>
          <a:lstStyle/>
          <a:p>
            <a:pPr marL="22482">
              <a:spcBef>
                <a:spcPts val="89"/>
              </a:spcBef>
            </a:pPr>
            <a:r>
              <a:rPr sz="1100" i="1" spc="-80" dirty="0">
                <a:solidFill>
                  <a:srgbClr val="FFFFFF"/>
                </a:solidFill>
                <a:latin typeface="Cambria"/>
                <a:cs typeface="Cambria"/>
              </a:rPr>
              <a:t>Week</a:t>
            </a:r>
            <a:r>
              <a:rPr sz="1100" i="1" spc="53" dirty="0">
                <a:solidFill>
                  <a:srgbClr val="FFFFFF"/>
                </a:solidFill>
                <a:latin typeface="Cambria"/>
                <a:cs typeface="Cambria"/>
              </a:rPr>
              <a:t> </a:t>
            </a:r>
            <a:r>
              <a:rPr sz="1100" i="1" dirty="0">
                <a:solidFill>
                  <a:srgbClr val="FFFFFF"/>
                </a:solidFill>
                <a:latin typeface="Cambria"/>
                <a:cs typeface="Cambria"/>
              </a:rPr>
              <a:t>4,</a:t>
            </a:r>
            <a:r>
              <a:rPr sz="1100" i="1" spc="53" dirty="0">
                <a:solidFill>
                  <a:srgbClr val="FFFFFF"/>
                </a:solidFill>
                <a:latin typeface="Cambria"/>
                <a:cs typeface="Cambria"/>
              </a:rPr>
              <a:t> </a:t>
            </a:r>
            <a:r>
              <a:rPr sz="1100" i="1" spc="-35" dirty="0">
                <a:solidFill>
                  <a:srgbClr val="FFFFFF"/>
                </a:solidFill>
                <a:latin typeface="Cambria"/>
                <a:cs typeface="Cambria"/>
              </a:rPr>
              <a:t>Lecture</a:t>
            </a:r>
            <a:r>
              <a:rPr sz="1100" i="1" spc="53" dirty="0">
                <a:solidFill>
                  <a:srgbClr val="FFFFFF"/>
                </a:solidFill>
                <a:latin typeface="Cambria"/>
                <a:cs typeface="Cambria"/>
              </a:rPr>
              <a:t> </a:t>
            </a:r>
            <a:r>
              <a:rPr sz="1100" i="1" spc="-89" dirty="0">
                <a:solidFill>
                  <a:srgbClr val="FFFFFF"/>
                </a:solidFill>
                <a:latin typeface="Cambria"/>
                <a:cs typeface="Cambria"/>
              </a:rPr>
              <a:t>2</a:t>
            </a:r>
            <a:endParaRPr sz="1100">
              <a:latin typeface="Cambria"/>
              <a:cs typeface="Cambria"/>
            </a:endParaRPr>
          </a:p>
        </p:txBody>
      </p:sp>
      <p:sp>
        <p:nvSpPr>
          <p:cNvPr id="25" name="object 25"/>
          <p:cNvSpPr txBox="1"/>
          <p:nvPr/>
        </p:nvSpPr>
        <p:spPr>
          <a:xfrm>
            <a:off x="8714073" y="4963550"/>
            <a:ext cx="31865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rPr>
              <a:t>2</a:t>
            </a:r>
            <a:r>
              <a:rPr sz="1100" i="1" spc="-9" dirty="0">
                <a:solidFill>
                  <a:srgbClr val="FFFFFF"/>
                </a:solidFill>
                <a:latin typeface="Cambria"/>
                <a:cs typeface="Cambria"/>
              </a:rPr>
              <a:t> </a:t>
            </a:r>
            <a:r>
              <a:rPr sz="1100" i="1" spc="-195" dirty="0">
                <a:solidFill>
                  <a:srgbClr val="FFFFFF"/>
                </a:solidFill>
                <a:latin typeface="Cambria"/>
                <a:cs typeface="Cambria"/>
              </a:rPr>
              <a:t>/</a:t>
            </a:r>
            <a:r>
              <a:rPr sz="1100" i="1" spc="27" dirty="0">
                <a:solidFill>
                  <a:srgbClr val="FFFFFF"/>
                </a:solidFill>
                <a:latin typeface="Cambria"/>
                <a:cs typeface="Cambria"/>
              </a:rPr>
              <a:t> </a:t>
            </a:r>
            <a:r>
              <a:rPr sz="1100" i="1" spc="-89" dirty="0">
                <a:solidFill>
                  <a:srgbClr val="FFFFFF"/>
                </a:solidFill>
                <a:latin typeface="Cambria"/>
                <a:cs typeface="Cambria"/>
              </a:rPr>
              <a:t>6</a:t>
            </a:r>
            <a:endParaRPr sz="1100">
              <a:latin typeface="Cambria"/>
              <a:cs typeface="Cambria"/>
            </a:endParaRPr>
          </a:p>
        </p:txBody>
      </p:sp>
    </p:spTree>
    <p:extLst>
      <p:ext uri="{BB962C8B-B14F-4D97-AF65-F5344CB8AC3E}">
        <p14:creationId xmlns:p14="http://schemas.microsoft.com/office/powerpoint/2010/main" val="3893075895"/>
      </p:ext>
    </p:extLst>
  </p:cSld>
  <p:clrMapOvr>
    <a:masterClrMapping/>
  </p:clrMapOvr>
  <p:transition>
    <p:cut/>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2960" y="215455"/>
            <a:ext cx="7543800" cy="584644"/>
          </a:xfrm>
          <a:prstGeom prst="rect">
            <a:avLst/>
          </a:prstGeom>
        </p:spPr>
        <p:txBody>
          <a:bodyPr vert="horz" wrap="square" lIns="0" tIns="30350" rIns="0" bIns="0" rtlCol="0">
            <a:spAutoFit/>
          </a:bodyPr>
          <a:lstStyle/>
          <a:p>
            <a:pPr marL="22482">
              <a:lnSpc>
                <a:spcPct val="100000"/>
              </a:lnSpc>
              <a:spcBef>
                <a:spcPts val="239"/>
              </a:spcBef>
            </a:pPr>
            <a:r>
              <a:rPr dirty="0"/>
              <a:t>Baum</a:t>
            </a:r>
            <a:r>
              <a:rPr spc="-80" dirty="0"/>
              <a:t> </a:t>
            </a:r>
            <a:r>
              <a:rPr spc="-44" dirty="0"/>
              <a:t>Welch</a:t>
            </a:r>
            <a:r>
              <a:rPr spc="-80" dirty="0"/>
              <a:t> </a:t>
            </a:r>
            <a:r>
              <a:rPr spc="-18" dirty="0"/>
              <a:t>Algorithm</a:t>
            </a:r>
          </a:p>
        </p:txBody>
      </p:sp>
      <p:grpSp>
        <p:nvGrpSpPr>
          <p:cNvPr id="3" name="object 3"/>
          <p:cNvGrpSpPr/>
          <p:nvPr/>
        </p:nvGrpSpPr>
        <p:grpSpPr>
          <a:xfrm>
            <a:off x="174037" y="1556149"/>
            <a:ext cx="8893359" cy="2145170"/>
            <a:chOff x="87743" y="1047038"/>
            <a:chExt cx="4483735" cy="1443355"/>
          </a:xfrm>
        </p:grpSpPr>
        <p:sp>
          <p:nvSpPr>
            <p:cNvPr id="4" name="object 4"/>
            <p:cNvSpPr/>
            <p:nvPr/>
          </p:nvSpPr>
          <p:spPr>
            <a:xfrm>
              <a:off x="87743" y="1047038"/>
              <a:ext cx="4432935" cy="186055"/>
            </a:xfrm>
            <a:custGeom>
              <a:avLst/>
              <a:gdLst/>
              <a:ahLst/>
              <a:cxnLst/>
              <a:rect l="l" t="t" r="r" b="b"/>
              <a:pathLst>
                <a:path w="4432935" h="186055">
                  <a:moveTo>
                    <a:pt x="4381754" y="0"/>
                  </a:moveTo>
                  <a:lnTo>
                    <a:pt x="50800" y="0"/>
                  </a:lnTo>
                  <a:lnTo>
                    <a:pt x="31075" y="4008"/>
                  </a:lnTo>
                  <a:lnTo>
                    <a:pt x="14922" y="14922"/>
                  </a:lnTo>
                  <a:lnTo>
                    <a:pt x="4008" y="31075"/>
                  </a:lnTo>
                  <a:lnTo>
                    <a:pt x="0" y="50800"/>
                  </a:lnTo>
                  <a:lnTo>
                    <a:pt x="0" y="185674"/>
                  </a:lnTo>
                  <a:lnTo>
                    <a:pt x="4432554" y="185674"/>
                  </a:lnTo>
                  <a:lnTo>
                    <a:pt x="4432554" y="50800"/>
                  </a:lnTo>
                  <a:lnTo>
                    <a:pt x="4428545" y="31075"/>
                  </a:lnTo>
                  <a:lnTo>
                    <a:pt x="4417631" y="14922"/>
                  </a:lnTo>
                  <a:lnTo>
                    <a:pt x="4401478" y="4008"/>
                  </a:lnTo>
                  <a:lnTo>
                    <a:pt x="4381754" y="0"/>
                  </a:lnTo>
                  <a:close/>
                </a:path>
              </a:pathLst>
            </a:custGeom>
            <a:solidFill>
              <a:srgbClr val="D6D6EF"/>
            </a:solidFill>
          </p:spPr>
          <p:txBody>
            <a:bodyPr wrap="square" lIns="0" tIns="0" rIns="0" bIns="0" rtlCol="0"/>
            <a:lstStyle/>
            <a:p>
              <a:endParaRPr/>
            </a:p>
          </p:txBody>
        </p:sp>
        <p:pic>
          <p:nvPicPr>
            <p:cNvPr id="5" name="object 5"/>
            <p:cNvPicPr/>
            <p:nvPr/>
          </p:nvPicPr>
          <p:blipFill>
            <a:blip r:embed="rId2" cstate="print"/>
            <a:stretch>
              <a:fillRect/>
            </a:stretch>
          </p:blipFill>
          <p:spPr>
            <a:xfrm>
              <a:off x="87744" y="1220063"/>
              <a:ext cx="4432554" cy="50609"/>
            </a:xfrm>
            <a:prstGeom prst="rect">
              <a:avLst/>
            </a:prstGeom>
          </p:spPr>
        </p:pic>
        <p:pic>
          <p:nvPicPr>
            <p:cNvPr id="6" name="object 6"/>
            <p:cNvPicPr/>
            <p:nvPr/>
          </p:nvPicPr>
          <p:blipFill>
            <a:blip r:embed="rId3" cstate="print"/>
            <a:stretch>
              <a:fillRect/>
            </a:stretch>
          </p:blipFill>
          <p:spPr>
            <a:xfrm>
              <a:off x="138544" y="2388222"/>
              <a:ext cx="101600" cy="101600"/>
            </a:xfrm>
            <a:prstGeom prst="rect">
              <a:avLst/>
            </a:prstGeom>
          </p:spPr>
        </p:pic>
        <p:pic>
          <p:nvPicPr>
            <p:cNvPr id="7" name="object 7"/>
            <p:cNvPicPr/>
            <p:nvPr/>
          </p:nvPicPr>
          <p:blipFill>
            <a:blip r:embed="rId4" cstate="print"/>
            <a:stretch>
              <a:fillRect/>
            </a:stretch>
          </p:blipFill>
          <p:spPr>
            <a:xfrm>
              <a:off x="189344" y="2375522"/>
              <a:ext cx="4381753" cy="114300"/>
            </a:xfrm>
            <a:prstGeom prst="rect">
              <a:avLst/>
            </a:prstGeom>
          </p:spPr>
        </p:pic>
        <p:pic>
          <p:nvPicPr>
            <p:cNvPr id="8" name="object 8"/>
            <p:cNvPicPr/>
            <p:nvPr/>
          </p:nvPicPr>
          <p:blipFill>
            <a:blip r:embed="rId5" cstate="print"/>
            <a:stretch>
              <a:fillRect/>
            </a:stretch>
          </p:blipFill>
          <p:spPr>
            <a:xfrm>
              <a:off x="4520298" y="1091273"/>
              <a:ext cx="50800" cy="1296949"/>
            </a:xfrm>
            <a:prstGeom prst="rect">
              <a:avLst/>
            </a:prstGeom>
          </p:spPr>
        </p:pic>
        <p:sp>
          <p:nvSpPr>
            <p:cNvPr id="9" name="object 9"/>
            <p:cNvSpPr/>
            <p:nvPr/>
          </p:nvSpPr>
          <p:spPr>
            <a:xfrm>
              <a:off x="87743" y="1264272"/>
              <a:ext cx="4432935" cy="1174750"/>
            </a:xfrm>
            <a:custGeom>
              <a:avLst/>
              <a:gdLst/>
              <a:ahLst/>
              <a:cxnLst/>
              <a:rect l="l" t="t" r="r" b="b"/>
              <a:pathLst>
                <a:path w="4432935" h="1174750">
                  <a:moveTo>
                    <a:pt x="4432554" y="0"/>
                  </a:moveTo>
                  <a:lnTo>
                    <a:pt x="0" y="0"/>
                  </a:lnTo>
                  <a:lnTo>
                    <a:pt x="0" y="1123950"/>
                  </a:lnTo>
                  <a:lnTo>
                    <a:pt x="4008" y="1143674"/>
                  </a:lnTo>
                  <a:lnTo>
                    <a:pt x="14922" y="1159827"/>
                  </a:lnTo>
                  <a:lnTo>
                    <a:pt x="31075" y="1170741"/>
                  </a:lnTo>
                  <a:lnTo>
                    <a:pt x="50800" y="1174750"/>
                  </a:lnTo>
                  <a:lnTo>
                    <a:pt x="4381754" y="1174750"/>
                  </a:lnTo>
                  <a:lnTo>
                    <a:pt x="4401478" y="1170741"/>
                  </a:lnTo>
                  <a:lnTo>
                    <a:pt x="4417631" y="1159827"/>
                  </a:lnTo>
                  <a:lnTo>
                    <a:pt x="4428545" y="1143674"/>
                  </a:lnTo>
                  <a:lnTo>
                    <a:pt x="4432554" y="1123950"/>
                  </a:lnTo>
                  <a:lnTo>
                    <a:pt x="4432554" y="0"/>
                  </a:lnTo>
                  <a:close/>
                </a:path>
              </a:pathLst>
            </a:custGeom>
            <a:solidFill>
              <a:srgbClr val="EAEAF7"/>
            </a:solidFill>
          </p:spPr>
          <p:txBody>
            <a:bodyPr wrap="square" lIns="0" tIns="0" rIns="0" bIns="0" rtlCol="0"/>
            <a:lstStyle/>
            <a:p>
              <a:endParaRPr/>
            </a:p>
          </p:txBody>
        </p:sp>
        <p:sp>
          <p:nvSpPr>
            <p:cNvPr id="10" name="object 10"/>
            <p:cNvSpPr/>
            <p:nvPr/>
          </p:nvSpPr>
          <p:spPr>
            <a:xfrm>
              <a:off x="4520309" y="1129398"/>
              <a:ext cx="0" cy="1278255"/>
            </a:xfrm>
            <a:custGeom>
              <a:avLst/>
              <a:gdLst/>
              <a:ahLst/>
              <a:cxnLst/>
              <a:rect l="l" t="t" r="r" b="b"/>
              <a:pathLst>
                <a:path h="1278255">
                  <a:moveTo>
                    <a:pt x="0" y="1277874"/>
                  </a:moveTo>
                  <a:lnTo>
                    <a:pt x="0" y="0"/>
                  </a:lnTo>
                </a:path>
              </a:pathLst>
            </a:custGeom>
            <a:ln w="3175">
              <a:solidFill>
                <a:srgbClr val="7F7F7F"/>
              </a:solidFill>
            </a:ln>
          </p:spPr>
          <p:txBody>
            <a:bodyPr wrap="square" lIns="0" tIns="0" rIns="0" bIns="0" rtlCol="0"/>
            <a:lstStyle/>
            <a:p>
              <a:endParaRPr/>
            </a:p>
          </p:txBody>
        </p:sp>
        <p:sp>
          <p:nvSpPr>
            <p:cNvPr id="11" name="object 11"/>
            <p:cNvSpPr/>
            <p:nvPr/>
          </p:nvSpPr>
          <p:spPr>
            <a:xfrm>
              <a:off x="4520309" y="1116660"/>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2" name="object 12"/>
            <p:cNvSpPr/>
            <p:nvPr/>
          </p:nvSpPr>
          <p:spPr>
            <a:xfrm>
              <a:off x="4520309" y="1103960"/>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3" name="object 13"/>
            <p:cNvSpPr/>
            <p:nvPr/>
          </p:nvSpPr>
          <p:spPr>
            <a:xfrm>
              <a:off x="4520309" y="1091260"/>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4" name="object 14"/>
            <p:cNvPicPr/>
            <p:nvPr/>
          </p:nvPicPr>
          <p:blipFill>
            <a:blip r:embed="rId6" cstate="print"/>
            <a:stretch>
              <a:fillRect/>
            </a:stretch>
          </p:blipFill>
          <p:spPr>
            <a:xfrm>
              <a:off x="281597" y="1865769"/>
              <a:ext cx="64757" cy="64757"/>
            </a:xfrm>
            <a:prstGeom prst="rect">
              <a:avLst/>
            </a:prstGeom>
          </p:spPr>
        </p:pic>
        <p:pic>
          <p:nvPicPr>
            <p:cNvPr id="15" name="object 15"/>
            <p:cNvPicPr/>
            <p:nvPr/>
          </p:nvPicPr>
          <p:blipFill>
            <a:blip r:embed="rId7" cstate="print"/>
            <a:stretch>
              <a:fillRect/>
            </a:stretch>
          </p:blipFill>
          <p:spPr>
            <a:xfrm>
              <a:off x="281597" y="2075802"/>
              <a:ext cx="64757" cy="64757"/>
            </a:xfrm>
            <a:prstGeom prst="rect">
              <a:avLst/>
            </a:prstGeom>
          </p:spPr>
        </p:pic>
        <p:pic>
          <p:nvPicPr>
            <p:cNvPr id="16" name="object 16"/>
            <p:cNvPicPr/>
            <p:nvPr/>
          </p:nvPicPr>
          <p:blipFill>
            <a:blip r:embed="rId8" cstate="print"/>
            <a:stretch>
              <a:fillRect/>
            </a:stretch>
          </p:blipFill>
          <p:spPr>
            <a:xfrm>
              <a:off x="281597" y="2285834"/>
              <a:ext cx="64757" cy="64757"/>
            </a:xfrm>
            <a:prstGeom prst="rect">
              <a:avLst/>
            </a:prstGeom>
          </p:spPr>
        </p:pic>
      </p:grpSp>
      <p:sp>
        <p:nvSpPr>
          <p:cNvPr id="17" name="object 17"/>
          <p:cNvSpPr txBox="1"/>
          <p:nvPr/>
        </p:nvSpPr>
        <p:spPr>
          <a:xfrm>
            <a:off x="148622" y="873350"/>
            <a:ext cx="8659091" cy="3742603"/>
          </a:xfrm>
          <a:prstGeom prst="rect">
            <a:avLst/>
          </a:prstGeom>
        </p:spPr>
        <p:txBody>
          <a:bodyPr vert="horz" wrap="square" lIns="0" tIns="20233" rIns="0" bIns="0" rtlCol="0">
            <a:spAutoFit/>
          </a:bodyPr>
          <a:lstStyle/>
          <a:p>
            <a:pPr marL="112408" marR="53956">
              <a:lnSpc>
                <a:spcPct val="118900"/>
              </a:lnSpc>
              <a:spcBef>
                <a:spcPts val="159"/>
              </a:spcBef>
            </a:pPr>
            <a:r>
              <a:rPr sz="1700" spc="106" dirty="0">
                <a:latin typeface="Tahoma"/>
                <a:cs typeface="Tahoma"/>
              </a:rPr>
              <a:t>Uses</a:t>
            </a:r>
            <a:r>
              <a:rPr sz="1700" spc="53" dirty="0">
                <a:latin typeface="Tahoma"/>
                <a:cs typeface="Tahoma"/>
              </a:rPr>
              <a:t> </a:t>
            </a:r>
            <a:r>
              <a:rPr sz="1700" dirty="0">
                <a:latin typeface="Tahoma"/>
                <a:cs typeface="Tahoma"/>
              </a:rPr>
              <a:t>the</a:t>
            </a:r>
            <a:r>
              <a:rPr sz="1700" spc="62" dirty="0">
                <a:latin typeface="Tahoma"/>
                <a:cs typeface="Tahoma"/>
              </a:rPr>
              <a:t> </a:t>
            </a:r>
            <a:r>
              <a:rPr sz="1700" dirty="0">
                <a:latin typeface="Tahoma"/>
                <a:cs typeface="Tahoma"/>
              </a:rPr>
              <a:t>well-known</a:t>
            </a:r>
            <a:r>
              <a:rPr sz="1700" spc="62" dirty="0">
                <a:latin typeface="Tahoma"/>
                <a:cs typeface="Tahoma"/>
              </a:rPr>
              <a:t> </a:t>
            </a:r>
            <a:r>
              <a:rPr sz="1700" spc="168" dirty="0">
                <a:latin typeface="Tahoma"/>
                <a:cs typeface="Tahoma"/>
              </a:rPr>
              <a:t>EM</a:t>
            </a:r>
            <a:r>
              <a:rPr sz="1700" spc="62" dirty="0">
                <a:latin typeface="Tahoma"/>
                <a:cs typeface="Tahoma"/>
              </a:rPr>
              <a:t> </a:t>
            </a:r>
            <a:r>
              <a:rPr sz="1700" dirty="0">
                <a:latin typeface="Tahoma"/>
                <a:cs typeface="Tahoma"/>
              </a:rPr>
              <a:t>algorithm</a:t>
            </a:r>
            <a:r>
              <a:rPr sz="1700" spc="62" dirty="0">
                <a:latin typeface="Tahoma"/>
                <a:cs typeface="Tahoma"/>
              </a:rPr>
              <a:t> </a:t>
            </a:r>
            <a:r>
              <a:rPr sz="1700" dirty="0">
                <a:latin typeface="Tahoma"/>
                <a:cs typeface="Tahoma"/>
              </a:rPr>
              <a:t>to</a:t>
            </a:r>
            <a:r>
              <a:rPr sz="1700" spc="62" dirty="0">
                <a:latin typeface="Tahoma"/>
                <a:cs typeface="Tahoma"/>
              </a:rPr>
              <a:t> </a:t>
            </a:r>
            <a:r>
              <a:rPr sz="1700" dirty="0">
                <a:latin typeface="Tahoma"/>
                <a:cs typeface="Tahoma"/>
              </a:rPr>
              <a:t>find</a:t>
            </a:r>
            <a:r>
              <a:rPr sz="1700" spc="62" dirty="0">
                <a:latin typeface="Tahoma"/>
                <a:cs typeface="Tahoma"/>
              </a:rPr>
              <a:t> </a:t>
            </a:r>
            <a:r>
              <a:rPr sz="1700" dirty="0">
                <a:latin typeface="Tahoma"/>
                <a:cs typeface="Tahoma"/>
              </a:rPr>
              <a:t>the</a:t>
            </a:r>
            <a:r>
              <a:rPr sz="1700" spc="62" dirty="0">
                <a:latin typeface="Tahoma"/>
                <a:cs typeface="Tahoma"/>
              </a:rPr>
              <a:t> </a:t>
            </a:r>
            <a:r>
              <a:rPr sz="1700" dirty="0">
                <a:latin typeface="Tahoma"/>
                <a:cs typeface="Tahoma"/>
              </a:rPr>
              <a:t>maximum</a:t>
            </a:r>
            <a:r>
              <a:rPr sz="1700" spc="53" dirty="0">
                <a:latin typeface="Tahoma"/>
                <a:cs typeface="Tahoma"/>
              </a:rPr>
              <a:t> </a:t>
            </a:r>
            <a:r>
              <a:rPr sz="1700" dirty="0">
                <a:latin typeface="Tahoma"/>
                <a:cs typeface="Tahoma"/>
              </a:rPr>
              <a:t>likelihood</a:t>
            </a:r>
            <a:r>
              <a:rPr sz="1700" spc="62" dirty="0">
                <a:latin typeface="Tahoma"/>
                <a:cs typeface="Tahoma"/>
              </a:rPr>
              <a:t> </a:t>
            </a:r>
            <a:r>
              <a:rPr sz="1700" dirty="0">
                <a:latin typeface="Tahoma"/>
                <a:cs typeface="Tahoma"/>
              </a:rPr>
              <a:t>estimate</a:t>
            </a:r>
            <a:r>
              <a:rPr sz="1700" spc="62" dirty="0">
                <a:latin typeface="Tahoma"/>
                <a:cs typeface="Tahoma"/>
              </a:rPr>
              <a:t> </a:t>
            </a:r>
            <a:r>
              <a:rPr sz="1700" spc="-44" dirty="0">
                <a:latin typeface="Tahoma"/>
                <a:cs typeface="Tahoma"/>
              </a:rPr>
              <a:t>of </a:t>
            </a:r>
            <a:r>
              <a:rPr sz="1700" dirty="0">
                <a:latin typeface="Tahoma"/>
                <a:cs typeface="Tahoma"/>
              </a:rPr>
              <a:t>the</a:t>
            </a:r>
            <a:r>
              <a:rPr sz="1700" spc="97" dirty="0">
                <a:latin typeface="Tahoma"/>
                <a:cs typeface="Tahoma"/>
              </a:rPr>
              <a:t> </a:t>
            </a:r>
            <a:r>
              <a:rPr sz="1700" dirty="0">
                <a:latin typeface="Tahoma"/>
                <a:cs typeface="Tahoma"/>
              </a:rPr>
              <a:t>parameters</a:t>
            </a:r>
            <a:r>
              <a:rPr sz="1700" spc="97" dirty="0">
                <a:latin typeface="Tahoma"/>
                <a:cs typeface="Tahoma"/>
              </a:rPr>
              <a:t> </a:t>
            </a:r>
            <a:r>
              <a:rPr sz="1700" dirty="0">
                <a:latin typeface="Tahoma"/>
                <a:cs typeface="Tahoma"/>
              </a:rPr>
              <a:t>of</a:t>
            </a:r>
            <a:r>
              <a:rPr sz="1700" spc="97" dirty="0">
                <a:latin typeface="Tahoma"/>
                <a:cs typeface="Tahoma"/>
              </a:rPr>
              <a:t> </a:t>
            </a:r>
            <a:r>
              <a:rPr sz="1700" dirty="0">
                <a:latin typeface="Tahoma"/>
                <a:cs typeface="Tahoma"/>
              </a:rPr>
              <a:t>a</a:t>
            </a:r>
            <a:r>
              <a:rPr sz="1700" spc="97" dirty="0">
                <a:latin typeface="Tahoma"/>
                <a:cs typeface="Tahoma"/>
              </a:rPr>
              <a:t> </a:t>
            </a:r>
            <a:r>
              <a:rPr sz="1700" dirty="0">
                <a:latin typeface="Tahoma"/>
                <a:cs typeface="Tahoma"/>
              </a:rPr>
              <a:t>hidden</a:t>
            </a:r>
            <a:r>
              <a:rPr sz="1700" spc="97" dirty="0">
                <a:latin typeface="Tahoma"/>
                <a:cs typeface="Tahoma"/>
              </a:rPr>
              <a:t> </a:t>
            </a:r>
            <a:r>
              <a:rPr sz="1700" dirty="0">
                <a:latin typeface="Tahoma"/>
                <a:cs typeface="Tahoma"/>
              </a:rPr>
              <a:t>markov</a:t>
            </a:r>
            <a:r>
              <a:rPr sz="1700" spc="97" dirty="0">
                <a:latin typeface="Tahoma"/>
                <a:cs typeface="Tahoma"/>
              </a:rPr>
              <a:t> </a:t>
            </a:r>
            <a:r>
              <a:rPr sz="1700" spc="-18" dirty="0">
                <a:latin typeface="Tahoma"/>
                <a:cs typeface="Tahoma"/>
              </a:rPr>
              <a:t>model</a:t>
            </a:r>
            <a:endParaRPr sz="1700">
              <a:latin typeface="Tahoma"/>
              <a:cs typeface="Tahoma"/>
            </a:endParaRPr>
          </a:p>
          <a:p>
            <a:pPr marL="112408">
              <a:spcBef>
                <a:spcPts val="1337"/>
              </a:spcBef>
            </a:pPr>
            <a:r>
              <a:rPr sz="1900" i="1" spc="-71" dirty="0">
                <a:solidFill>
                  <a:srgbClr val="3232B2"/>
                </a:solidFill>
                <a:latin typeface="Cambria"/>
                <a:cs typeface="Cambria"/>
              </a:rPr>
              <a:t>Parameters</a:t>
            </a:r>
            <a:r>
              <a:rPr sz="1900" i="1" spc="9" dirty="0">
                <a:solidFill>
                  <a:srgbClr val="3232B2"/>
                </a:solidFill>
                <a:latin typeface="Cambria"/>
                <a:cs typeface="Cambria"/>
              </a:rPr>
              <a:t> </a:t>
            </a:r>
            <a:r>
              <a:rPr sz="1900" i="1" dirty="0">
                <a:solidFill>
                  <a:srgbClr val="3232B2"/>
                </a:solidFill>
                <a:latin typeface="Cambria"/>
                <a:cs typeface="Cambria"/>
              </a:rPr>
              <a:t>of</a:t>
            </a:r>
            <a:r>
              <a:rPr sz="1900" i="1" spc="9" dirty="0">
                <a:solidFill>
                  <a:srgbClr val="3232B2"/>
                </a:solidFill>
                <a:latin typeface="Cambria"/>
                <a:cs typeface="Cambria"/>
              </a:rPr>
              <a:t> </a:t>
            </a:r>
            <a:r>
              <a:rPr sz="1900" i="1" spc="-44" dirty="0">
                <a:solidFill>
                  <a:srgbClr val="3232B2"/>
                </a:solidFill>
                <a:latin typeface="Cambria"/>
                <a:cs typeface="Cambria"/>
              </a:rPr>
              <a:t>HMM</a:t>
            </a:r>
            <a:endParaRPr sz="1900">
              <a:latin typeface="Cambria"/>
              <a:cs typeface="Cambria"/>
            </a:endParaRPr>
          </a:p>
          <a:p>
            <a:pPr marL="112408" marR="250669">
              <a:lnSpc>
                <a:spcPct val="108300"/>
              </a:lnSpc>
              <a:spcBef>
                <a:spcPts val="257"/>
              </a:spcBef>
            </a:pPr>
            <a:r>
              <a:rPr sz="1700" dirty="0">
                <a:latin typeface="Tahoma"/>
                <a:cs typeface="Tahoma"/>
              </a:rPr>
              <a:t>Let</a:t>
            </a:r>
            <a:r>
              <a:rPr sz="1700" spc="35" dirty="0">
                <a:latin typeface="Tahoma"/>
                <a:cs typeface="Tahoma"/>
              </a:rPr>
              <a:t> </a:t>
            </a:r>
            <a:r>
              <a:rPr sz="1900" i="1" dirty="0">
                <a:latin typeface="Cambria"/>
                <a:cs typeface="Cambria"/>
              </a:rPr>
              <a:t>X</a:t>
            </a:r>
            <a:r>
              <a:rPr sz="2100" i="1" baseline="-10416" dirty="0">
                <a:latin typeface="Cambria"/>
                <a:cs typeface="Cambria"/>
              </a:rPr>
              <a:t>t</a:t>
            </a:r>
            <a:r>
              <a:rPr sz="2100" i="1" spc="570" baseline="-10416" dirty="0">
                <a:latin typeface="Cambria"/>
                <a:cs typeface="Cambria"/>
              </a:rPr>
              <a:t> </a:t>
            </a:r>
            <a:r>
              <a:rPr sz="1700" dirty="0">
                <a:latin typeface="Tahoma"/>
                <a:cs typeface="Tahoma"/>
              </a:rPr>
              <a:t>be</a:t>
            </a:r>
            <a:r>
              <a:rPr sz="1700" spc="44" dirty="0">
                <a:latin typeface="Tahoma"/>
                <a:cs typeface="Tahoma"/>
              </a:rPr>
              <a:t> </a:t>
            </a:r>
            <a:r>
              <a:rPr sz="1700" dirty="0">
                <a:latin typeface="Tahoma"/>
                <a:cs typeface="Tahoma"/>
              </a:rPr>
              <a:t>the</a:t>
            </a:r>
            <a:r>
              <a:rPr sz="1700" spc="44" dirty="0">
                <a:latin typeface="Tahoma"/>
                <a:cs typeface="Tahoma"/>
              </a:rPr>
              <a:t> </a:t>
            </a:r>
            <a:r>
              <a:rPr sz="1700" dirty="0">
                <a:latin typeface="Tahoma"/>
                <a:cs typeface="Tahoma"/>
              </a:rPr>
              <a:t>random</a:t>
            </a:r>
            <a:r>
              <a:rPr sz="1700" spc="35" dirty="0">
                <a:latin typeface="Tahoma"/>
                <a:cs typeface="Tahoma"/>
              </a:rPr>
              <a:t> </a:t>
            </a:r>
            <a:r>
              <a:rPr sz="1700" dirty="0">
                <a:latin typeface="Tahoma"/>
                <a:cs typeface="Tahoma"/>
              </a:rPr>
              <a:t>variable</a:t>
            </a:r>
            <a:r>
              <a:rPr sz="1700" spc="44" dirty="0">
                <a:latin typeface="Tahoma"/>
                <a:cs typeface="Tahoma"/>
              </a:rPr>
              <a:t> </a:t>
            </a:r>
            <a:r>
              <a:rPr sz="1700" dirty="0">
                <a:latin typeface="Tahoma"/>
                <a:cs typeface="Tahoma"/>
              </a:rPr>
              <a:t>denoting</a:t>
            </a:r>
            <a:r>
              <a:rPr sz="1700" spc="44" dirty="0">
                <a:latin typeface="Tahoma"/>
                <a:cs typeface="Tahoma"/>
              </a:rPr>
              <a:t> </a:t>
            </a:r>
            <a:r>
              <a:rPr sz="1700" dirty="0">
                <a:latin typeface="Tahoma"/>
                <a:cs typeface="Tahoma"/>
              </a:rPr>
              <a:t>hidden</a:t>
            </a:r>
            <a:r>
              <a:rPr sz="1700" spc="44" dirty="0">
                <a:latin typeface="Tahoma"/>
                <a:cs typeface="Tahoma"/>
              </a:rPr>
              <a:t> </a:t>
            </a:r>
            <a:r>
              <a:rPr sz="1700" dirty="0">
                <a:latin typeface="Tahoma"/>
                <a:cs typeface="Tahoma"/>
              </a:rPr>
              <a:t>state</a:t>
            </a:r>
            <a:r>
              <a:rPr sz="1700" spc="44" dirty="0">
                <a:latin typeface="Tahoma"/>
                <a:cs typeface="Tahoma"/>
              </a:rPr>
              <a:t> </a:t>
            </a:r>
            <a:r>
              <a:rPr sz="1700" dirty="0">
                <a:latin typeface="Tahoma"/>
                <a:cs typeface="Tahoma"/>
              </a:rPr>
              <a:t>at</a:t>
            </a:r>
            <a:r>
              <a:rPr sz="1700" spc="35" dirty="0">
                <a:latin typeface="Tahoma"/>
                <a:cs typeface="Tahoma"/>
              </a:rPr>
              <a:t> </a:t>
            </a:r>
            <a:r>
              <a:rPr sz="1700" dirty="0">
                <a:latin typeface="Tahoma"/>
                <a:cs typeface="Tahoma"/>
              </a:rPr>
              <a:t>time</a:t>
            </a:r>
            <a:r>
              <a:rPr sz="1700" spc="44" dirty="0">
                <a:latin typeface="Tahoma"/>
                <a:cs typeface="Tahoma"/>
              </a:rPr>
              <a:t> </a:t>
            </a:r>
            <a:r>
              <a:rPr sz="1900" i="1" spc="-53" dirty="0">
                <a:latin typeface="Cambria"/>
                <a:cs typeface="Cambria"/>
              </a:rPr>
              <a:t>t</a:t>
            </a:r>
            <a:r>
              <a:rPr sz="1700" spc="-53" dirty="0">
                <a:latin typeface="Tahoma"/>
                <a:cs typeface="Tahoma"/>
              </a:rPr>
              <a:t>,</a:t>
            </a:r>
            <a:r>
              <a:rPr sz="1700" spc="44" dirty="0">
                <a:latin typeface="Tahoma"/>
                <a:cs typeface="Tahoma"/>
              </a:rPr>
              <a:t> </a:t>
            </a:r>
            <a:r>
              <a:rPr sz="1700" dirty="0">
                <a:latin typeface="Tahoma"/>
                <a:cs typeface="Tahoma"/>
              </a:rPr>
              <a:t>and</a:t>
            </a:r>
            <a:r>
              <a:rPr sz="1700" spc="44" dirty="0">
                <a:latin typeface="Tahoma"/>
                <a:cs typeface="Tahoma"/>
              </a:rPr>
              <a:t> </a:t>
            </a:r>
            <a:r>
              <a:rPr sz="1900" i="1" dirty="0">
                <a:latin typeface="Cambria"/>
                <a:cs typeface="Cambria"/>
              </a:rPr>
              <a:t>Y</a:t>
            </a:r>
            <a:r>
              <a:rPr sz="2100" i="1" baseline="-10416" dirty="0">
                <a:latin typeface="Cambria"/>
                <a:cs typeface="Cambria"/>
              </a:rPr>
              <a:t>t</a:t>
            </a:r>
            <a:r>
              <a:rPr sz="2100" i="1" spc="558" baseline="-10416" dirty="0">
                <a:latin typeface="Cambria"/>
                <a:cs typeface="Cambria"/>
              </a:rPr>
              <a:t> </a:t>
            </a:r>
            <a:r>
              <a:rPr sz="1700" dirty="0">
                <a:latin typeface="Tahoma"/>
                <a:cs typeface="Tahoma"/>
              </a:rPr>
              <a:t>be</a:t>
            </a:r>
            <a:r>
              <a:rPr sz="1700" spc="44" dirty="0">
                <a:latin typeface="Tahoma"/>
                <a:cs typeface="Tahoma"/>
              </a:rPr>
              <a:t> </a:t>
            </a:r>
            <a:r>
              <a:rPr sz="1700" spc="-44" dirty="0">
                <a:latin typeface="Tahoma"/>
                <a:cs typeface="Tahoma"/>
              </a:rPr>
              <a:t>the </a:t>
            </a:r>
            <a:r>
              <a:rPr sz="1700" dirty="0">
                <a:latin typeface="Tahoma"/>
                <a:cs typeface="Tahoma"/>
              </a:rPr>
              <a:t>observation</a:t>
            </a:r>
            <a:r>
              <a:rPr sz="1700" spc="71" dirty="0">
                <a:latin typeface="Tahoma"/>
                <a:cs typeface="Tahoma"/>
              </a:rPr>
              <a:t> </a:t>
            </a:r>
            <a:r>
              <a:rPr sz="1700" dirty="0">
                <a:latin typeface="Tahoma"/>
                <a:cs typeface="Tahoma"/>
              </a:rPr>
              <a:t>variable</a:t>
            </a:r>
            <a:r>
              <a:rPr sz="1700" spc="71" dirty="0">
                <a:latin typeface="Tahoma"/>
                <a:cs typeface="Tahoma"/>
              </a:rPr>
              <a:t> </a:t>
            </a:r>
            <a:r>
              <a:rPr sz="1700" dirty="0">
                <a:latin typeface="Tahoma"/>
                <a:cs typeface="Tahoma"/>
              </a:rPr>
              <a:t>at</a:t>
            </a:r>
            <a:r>
              <a:rPr sz="1700" spc="62" dirty="0">
                <a:latin typeface="Tahoma"/>
                <a:cs typeface="Tahoma"/>
              </a:rPr>
              <a:t> </a:t>
            </a:r>
            <a:r>
              <a:rPr sz="1700" dirty="0">
                <a:latin typeface="Tahoma"/>
                <a:cs typeface="Tahoma"/>
              </a:rPr>
              <a:t>time</a:t>
            </a:r>
            <a:r>
              <a:rPr sz="1700" spc="71" dirty="0">
                <a:latin typeface="Tahoma"/>
                <a:cs typeface="Tahoma"/>
              </a:rPr>
              <a:t> </a:t>
            </a:r>
            <a:r>
              <a:rPr sz="1900" i="1" dirty="0">
                <a:latin typeface="Cambria"/>
                <a:cs typeface="Cambria"/>
              </a:rPr>
              <a:t>T</a:t>
            </a:r>
            <a:r>
              <a:rPr sz="1700" dirty="0">
                <a:latin typeface="Tahoma"/>
                <a:cs typeface="Tahoma"/>
              </a:rPr>
              <a:t>.</a:t>
            </a:r>
            <a:r>
              <a:rPr sz="1700" spc="221" dirty="0">
                <a:latin typeface="Tahoma"/>
                <a:cs typeface="Tahoma"/>
              </a:rPr>
              <a:t> </a:t>
            </a:r>
            <a:r>
              <a:rPr sz="1700" spc="124" dirty="0">
                <a:latin typeface="Tahoma"/>
                <a:cs typeface="Tahoma"/>
              </a:rPr>
              <a:t>HMM</a:t>
            </a:r>
            <a:r>
              <a:rPr sz="1700" spc="71" dirty="0">
                <a:latin typeface="Tahoma"/>
                <a:cs typeface="Tahoma"/>
              </a:rPr>
              <a:t> </a:t>
            </a:r>
            <a:r>
              <a:rPr sz="1700" dirty="0">
                <a:latin typeface="Tahoma"/>
                <a:cs typeface="Tahoma"/>
              </a:rPr>
              <a:t>parameters</a:t>
            </a:r>
            <a:r>
              <a:rPr sz="1700" spc="71" dirty="0">
                <a:latin typeface="Tahoma"/>
                <a:cs typeface="Tahoma"/>
              </a:rPr>
              <a:t> </a:t>
            </a:r>
            <a:r>
              <a:rPr sz="1700" dirty="0">
                <a:latin typeface="Tahoma"/>
                <a:cs typeface="Tahoma"/>
              </a:rPr>
              <a:t>are</a:t>
            </a:r>
            <a:r>
              <a:rPr sz="1700" spc="71" dirty="0">
                <a:latin typeface="Tahoma"/>
                <a:cs typeface="Tahoma"/>
              </a:rPr>
              <a:t> </a:t>
            </a:r>
            <a:r>
              <a:rPr sz="1700" dirty="0">
                <a:latin typeface="Tahoma"/>
                <a:cs typeface="Tahoma"/>
              </a:rPr>
              <a:t>given</a:t>
            </a:r>
            <a:r>
              <a:rPr sz="1700" spc="71" dirty="0">
                <a:latin typeface="Tahoma"/>
                <a:cs typeface="Tahoma"/>
              </a:rPr>
              <a:t> </a:t>
            </a:r>
            <a:r>
              <a:rPr sz="1700" dirty="0">
                <a:latin typeface="Tahoma"/>
                <a:cs typeface="Tahoma"/>
              </a:rPr>
              <a:t>by</a:t>
            </a:r>
            <a:r>
              <a:rPr sz="1700" spc="71" dirty="0">
                <a:latin typeface="Tahoma"/>
                <a:cs typeface="Tahoma"/>
              </a:rPr>
              <a:t> </a:t>
            </a:r>
            <a:r>
              <a:rPr sz="1900" i="1" spc="-248" dirty="0">
                <a:latin typeface="Calibri"/>
                <a:cs typeface="Calibri"/>
              </a:rPr>
              <a:t>θ</a:t>
            </a:r>
            <a:r>
              <a:rPr sz="1900" i="1" spc="115" dirty="0">
                <a:latin typeface="Calibri"/>
                <a:cs typeface="Calibri"/>
              </a:rPr>
              <a:t> </a:t>
            </a:r>
            <a:r>
              <a:rPr sz="1900" dirty="0">
                <a:latin typeface="Tahoma"/>
                <a:cs typeface="Tahoma"/>
              </a:rPr>
              <a:t>=</a:t>
            </a:r>
            <a:r>
              <a:rPr sz="1900" spc="-89" dirty="0">
                <a:latin typeface="Tahoma"/>
                <a:cs typeface="Tahoma"/>
              </a:rPr>
              <a:t> </a:t>
            </a:r>
            <a:r>
              <a:rPr sz="1900" dirty="0">
                <a:latin typeface="Tahoma"/>
                <a:cs typeface="Tahoma"/>
              </a:rPr>
              <a:t>(</a:t>
            </a:r>
            <a:r>
              <a:rPr sz="1900" i="1" dirty="0">
                <a:latin typeface="Cambria"/>
                <a:cs typeface="Cambria"/>
              </a:rPr>
              <a:t>A</a:t>
            </a:r>
            <a:r>
              <a:rPr sz="1900" i="1" dirty="0">
                <a:latin typeface="Calibri"/>
                <a:cs typeface="Calibri"/>
              </a:rPr>
              <a:t>,</a:t>
            </a:r>
            <a:r>
              <a:rPr sz="1900" i="1" spc="-177" dirty="0">
                <a:latin typeface="Calibri"/>
                <a:cs typeface="Calibri"/>
              </a:rPr>
              <a:t> </a:t>
            </a:r>
            <a:r>
              <a:rPr sz="1900" i="1" dirty="0">
                <a:latin typeface="Cambria"/>
                <a:cs typeface="Cambria"/>
              </a:rPr>
              <a:t>B</a:t>
            </a:r>
            <a:r>
              <a:rPr sz="1900" i="1" dirty="0">
                <a:latin typeface="Calibri"/>
                <a:cs typeface="Calibri"/>
              </a:rPr>
              <a:t>,</a:t>
            </a:r>
            <a:r>
              <a:rPr sz="1900" i="1" spc="-177" dirty="0">
                <a:latin typeface="Calibri"/>
                <a:cs typeface="Calibri"/>
              </a:rPr>
              <a:t> </a:t>
            </a:r>
            <a:r>
              <a:rPr sz="1900" i="1" spc="-44" dirty="0">
                <a:latin typeface="Calibri"/>
                <a:cs typeface="Calibri"/>
              </a:rPr>
              <a:t>π</a:t>
            </a:r>
            <a:r>
              <a:rPr sz="1900" spc="-44" dirty="0">
                <a:latin typeface="Tahoma"/>
                <a:cs typeface="Tahoma"/>
              </a:rPr>
              <a:t>) </a:t>
            </a:r>
            <a:r>
              <a:rPr sz="1700" spc="-18" dirty="0">
                <a:latin typeface="Tahoma"/>
                <a:cs typeface="Tahoma"/>
              </a:rPr>
              <a:t>where</a:t>
            </a:r>
            <a:endParaRPr sz="1700">
              <a:latin typeface="Tahoma"/>
              <a:cs typeface="Tahoma"/>
            </a:endParaRPr>
          </a:p>
          <a:p>
            <a:pPr marL="602505">
              <a:spcBef>
                <a:spcPts val="646"/>
              </a:spcBef>
            </a:pPr>
            <a:r>
              <a:rPr sz="1900" i="1" dirty="0">
                <a:latin typeface="Cambria"/>
                <a:cs typeface="Cambria"/>
              </a:rPr>
              <a:t>A</a:t>
            </a:r>
            <a:r>
              <a:rPr sz="1900" i="1" spc="71" dirty="0">
                <a:latin typeface="Cambria"/>
                <a:cs typeface="Cambria"/>
              </a:rPr>
              <a:t> </a:t>
            </a:r>
            <a:r>
              <a:rPr sz="1900" dirty="0">
                <a:latin typeface="Tahoma"/>
                <a:cs typeface="Tahoma"/>
              </a:rPr>
              <a:t>=</a:t>
            </a:r>
            <a:r>
              <a:rPr sz="1900" spc="-115" dirty="0">
                <a:latin typeface="Tahoma"/>
                <a:cs typeface="Tahoma"/>
              </a:rPr>
              <a:t> </a:t>
            </a:r>
            <a:r>
              <a:rPr sz="1900" dirty="0">
                <a:latin typeface="Roboto Th"/>
                <a:cs typeface="Roboto Th"/>
              </a:rPr>
              <a:t>{</a:t>
            </a:r>
            <a:r>
              <a:rPr sz="1900" i="1" dirty="0">
                <a:latin typeface="Cambria"/>
                <a:cs typeface="Cambria"/>
              </a:rPr>
              <a:t>a</a:t>
            </a:r>
            <a:r>
              <a:rPr sz="2100" i="1" baseline="-10416" dirty="0">
                <a:latin typeface="Cambria"/>
                <a:cs typeface="Cambria"/>
              </a:rPr>
              <a:t>ij</a:t>
            </a:r>
            <a:r>
              <a:rPr sz="1900" dirty="0">
                <a:latin typeface="Roboto Th"/>
                <a:cs typeface="Roboto Th"/>
              </a:rPr>
              <a:t>}</a:t>
            </a:r>
            <a:r>
              <a:rPr sz="1900" spc="27" dirty="0">
                <a:latin typeface="Roboto Th"/>
                <a:cs typeface="Roboto Th"/>
              </a:rPr>
              <a:t> </a:t>
            </a:r>
            <a:r>
              <a:rPr sz="1900" dirty="0">
                <a:latin typeface="Tahoma"/>
                <a:cs typeface="Tahoma"/>
              </a:rPr>
              <a:t>=</a:t>
            </a:r>
            <a:r>
              <a:rPr sz="1900" spc="-115" dirty="0">
                <a:latin typeface="Tahoma"/>
                <a:cs typeface="Tahoma"/>
              </a:rPr>
              <a:t> </a:t>
            </a:r>
            <a:r>
              <a:rPr sz="1900" i="1" dirty="0">
                <a:latin typeface="Cambria"/>
                <a:cs typeface="Cambria"/>
              </a:rPr>
              <a:t>P</a:t>
            </a:r>
            <a:r>
              <a:rPr sz="1900" dirty="0">
                <a:latin typeface="Tahoma"/>
                <a:cs typeface="Tahoma"/>
              </a:rPr>
              <a:t>(</a:t>
            </a:r>
            <a:r>
              <a:rPr sz="1900" i="1" dirty="0">
                <a:latin typeface="Cambria"/>
                <a:cs typeface="Cambria"/>
              </a:rPr>
              <a:t>X</a:t>
            </a:r>
            <a:r>
              <a:rPr sz="2100" i="1" baseline="-10416" dirty="0">
                <a:latin typeface="Cambria"/>
                <a:cs typeface="Cambria"/>
              </a:rPr>
              <a:t>t</a:t>
            </a:r>
            <a:r>
              <a:rPr sz="2100" i="1" spc="478" baseline="-10416" dirty="0">
                <a:latin typeface="Cambria"/>
                <a:cs typeface="Cambria"/>
              </a:rPr>
              <a:t> </a:t>
            </a:r>
            <a:r>
              <a:rPr sz="1900" dirty="0">
                <a:latin typeface="Tahoma"/>
                <a:cs typeface="Tahoma"/>
              </a:rPr>
              <a:t>=</a:t>
            </a:r>
            <a:r>
              <a:rPr sz="1900" spc="-115" dirty="0">
                <a:latin typeface="Tahoma"/>
                <a:cs typeface="Tahoma"/>
              </a:rPr>
              <a:t> </a:t>
            </a:r>
            <a:r>
              <a:rPr sz="1900" i="1" dirty="0">
                <a:latin typeface="Cambria"/>
                <a:cs typeface="Cambria"/>
              </a:rPr>
              <a:t>j</a:t>
            </a:r>
            <a:r>
              <a:rPr sz="1900" dirty="0">
                <a:latin typeface="Roboto Th"/>
                <a:cs typeface="Roboto Th"/>
              </a:rPr>
              <a:t>|</a:t>
            </a:r>
            <a:r>
              <a:rPr sz="1900" i="1" dirty="0">
                <a:latin typeface="Cambria"/>
                <a:cs typeface="Cambria"/>
              </a:rPr>
              <a:t>X</a:t>
            </a:r>
            <a:r>
              <a:rPr sz="2100" i="1" baseline="-10416" dirty="0">
                <a:latin typeface="Cambria"/>
                <a:cs typeface="Cambria"/>
              </a:rPr>
              <a:t>t</a:t>
            </a:r>
            <a:r>
              <a:rPr sz="2100" baseline="-10416" dirty="0">
                <a:latin typeface="Roboto Th"/>
                <a:cs typeface="Roboto Th"/>
              </a:rPr>
              <a:t>−</a:t>
            </a:r>
            <a:r>
              <a:rPr sz="2100" baseline="-10416" dirty="0">
                <a:latin typeface="Times New Roman"/>
                <a:cs typeface="Times New Roman"/>
              </a:rPr>
              <a:t>1</a:t>
            </a:r>
            <a:r>
              <a:rPr sz="2100" spc="370" baseline="-10416" dirty="0">
                <a:latin typeface="Times New Roman"/>
                <a:cs typeface="Times New Roman"/>
              </a:rPr>
              <a:t> </a:t>
            </a:r>
            <a:r>
              <a:rPr sz="1900" dirty="0">
                <a:latin typeface="Tahoma"/>
                <a:cs typeface="Tahoma"/>
              </a:rPr>
              <a:t>=</a:t>
            </a:r>
            <a:r>
              <a:rPr sz="1900" spc="-115" dirty="0">
                <a:latin typeface="Tahoma"/>
                <a:cs typeface="Tahoma"/>
              </a:rPr>
              <a:t> </a:t>
            </a:r>
            <a:r>
              <a:rPr sz="1900" i="1" dirty="0">
                <a:latin typeface="Cambria"/>
                <a:cs typeface="Cambria"/>
              </a:rPr>
              <a:t>i</a:t>
            </a:r>
            <a:r>
              <a:rPr sz="1900" dirty="0">
                <a:latin typeface="Tahoma"/>
                <a:cs typeface="Tahoma"/>
              </a:rPr>
              <a:t>)</a:t>
            </a:r>
            <a:r>
              <a:rPr sz="1900" spc="-35" dirty="0">
                <a:latin typeface="Tahoma"/>
                <a:cs typeface="Tahoma"/>
              </a:rPr>
              <a:t> </a:t>
            </a:r>
            <a:r>
              <a:rPr sz="1700" dirty="0">
                <a:latin typeface="Tahoma"/>
                <a:cs typeface="Tahoma"/>
              </a:rPr>
              <a:t>is</a:t>
            </a:r>
            <a:r>
              <a:rPr sz="1700" spc="35" dirty="0">
                <a:latin typeface="Tahoma"/>
                <a:cs typeface="Tahoma"/>
              </a:rPr>
              <a:t> </a:t>
            </a:r>
            <a:r>
              <a:rPr sz="1700" dirty="0">
                <a:latin typeface="Tahoma"/>
                <a:cs typeface="Tahoma"/>
              </a:rPr>
              <a:t>the</a:t>
            </a:r>
            <a:r>
              <a:rPr sz="1700" spc="44" dirty="0">
                <a:latin typeface="Tahoma"/>
                <a:cs typeface="Tahoma"/>
              </a:rPr>
              <a:t> </a:t>
            </a:r>
            <a:r>
              <a:rPr sz="1700" dirty="0">
                <a:latin typeface="Tahoma"/>
                <a:cs typeface="Tahoma"/>
              </a:rPr>
              <a:t>state</a:t>
            </a:r>
            <a:r>
              <a:rPr sz="1700" spc="35" dirty="0">
                <a:latin typeface="Tahoma"/>
                <a:cs typeface="Tahoma"/>
              </a:rPr>
              <a:t> </a:t>
            </a:r>
            <a:r>
              <a:rPr sz="1700" dirty="0">
                <a:latin typeface="Tahoma"/>
                <a:cs typeface="Tahoma"/>
              </a:rPr>
              <a:t>transition</a:t>
            </a:r>
            <a:r>
              <a:rPr sz="1700" spc="35" dirty="0">
                <a:latin typeface="Tahoma"/>
                <a:cs typeface="Tahoma"/>
              </a:rPr>
              <a:t> </a:t>
            </a:r>
            <a:r>
              <a:rPr sz="1700" spc="-18" dirty="0">
                <a:latin typeface="Tahoma"/>
                <a:cs typeface="Tahoma"/>
              </a:rPr>
              <a:t>matrix</a:t>
            </a:r>
            <a:endParaRPr sz="1700">
              <a:latin typeface="Tahoma"/>
              <a:cs typeface="Tahoma"/>
            </a:endParaRPr>
          </a:p>
          <a:p>
            <a:pPr marL="602505">
              <a:spcBef>
                <a:spcPts val="584"/>
              </a:spcBef>
            </a:pPr>
            <a:r>
              <a:rPr sz="1900" i="1" dirty="0">
                <a:latin typeface="Calibri"/>
                <a:cs typeface="Calibri"/>
              </a:rPr>
              <a:t>π</a:t>
            </a:r>
            <a:r>
              <a:rPr sz="1900" i="1" spc="35" dirty="0">
                <a:latin typeface="Calibri"/>
                <a:cs typeface="Calibri"/>
              </a:rPr>
              <a:t> </a:t>
            </a:r>
            <a:r>
              <a:rPr sz="1900" dirty="0">
                <a:latin typeface="Tahoma"/>
                <a:cs typeface="Tahoma"/>
              </a:rPr>
              <a:t>=</a:t>
            </a:r>
            <a:r>
              <a:rPr sz="1900" spc="-124" dirty="0">
                <a:latin typeface="Tahoma"/>
                <a:cs typeface="Tahoma"/>
              </a:rPr>
              <a:t> </a:t>
            </a:r>
            <a:r>
              <a:rPr sz="1900" dirty="0">
                <a:latin typeface="Roboto Th"/>
                <a:cs typeface="Roboto Th"/>
              </a:rPr>
              <a:t>{</a:t>
            </a:r>
            <a:r>
              <a:rPr sz="1900" i="1" dirty="0">
                <a:latin typeface="Calibri"/>
                <a:cs typeface="Calibri"/>
              </a:rPr>
              <a:t>π</a:t>
            </a:r>
            <a:r>
              <a:rPr sz="2100" i="1" baseline="-10416" dirty="0">
                <a:latin typeface="Cambria"/>
                <a:cs typeface="Cambria"/>
              </a:rPr>
              <a:t>i</a:t>
            </a:r>
            <a:r>
              <a:rPr sz="1900" dirty="0">
                <a:latin typeface="Roboto Th"/>
                <a:cs typeface="Roboto Th"/>
              </a:rPr>
              <a:t>}</a:t>
            </a:r>
            <a:r>
              <a:rPr sz="1900" spc="18" dirty="0">
                <a:latin typeface="Roboto Th"/>
                <a:cs typeface="Roboto Th"/>
              </a:rPr>
              <a:t> </a:t>
            </a:r>
            <a:r>
              <a:rPr sz="1900" dirty="0">
                <a:latin typeface="Tahoma"/>
                <a:cs typeface="Tahoma"/>
              </a:rPr>
              <a:t>=</a:t>
            </a:r>
            <a:r>
              <a:rPr sz="1900" spc="-124" dirty="0">
                <a:latin typeface="Tahoma"/>
                <a:cs typeface="Tahoma"/>
              </a:rPr>
              <a:t> </a:t>
            </a:r>
            <a:r>
              <a:rPr sz="1900" i="1" dirty="0">
                <a:latin typeface="Cambria"/>
                <a:cs typeface="Cambria"/>
              </a:rPr>
              <a:t>P</a:t>
            </a:r>
            <a:r>
              <a:rPr sz="1900" dirty="0">
                <a:latin typeface="Tahoma"/>
                <a:cs typeface="Tahoma"/>
              </a:rPr>
              <a:t>(</a:t>
            </a:r>
            <a:r>
              <a:rPr sz="1900" i="1" dirty="0">
                <a:latin typeface="Cambria"/>
                <a:cs typeface="Cambria"/>
              </a:rPr>
              <a:t>X</a:t>
            </a:r>
            <a:r>
              <a:rPr sz="2100" baseline="-10416" dirty="0">
                <a:latin typeface="Times New Roman"/>
                <a:cs typeface="Times New Roman"/>
              </a:rPr>
              <a:t>1</a:t>
            </a:r>
            <a:r>
              <a:rPr sz="2100" spc="345" baseline="-10416" dirty="0">
                <a:latin typeface="Times New Roman"/>
                <a:cs typeface="Times New Roman"/>
              </a:rPr>
              <a:t> </a:t>
            </a:r>
            <a:r>
              <a:rPr sz="1900" dirty="0">
                <a:latin typeface="Tahoma"/>
                <a:cs typeface="Tahoma"/>
              </a:rPr>
              <a:t>=</a:t>
            </a:r>
            <a:r>
              <a:rPr sz="1900" spc="-124" dirty="0">
                <a:latin typeface="Tahoma"/>
                <a:cs typeface="Tahoma"/>
              </a:rPr>
              <a:t> </a:t>
            </a:r>
            <a:r>
              <a:rPr sz="1900" i="1" dirty="0">
                <a:latin typeface="Cambria"/>
                <a:cs typeface="Cambria"/>
              </a:rPr>
              <a:t>i</a:t>
            </a:r>
            <a:r>
              <a:rPr sz="1900" dirty="0">
                <a:latin typeface="Tahoma"/>
                <a:cs typeface="Tahoma"/>
              </a:rPr>
              <a:t>)</a:t>
            </a:r>
            <a:r>
              <a:rPr sz="1900" spc="-53" dirty="0">
                <a:latin typeface="Tahoma"/>
                <a:cs typeface="Tahoma"/>
              </a:rPr>
              <a:t> </a:t>
            </a:r>
            <a:r>
              <a:rPr sz="1700" dirty="0">
                <a:latin typeface="Tahoma"/>
                <a:cs typeface="Tahoma"/>
              </a:rPr>
              <a:t>is</a:t>
            </a:r>
            <a:r>
              <a:rPr sz="1700" spc="27" dirty="0">
                <a:latin typeface="Tahoma"/>
                <a:cs typeface="Tahoma"/>
              </a:rPr>
              <a:t> </a:t>
            </a:r>
            <a:r>
              <a:rPr sz="1700" dirty="0">
                <a:latin typeface="Tahoma"/>
                <a:cs typeface="Tahoma"/>
              </a:rPr>
              <a:t>the</a:t>
            </a:r>
            <a:r>
              <a:rPr sz="1700" spc="27" dirty="0">
                <a:latin typeface="Tahoma"/>
                <a:cs typeface="Tahoma"/>
              </a:rPr>
              <a:t> </a:t>
            </a:r>
            <a:r>
              <a:rPr sz="1700" dirty="0">
                <a:latin typeface="Tahoma"/>
                <a:cs typeface="Tahoma"/>
              </a:rPr>
              <a:t>initial</a:t>
            </a:r>
            <a:r>
              <a:rPr sz="1700" spc="27" dirty="0">
                <a:latin typeface="Tahoma"/>
                <a:cs typeface="Tahoma"/>
              </a:rPr>
              <a:t> </a:t>
            </a:r>
            <a:r>
              <a:rPr sz="1700" dirty="0">
                <a:latin typeface="Tahoma"/>
                <a:cs typeface="Tahoma"/>
              </a:rPr>
              <a:t>state</a:t>
            </a:r>
            <a:r>
              <a:rPr sz="1700" spc="18" dirty="0">
                <a:latin typeface="Tahoma"/>
                <a:cs typeface="Tahoma"/>
              </a:rPr>
              <a:t> </a:t>
            </a:r>
            <a:r>
              <a:rPr sz="1700" spc="-18" dirty="0">
                <a:latin typeface="Tahoma"/>
                <a:cs typeface="Tahoma"/>
              </a:rPr>
              <a:t>distribution</a:t>
            </a:r>
            <a:endParaRPr sz="1700">
              <a:latin typeface="Tahoma"/>
              <a:cs typeface="Tahoma"/>
            </a:endParaRPr>
          </a:p>
          <a:p>
            <a:pPr marL="602505">
              <a:spcBef>
                <a:spcPts val="593"/>
              </a:spcBef>
            </a:pPr>
            <a:r>
              <a:rPr sz="1900" i="1" dirty="0">
                <a:latin typeface="Cambria"/>
                <a:cs typeface="Cambria"/>
              </a:rPr>
              <a:t>B</a:t>
            </a:r>
            <a:r>
              <a:rPr sz="1900" i="1" spc="71" dirty="0">
                <a:latin typeface="Cambria"/>
                <a:cs typeface="Cambria"/>
              </a:rPr>
              <a:t> </a:t>
            </a:r>
            <a:r>
              <a:rPr sz="1900" dirty="0">
                <a:latin typeface="Tahoma"/>
                <a:cs typeface="Tahoma"/>
              </a:rPr>
              <a:t>=</a:t>
            </a:r>
            <a:r>
              <a:rPr sz="1900" spc="-115" dirty="0">
                <a:latin typeface="Tahoma"/>
                <a:cs typeface="Tahoma"/>
              </a:rPr>
              <a:t> </a:t>
            </a:r>
            <a:r>
              <a:rPr sz="1900" dirty="0">
                <a:latin typeface="Roboto Th"/>
                <a:cs typeface="Roboto Th"/>
              </a:rPr>
              <a:t>{</a:t>
            </a:r>
            <a:r>
              <a:rPr sz="1900" i="1" dirty="0">
                <a:latin typeface="Cambria"/>
                <a:cs typeface="Cambria"/>
              </a:rPr>
              <a:t>b</a:t>
            </a:r>
            <a:r>
              <a:rPr sz="2100" i="1" baseline="-10416" dirty="0">
                <a:latin typeface="Cambria"/>
                <a:cs typeface="Cambria"/>
              </a:rPr>
              <a:t>j</a:t>
            </a:r>
            <a:r>
              <a:rPr sz="1900" dirty="0">
                <a:latin typeface="Tahoma"/>
                <a:cs typeface="Tahoma"/>
              </a:rPr>
              <a:t>(</a:t>
            </a:r>
            <a:r>
              <a:rPr sz="1900" i="1" dirty="0">
                <a:latin typeface="Cambria"/>
                <a:cs typeface="Cambria"/>
              </a:rPr>
              <a:t>y</a:t>
            </a:r>
            <a:r>
              <a:rPr sz="2100" i="1" baseline="-10416" dirty="0">
                <a:latin typeface="Cambria"/>
                <a:cs typeface="Cambria"/>
              </a:rPr>
              <a:t>t</a:t>
            </a:r>
            <a:r>
              <a:rPr sz="1900" dirty="0">
                <a:latin typeface="Tahoma"/>
                <a:cs typeface="Tahoma"/>
              </a:rPr>
              <a:t>)</a:t>
            </a:r>
            <a:r>
              <a:rPr sz="1900" dirty="0">
                <a:latin typeface="Roboto Th"/>
                <a:cs typeface="Roboto Th"/>
              </a:rPr>
              <a:t>}</a:t>
            </a:r>
            <a:r>
              <a:rPr sz="1900" spc="27" dirty="0">
                <a:latin typeface="Roboto Th"/>
                <a:cs typeface="Roboto Th"/>
              </a:rPr>
              <a:t> </a:t>
            </a:r>
            <a:r>
              <a:rPr sz="1900" dirty="0">
                <a:latin typeface="Tahoma"/>
                <a:cs typeface="Tahoma"/>
              </a:rPr>
              <a:t>=</a:t>
            </a:r>
            <a:r>
              <a:rPr sz="1900" spc="-115" dirty="0">
                <a:latin typeface="Tahoma"/>
                <a:cs typeface="Tahoma"/>
              </a:rPr>
              <a:t> </a:t>
            </a:r>
            <a:r>
              <a:rPr sz="1900" i="1" dirty="0">
                <a:latin typeface="Cambria"/>
                <a:cs typeface="Cambria"/>
              </a:rPr>
              <a:t>P</a:t>
            </a:r>
            <a:r>
              <a:rPr sz="1900" dirty="0">
                <a:latin typeface="Tahoma"/>
                <a:cs typeface="Tahoma"/>
              </a:rPr>
              <a:t>(</a:t>
            </a:r>
            <a:r>
              <a:rPr sz="1900" i="1" dirty="0">
                <a:latin typeface="Cambria"/>
                <a:cs typeface="Cambria"/>
              </a:rPr>
              <a:t>Y</a:t>
            </a:r>
            <a:r>
              <a:rPr sz="2100" i="1" baseline="-10416" dirty="0">
                <a:latin typeface="Cambria"/>
                <a:cs typeface="Cambria"/>
              </a:rPr>
              <a:t>t</a:t>
            </a:r>
            <a:r>
              <a:rPr sz="2100" i="1" spc="464" baseline="-10416" dirty="0">
                <a:latin typeface="Cambria"/>
                <a:cs typeface="Cambria"/>
              </a:rPr>
              <a:t> </a:t>
            </a:r>
            <a:r>
              <a:rPr sz="1900" dirty="0">
                <a:latin typeface="Tahoma"/>
                <a:cs typeface="Tahoma"/>
              </a:rPr>
              <a:t>=</a:t>
            </a:r>
            <a:r>
              <a:rPr sz="1900" spc="-115" dirty="0">
                <a:latin typeface="Tahoma"/>
                <a:cs typeface="Tahoma"/>
              </a:rPr>
              <a:t> </a:t>
            </a:r>
            <a:r>
              <a:rPr sz="1900" i="1" dirty="0">
                <a:latin typeface="Cambria"/>
                <a:cs typeface="Cambria"/>
              </a:rPr>
              <a:t>y</a:t>
            </a:r>
            <a:r>
              <a:rPr sz="2100" i="1" baseline="-10416" dirty="0">
                <a:latin typeface="Cambria"/>
                <a:cs typeface="Cambria"/>
              </a:rPr>
              <a:t>t</a:t>
            </a:r>
            <a:r>
              <a:rPr sz="1900" dirty="0">
                <a:latin typeface="Roboto Th"/>
                <a:cs typeface="Roboto Th"/>
              </a:rPr>
              <a:t>|</a:t>
            </a:r>
            <a:r>
              <a:rPr sz="1900" i="1" dirty="0">
                <a:latin typeface="Cambria"/>
                <a:cs typeface="Cambria"/>
              </a:rPr>
              <a:t>X</a:t>
            </a:r>
            <a:r>
              <a:rPr sz="2100" i="1" baseline="-10416" dirty="0">
                <a:latin typeface="Cambria"/>
                <a:cs typeface="Cambria"/>
              </a:rPr>
              <a:t>t</a:t>
            </a:r>
            <a:r>
              <a:rPr sz="2100" i="1" spc="478" baseline="-10416" dirty="0">
                <a:latin typeface="Cambria"/>
                <a:cs typeface="Cambria"/>
              </a:rPr>
              <a:t> </a:t>
            </a:r>
            <a:r>
              <a:rPr sz="1900" dirty="0">
                <a:latin typeface="Tahoma"/>
                <a:cs typeface="Tahoma"/>
              </a:rPr>
              <a:t>=</a:t>
            </a:r>
            <a:r>
              <a:rPr sz="1900" spc="-115" dirty="0">
                <a:latin typeface="Tahoma"/>
                <a:cs typeface="Tahoma"/>
              </a:rPr>
              <a:t> </a:t>
            </a:r>
            <a:r>
              <a:rPr sz="1900" i="1" dirty="0">
                <a:latin typeface="Cambria"/>
                <a:cs typeface="Cambria"/>
              </a:rPr>
              <a:t>j</a:t>
            </a:r>
            <a:r>
              <a:rPr sz="1900" dirty="0">
                <a:latin typeface="Tahoma"/>
                <a:cs typeface="Tahoma"/>
              </a:rPr>
              <a:t>)</a:t>
            </a:r>
            <a:r>
              <a:rPr sz="1900" spc="-44" dirty="0">
                <a:latin typeface="Tahoma"/>
                <a:cs typeface="Tahoma"/>
              </a:rPr>
              <a:t> </a:t>
            </a:r>
            <a:r>
              <a:rPr sz="1700" dirty="0">
                <a:latin typeface="Tahoma"/>
                <a:cs typeface="Tahoma"/>
              </a:rPr>
              <a:t>is</a:t>
            </a:r>
            <a:r>
              <a:rPr sz="1700" spc="44" dirty="0">
                <a:latin typeface="Tahoma"/>
                <a:cs typeface="Tahoma"/>
              </a:rPr>
              <a:t> </a:t>
            </a:r>
            <a:r>
              <a:rPr sz="1700" dirty="0">
                <a:latin typeface="Tahoma"/>
                <a:cs typeface="Tahoma"/>
              </a:rPr>
              <a:t>the</a:t>
            </a:r>
            <a:r>
              <a:rPr sz="1700" spc="35" dirty="0">
                <a:latin typeface="Tahoma"/>
                <a:cs typeface="Tahoma"/>
              </a:rPr>
              <a:t> </a:t>
            </a:r>
            <a:r>
              <a:rPr sz="1700" dirty="0">
                <a:latin typeface="Tahoma"/>
                <a:cs typeface="Tahoma"/>
              </a:rPr>
              <a:t>emission</a:t>
            </a:r>
            <a:r>
              <a:rPr sz="1700" spc="35" dirty="0">
                <a:latin typeface="Tahoma"/>
                <a:cs typeface="Tahoma"/>
              </a:rPr>
              <a:t> </a:t>
            </a:r>
            <a:r>
              <a:rPr sz="1700" spc="-18" dirty="0">
                <a:latin typeface="Tahoma"/>
                <a:cs typeface="Tahoma"/>
              </a:rPr>
              <a:t>matrix</a:t>
            </a:r>
            <a:endParaRPr sz="1700">
              <a:latin typeface="Tahoma"/>
              <a:cs typeface="Tahoma"/>
            </a:endParaRPr>
          </a:p>
          <a:p>
            <a:pPr marL="112408" marR="357456">
              <a:lnSpc>
                <a:spcPct val="108300"/>
              </a:lnSpc>
              <a:spcBef>
                <a:spcPts val="1770"/>
              </a:spcBef>
            </a:pPr>
            <a:r>
              <a:rPr sz="1700" dirty="0">
                <a:latin typeface="Tahoma"/>
                <a:cs typeface="Tahoma"/>
              </a:rPr>
              <a:t>Given</a:t>
            </a:r>
            <a:r>
              <a:rPr sz="1700" spc="62" dirty="0">
                <a:latin typeface="Tahoma"/>
                <a:cs typeface="Tahoma"/>
              </a:rPr>
              <a:t> </a:t>
            </a:r>
            <a:r>
              <a:rPr sz="1700" dirty="0">
                <a:latin typeface="Tahoma"/>
                <a:cs typeface="Tahoma"/>
              </a:rPr>
              <a:t>observation</a:t>
            </a:r>
            <a:r>
              <a:rPr sz="1700" spc="71" dirty="0">
                <a:latin typeface="Tahoma"/>
                <a:cs typeface="Tahoma"/>
              </a:rPr>
              <a:t> </a:t>
            </a:r>
            <a:r>
              <a:rPr sz="1700" dirty="0">
                <a:latin typeface="Tahoma"/>
                <a:cs typeface="Tahoma"/>
              </a:rPr>
              <a:t>sequences</a:t>
            </a:r>
            <a:r>
              <a:rPr sz="1700" spc="62" dirty="0">
                <a:latin typeface="Tahoma"/>
                <a:cs typeface="Tahoma"/>
              </a:rPr>
              <a:t> </a:t>
            </a:r>
            <a:r>
              <a:rPr sz="1900" i="1" dirty="0">
                <a:latin typeface="Cambria"/>
                <a:cs typeface="Cambria"/>
              </a:rPr>
              <a:t>Y</a:t>
            </a:r>
            <a:r>
              <a:rPr sz="1900" i="1" spc="274" dirty="0">
                <a:latin typeface="Cambria"/>
                <a:cs typeface="Cambria"/>
              </a:rPr>
              <a:t> </a:t>
            </a:r>
            <a:r>
              <a:rPr sz="1900" dirty="0">
                <a:latin typeface="Tahoma"/>
                <a:cs typeface="Tahoma"/>
              </a:rPr>
              <a:t>=</a:t>
            </a:r>
            <a:r>
              <a:rPr sz="1900" spc="-89" dirty="0">
                <a:latin typeface="Tahoma"/>
                <a:cs typeface="Tahoma"/>
              </a:rPr>
              <a:t> </a:t>
            </a:r>
            <a:r>
              <a:rPr sz="1900" dirty="0">
                <a:latin typeface="Tahoma"/>
                <a:cs typeface="Tahoma"/>
              </a:rPr>
              <a:t>(</a:t>
            </a:r>
            <a:r>
              <a:rPr sz="1900" i="1" dirty="0">
                <a:latin typeface="Cambria"/>
                <a:cs typeface="Cambria"/>
              </a:rPr>
              <a:t>Y</a:t>
            </a:r>
            <a:r>
              <a:rPr sz="2100" baseline="-10416" dirty="0">
                <a:latin typeface="Times New Roman"/>
                <a:cs typeface="Times New Roman"/>
              </a:rPr>
              <a:t>1</a:t>
            </a:r>
            <a:r>
              <a:rPr sz="2100" spc="425" baseline="-10416" dirty="0">
                <a:latin typeface="Times New Roman"/>
                <a:cs typeface="Times New Roman"/>
              </a:rPr>
              <a:t> </a:t>
            </a:r>
            <a:r>
              <a:rPr sz="1900" dirty="0">
                <a:latin typeface="Tahoma"/>
                <a:cs typeface="Tahoma"/>
              </a:rPr>
              <a:t>=</a:t>
            </a:r>
            <a:r>
              <a:rPr sz="1900" spc="-89" dirty="0">
                <a:latin typeface="Tahoma"/>
                <a:cs typeface="Tahoma"/>
              </a:rPr>
              <a:t> </a:t>
            </a:r>
            <a:r>
              <a:rPr sz="1900" i="1" dirty="0">
                <a:latin typeface="Cambria"/>
                <a:cs typeface="Cambria"/>
              </a:rPr>
              <a:t>y</a:t>
            </a:r>
            <a:r>
              <a:rPr sz="2100" baseline="-10416" dirty="0">
                <a:latin typeface="Times New Roman"/>
                <a:cs typeface="Times New Roman"/>
              </a:rPr>
              <a:t>1</a:t>
            </a:r>
            <a:r>
              <a:rPr sz="1900" i="1" dirty="0">
                <a:latin typeface="Calibri"/>
                <a:cs typeface="Calibri"/>
              </a:rPr>
              <a:t>,</a:t>
            </a:r>
            <a:r>
              <a:rPr sz="1900" i="1" spc="-186" dirty="0">
                <a:latin typeface="Calibri"/>
                <a:cs typeface="Calibri"/>
              </a:rPr>
              <a:t> </a:t>
            </a:r>
            <a:r>
              <a:rPr sz="1900" i="1" dirty="0">
                <a:latin typeface="Cambria"/>
                <a:cs typeface="Cambria"/>
              </a:rPr>
              <a:t>Y</a:t>
            </a:r>
            <a:r>
              <a:rPr sz="2100" baseline="-10416" dirty="0">
                <a:latin typeface="Times New Roman"/>
                <a:cs typeface="Times New Roman"/>
              </a:rPr>
              <a:t>2</a:t>
            </a:r>
            <a:r>
              <a:rPr sz="2100" spc="425" baseline="-10416" dirty="0">
                <a:latin typeface="Times New Roman"/>
                <a:cs typeface="Times New Roman"/>
              </a:rPr>
              <a:t> </a:t>
            </a:r>
            <a:r>
              <a:rPr sz="1900" dirty="0">
                <a:latin typeface="Tahoma"/>
                <a:cs typeface="Tahoma"/>
              </a:rPr>
              <a:t>=</a:t>
            </a:r>
            <a:r>
              <a:rPr sz="1900" spc="-89" dirty="0">
                <a:latin typeface="Tahoma"/>
                <a:cs typeface="Tahoma"/>
              </a:rPr>
              <a:t> </a:t>
            </a:r>
            <a:r>
              <a:rPr sz="1900" i="1" dirty="0">
                <a:latin typeface="Cambria"/>
                <a:cs typeface="Cambria"/>
              </a:rPr>
              <a:t>y</a:t>
            </a:r>
            <a:r>
              <a:rPr sz="2100" baseline="-10416" dirty="0">
                <a:latin typeface="Times New Roman"/>
                <a:cs typeface="Times New Roman"/>
              </a:rPr>
              <a:t>2</a:t>
            </a:r>
            <a:r>
              <a:rPr sz="1900" i="1" dirty="0">
                <a:latin typeface="Calibri"/>
                <a:cs typeface="Calibri"/>
              </a:rPr>
              <a:t>,</a:t>
            </a:r>
            <a:r>
              <a:rPr sz="1900" i="1" spc="-186" dirty="0">
                <a:latin typeface="Calibri"/>
                <a:cs typeface="Calibri"/>
              </a:rPr>
              <a:t> </a:t>
            </a:r>
            <a:r>
              <a:rPr sz="1900" i="1" spc="-18" dirty="0">
                <a:latin typeface="Calibri"/>
                <a:cs typeface="Calibri"/>
              </a:rPr>
              <a:t>.</a:t>
            </a:r>
            <a:r>
              <a:rPr sz="1900" i="1" spc="-177" dirty="0">
                <a:latin typeface="Calibri"/>
                <a:cs typeface="Calibri"/>
              </a:rPr>
              <a:t> </a:t>
            </a:r>
            <a:r>
              <a:rPr sz="1900" i="1" spc="-18" dirty="0">
                <a:latin typeface="Calibri"/>
                <a:cs typeface="Calibri"/>
              </a:rPr>
              <a:t>.</a:t>
            </a:r>
            <a:r>
              <a:rPr sz="1900" i="1" spc="-186" dirty="0">
                <a:latin typeface="Calibri"/>
                <a:cs typeface="Calibri"/>
              </a:rPr>
              <a:t> </a:t>
            </a:r>
            <a:r>
              <a:rPr sz="1900" i="1" spc="-18" dirty="0">
                <a:latin typeface="Calibri"/>
                <a:cs typeface="Calibri"/>
              </a:rPr>
              <a:t>.</a:t>
            </a:r>
            <a:r>
              <a:rPr sz="1900" i="1" spc="-177" dirty="0">
                <a:latin typeface="Calibri"/>
                <a:cs typeface="Calibri"/>
              </a:rPr>
              <a:t> </a:t>
            </a:r>
            <a:r>
              <a:rPr sz="1900" i="1" spc="-18" dirty="0">
                <a:latin typeface="Calibri"/>
                <a:cs typeface="Calibri"/>
              </a:rPr>
              <a:t>,</a:t>
            </a:r>
            <a:r>
              <a:rPr sz="1900" i="1" spc="-186" dirty="0">
                <a:latin typeface="Calibri"/>
                <a:cs typeface="Calibri"/>
              </a:rPr>
              <a:t> </a:t>
            </a:r>
            <a:r>
              <a:rPr sz="1900" i="1" dirty="0">
                <a:latin typeface="Cambria"/>
                <a:cs typeface="Cambria"/>
              </a:rPr>
              <a:t>Y</a:t>
            </a:r>
            <a:r>
              <a:rPr sz="2100" i="1" baseline="-10416" dirty="0">
                <a:latin typeface="Cambria"/>
                <a:cs typeface="Cambria"/>
              </a:rPr>
              <a:t>T</a:t>
            </a:r>
            <a:r>
              <a:rPr sz="2100" i="1" spc="690" baseline="-10416" dirty="0">
                <a:latin typeface="Cambria"/>
                <a:cs typeface="Cambria"/>
              </a:rPr>
              <a:t> </a:t>
            </a:r>
            <a:r>
              <a:rPr sz="1900" dirty="0">
                <a:latin typeface="Tahoma"/>
                <a:cs typeface="Tahoma"/>
              </a:rPr>
              <a:t>=</a:t>
            </a:r>
            <a:r>
              <a:rPr sz="1900" spc="-89" dirty="0">
                <a:latin typeface="Tahoma"/>
                <a:cs typeface="Tahoma"/>
              </a:rPr>
              <a:t> </a:t>
            </a:r>
            <a:r>
              <a:rPr sz="1900" i="1" spc="-53" dirty="0">
                <a:latin typeface="Cambria"/>
                <a:cs typeface="Cambria"/>
              </a:rPr>
              <a:t>y</a:t>
            </a:r>
            <a:r>
              <a:rPr sz="2100" i="1" spc="-78" baseline="-10416" dirty="0">
                <a:latin typeface="Cambria"/>
                <a:cs typeface="Cambria"/>
              </a:rPr>
              <a:t>T</a:t>
            </a:r>
            <a:r>
              <a:rPr sz="2100" i="1" spc="-106" baseline="-10416" dirty="0">
                <a:latin typeface="Cambria"/>
                <a:cs typeface="Cambria"/>
              </a:rPr>
              <a:t> </a:t>
            </a:r>
            <a:r>
              <a:rPr sz="1900" dirty="0">
                <a:latin typeface="Tahoma"/>
                <a:cs typeface="Tahoma"/>
              </a:rPr>
              <a:t>)</a:t>
            </a:r>
            <a:r>
              <a:rPr sz="1700" dirty="0">
                <a:latin typeface="Tahoma"/>
                <a:cs typeface="Tahoma"/>
              </a:rPr>
              <a:t>,</a:t>
            </a:r>
            <a:r>
              <a:rPr sz="1700" spc="62" dirty="0">
                <a:latin typeface="Tahoma"/>
                <a:cs typeface="Tahoma"/>
              </a:rPr>
              <a:t> </a:t>
            </a:r>
            <a:r>
              <a:rPr sz="1700" spc="-44" dirty="0">
                <a:latin typeface="Tahoma"/>
                <a:cs typeface="Tahoma"/>
              </a:rPr>
              <a:t>the </a:t>
            </a:r>
            <a:r>
              <a:rPr sz="1700" dirty="0">
                <a:latin typeface="Tahoma"/>
                <a:cs typeface="Tahoma"/>
              </a:rPr>
              <a:t>algorithm</a:t>
            </a:r>
            <a:r>
              <a:rPr sz="1700" spc="53" dirty="0">
                <a:latin typeface="Tahoma"/>
                <a:cs typeface="Tahoma"/>
              </a:rPr>
              <a:t> </a:t>
            </a:r>
            <a:r>
              <a:rPr sz="1700" dirty="0">
                <a:latin typeface="Tahoma"/>
                <a:cs typeface="Tahoma"/>
              </a:rPr>
              <a:t>tries</a:t>
            </a:r>
            <a:r>
              <a:rPr sz="1700" spc="62" dirty="0">
                <a:latin typeface="Tahoma"/>
                <a:cs typeface="Tahoma"/>
              </a:rPr>
              <a:t> </a:t>
            </a:r>
            <a:r>
              <a:rPr sz="1700" dirty="0">
                <a:latin typeface="Tahoma"/>
                <a:cs typeface="Tahoma"/>
              </a:rPr>
              <a:t>to</a:t>
            </a:r>
            <a:r>
              <a:rPr sz="1700" spc="62" dirty="0">
                <a:latin typeface="Tahoma"/>
                <a:cs typeface="Tahoma"/>
              </a:rPr>
              <a:t> </a:t>
            </a:r>
            <a:r>
              <a:rPr sz="1700" dirty="0">
                <a:latin typeface="Tahoma"/>
                <a:cs typeface="Tahoma"/>
              </a:rPr>
              <a:t>find</a:t>
            </a:r>
            <a:r>
              <a:rPr sz="1700" spc="62" dirty="0">
                <a:latin typeface="Tahoma"/>
                <a:cs typeface="Tahoma"/>
              </a:rPr>
              <a:t> </a:t>
            </a:r>
            <a:r>
              <a:rPr sz="1700" dirty="0">
                <a:latin typeface="Tahoma"/>
                <a:cs typeface="Tahoma"/>
              </a:rPr>
              <a:t>the</a:t>
            </a:r>
            <a:r>
              <a:rPr sz="1700" spc="62" dirty="0">
                <a:latin typeface="Tahoma"/>
                <a:cs typeface="Tahoma"/>
              </a:rPr>
              <a:t> </a:t>
            </a:r>
            <a:r>
              <a:rPr sz="1700" dirty="0">
                <a:latin typeface="Tahoma"/>
                <a:cs typeface="Tahoma"/>
              </a:rPr>
              <a:t>parameters</a:t>
            </a:r>
            <a:r>
              <a:rPr sz="1700" spc="53" dirty="0">
                <a:latin typeface="Tahoma"/>
                <a:cs typeface="Tahoma"/>
              </a:rPr>
              <a:t> </a:t>
            </a:r>
            <a:r>
              <a:rPr sz="1900" i="1" spc="-248" dirty="0">
                <a:latin typeface="Calibri"/>
                <a:cs typeface="Calibri"/>
              </a:rPr>
              <a:t>θ</a:t>
            </a:r>
            <a:r>
              <a:rPr sz="1900" i="1" spc="177" dirty="0">
                <a:latin typeface="Calibri"/>
                <a:cs typeface="Calibri"/>
              </a:rPr>
              <a:t> </a:t>
            </a:r>
            <a:r>
              <a:rPr sz="1700" dirty="0">
                <a:latin typeface="Tahoma"/>
                <a:cs typeface="Tahoma"/>
              </a:rPr>
              <a:t>that</a:t>
            </a:r>
            <a:r>
              <a:rPr sz="1700" spc="62" dirty="0">
                <a:latin typeface="Tahoma"/>
                <a:cs typeface="Tahoma"/>
              </a:rPr>
              <a:t> </a:t>
            </a:r>
            <a:r>
              <a:rPr sz="1700" dirty="0">
                <a:latin typeface="Tahoma"/>
                <a:cs typeface="Tahoma"/>
              </a:rPr>
              <a:t>maximise</a:t>
            </a:r>
            <a:r>
              <a:rPr sz="1700" spc="53" dirty="0">
                <a:latin typeface="Tahoma"/>
                <a:cs typeface="Tahoma"/>
              </a:rPr>
              <a:t> </a:t>
            </a:r>
            <a:r>
              <a:rPr sz="1700" dirty="0">
                <a:latin typeface="Tahoma"/>
                <a:cs typeface="Tahoma"/>
              </a:rPr>
              <a:t>the</a:t>
            </a:r>
            <a:r>
              <a:rPr sz="1700" spc="62" dirty="0">
                <a:latin typeface="Tahoma"/>
                <a:cs typeface="Tahoma"/>
              </a:rPr>
              <a:t> </a:t>
            </a:r>
            <a:r>
              <a:rPr sz="1700" dirty="0">
                <a:latin typeface="Tahoma"/>
                <a:cs typeface="Tahoma"/>
              </a:rPr>
              <a:t>probability</a:t>
            </a:r>
            <a:r>
              <a:rPr sz="1700" spc="62" dirty="0">
                <a:latin typeface="Tahoma"/>
                <a:cs typeface="Tahoma"/>
              </a:rPr>
              <a:t> </a:t>
            </a:r>
            <a:r>
              <a:rPr sz="1700" dirty="0">
                <a:latin typeface="Tahoma"/>
                <a:cs typeface="Tahoma"/>
              </a:rPr>
              <a:t>of</a:t>
            </a:r>
            <a:r>
              <a:rPr sz="1700" spc="62" dirty="0">
                <a:latin typeface="Tahoma"/>
                <a:cs typeface="Tahoma"/>
              </a:rPr>
              <a:t> </a:t>
            </a:r>
            <a:r>
              <a:rPr sz="1700" spc="-44" dirty="0">
                <a:latin typeface="Tahoma"/>
                <a:cs typeface="Tahoma"/>
              </a:rPr>
              <a:t>the </a:t>
            </a:r>
            <a:r>
              <a:rPr sz="1700" spc="-18" dirty="0">
                <a:latin typeface="Tahoma"/>
                <a:cs typeface="Tahoma"/>
              </a:rPr>
              <a:t>observation.</a:t>
            </a:r>
            <a:endParaRPr sz="1700">
              <a:latin typeface="Tahoma"/>
              <a:cs typeface="Tahoma"/>
            </a:endParaRPr>
          </a:p>
        </p:txBody>
      </p:sp>
      <p:grpSp>
        <p:nvGrpSpPr>
          <p:cNvPr id="18" name="object 18"/>
          <p:cNvGrpSpPr/>
          <p:nvPr/>
        </p:nvGrpSpPr>
        <p:grpSpPr>
          <a:xfrm>
            <a:off x="1" y="4974680"/>
            <a:ext cx="9140221" cy="162327"/>
            <a:chOff x="0" y="3347161"/>
            <a:chExt cx="4608195" cy="109220"/>
          </a:xfrm>
        </p:grpSpPr>
        <p:sp>
          <p:nvSpPr>
            <p:cNvPr id="19" name="object 19"/>
            <p:cNvSpPr/>
            <p:nvPr/>
          </p:nvSpPr>
          <p:spPr>
            <a:xfrm>
              <a:off x="0" y="3347161"/>
              <a:ext cx="1536065" cy="109220"/>
            </a:xfrm>
            <a:custGeom>
              <a:avLst/>
              <a:gdLst/>
              <a:ahLst/>
              <a:cxnLst/>
              <a:rect l="l" t="t" r="r" b="b"/>
              <a:pathLst>
                <a:path w="1536065" h="109220">
                  <a:moveTo>
                    <a:pt x="1535938" y="0"/>
                  </a:moveTo>
                  <a:lnTo>
                    <a:pt x="0" y="0"/>
                  </a:lnTo>
                  <a:lnTo>
                    <a:pt x="0" y="108838"/>
                  </a:lnTo>
                  <a:lnTo>
                    <a:pt x="1535938" y="108838"/>
                  </a:lnTo>
                  <a:lnTo>
                    <a:pt x="1535938" y="0"/>
                  </a:lnTo>
                  <a:close/>
                </a:path>
              </a:pathLst>
            </a:custGeom>
            <a:solidFill>
              <a:srgbClr val="191959"/>
            </a:solidFill>
          </p:spPr>
          <p:txBody>
            <a:bodyPr wrap="square" lIns="0" tIns="0" rIns="0" bIns="0" rtlCol="0"/>
            <a:lstStyle/>
            <a:p>
              <a:endParaRPr/>
            </a:p>
          </p:txBody>
        </p:sp>
        <p:sp>
          <p:nvSpPr>
            <p:cNvPr id="20" name="object 20"/>
            <p:cNvSpPr/>
            <p:nvPr/>
          </p:nvSpPr>
          <p:spPr>
            <a:xfrm>
              <a:off x="1535976"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262685"/>
            </a:solidFill>
          </p:spPr>
          <p:txBody>
            <a:bodyPr wrap="square" lIns="0" tIns="0" rIns="0" bIns="0" rtlCol="0"/>
            <a:lstStyle/>
            <a:p>
              <a:endParaRPr/>
            </a:p>
          </p:txBody>
        </p:sp>
        <p:sp>
          <p:nvSpPr>
            <p:cNvPr id="21" name="object 21"/>
            <p:cNvSpPr/>
            <p:nvPr/>
          </p:nvSpPr>
          <p:spPr>
            <a:xfrm>
              <a:off x="3071952"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3232B2"/>
            </a:solidFill>
          </p:spPr>
          <p:txBody>
            <a:bodyPr wrap="square" lIns="0" tIns="0" rIns="0" bIns="0" rtlCol="0"/>
            <a:lstStyle/>
            <a:p>
              <a:endParaRPr/>
            </a:p>
          </p:txBody>
        </p:sp>
      </p:grpSp>
      <p:sp>
        <p:nvSpPr>
          <p:cNvPr id="22" name="object 22"/>
          <p:cNvSpPr txBox="1">
            <a:spLocks noGrp="1"/>
          </p:cNvSpPr>
          <p:nvPr>
            <p:ph type="ftr" sz="quarter" idx="4294967295"/>
          </p:nvPr>
        </p:nvSpPr>
        <p:spPr>
          <a:xfrm>
            <a:off x="560756" y="4963549"/>
            <a:ext cx="1925782" cy="380683"/>
          </a:xfrm>
          <a:prstGeom prst="rect">
            <a:avLst/>
          </a:prstGeom>
        </p:spPr>
        <p:txBody>
          <a:bodyPr vert="horz" wrap="square" lIns="0" tIns="11241" rIns="0" bIns="0" rtlCol="0">
            <a:spAutoFit/>
          </a:bodyPr>
          <a:lstStyle/>
          <a:p>
            <a:pPr marL="22482">
              <a:spcBef>
                <a:spcPts val="89"/>
              </a:spcBef>
            </a:pPr>
            <a:endParaRPr spc="-18" dirty="0"/>
          </a:p>
        </p:txBody>
      </p:sp>
      <p:sp>
        <p:nvSpPr>
          <p:cNvPr id="23" name="object 23"/>
          <p:cNvSpPr txBox="1"/>
          <p:nvPr/>
        </p:nvSpPr>
        <p:spPr>
          <a:xfrm>
            <a:off x="4145255" y="4963550"/>
            <a:ext cx="85016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hlinkClick r:id="rId9" action="ppaction://hlinksldjump"/>
              </a:rPr>
              <a:t>POS</a:t>
            </a:r>
            <a:r>
              <a:rPr sz="1100" i="1" spc="186" dirty="0">
                <a:solidFill>
                  <a:srgbClr val="FFFFFF"/>
                </a:solidFill>
                <a:latin typeface="Cambria"/>
                <a:cs typeface="Cambria"/>
                <a:hlinkClick r:id="rId9" action="ppaction://hlinksldjump"/>
              </a:rPr>
              <a:t> </a:t>
            </a:r>
            <a:r>
              <a:rPr sz="1100" i="1" spc="-27" dirty="0">
                <a:solidFill>
                  <a:srgbClr val="FFFFFF"/>
                </a:solidFill>
                <a:latin typeface="Cambria"/>
                <a:cs typeface="Cambria"/>
                <a:hlinkClick r:id="rId9" action="ppaction://hlinksldjump"/>
              </a:rPr>
              <a:t>Tagging</a:t>
            </a:r>
            <a:endParaRPr sz="1100">
              <a:latin typeface="Cambria"/>
              <a:cs typeface="Cambria"/>
            </a:endParaRPr>
          </a:p>
        </p:txBody>
      </p:sp>
      <p:sp>
        <p:nvSpPr>
          <p:cNvPr id="24" name="object 24"/>
          <p:cNvSpPr txBox="1"/>
          <p:nvPr/>
        </p:nvSpPr>
        <p:spPr>
          <a:xfrm>
            <a:off x="7307464" y="4963550"/>
            <a:ext cx="1118440" cy="180628"/>
          </a:xfrm>
          <a:prstGeom prst="rect">
            <a:avLst/>
          </a:prstGeom>
        </p:spPr>
        <p:txBody>
          <a:bodyPr vert="horz" wrap="square" lIns="0" tIns="11241" rIns="0" bIns="0" rtlCol="0">
            <a:spAutoFit/>
          </a:bodyPr>
          <a:lstStyle/>
          <a:p>
            <a:pPr marL="22482">
              <a:spcBef>
                <a:spcPts val="89"/>
              </a:spcBef>
            </a:pPr>
            <a:r>
              <a:rPr sz="1100" i="1" spc="-80" dirty="0">
                <a:solidFill>
                  <a:srgbClr val="FFFFFF"/>
                </a:solidFill>
                <a:latin typeface="Cambria"/>
                <a:cs typeface="Cambria"/>
              </a:rPr>
              <a:t>Week</a:t>
            </a:r>
            <a:r>
              <a:rPr sz="1100" i="1" spc="53" dirty="0">
                <a:solidFill>
                  <a:srgbClr val="FFFFFF"/>
                </a:solidFill>
                <a:latin typeface="Cambria"/>
                <a:cs typeface="Cambria"/>
              </a:rPr>
              <a:t> </a:t>
            </a:r>
            <a:r>
              <a:rPr sz="1100" i="1" dirty="0">
                <a:solidFill>
                  <a:srgbClr val="FFFFFF"/>
                </a:solidFill>
                <a:latin typeface="Cambria"/>
                <a:cs typeface="Cambria"/>
              </a:rPr>
              <a:t>4,</a:t>
            </a:r>
            <a:r>
              <a:rPr sz="1100" i="1" spc="53" dirty="0">
                <a:solidFill>
                  <a:srgbClr val="FFFFFF"/>
                </a:solidFill>
                <a:latin typeface="Cambria"/>
                <a:cs typeface="Cambria"/>
              </a:rPr>
              <a:t> </a:t>
            </a:r>
            <a:r>
              <a:rPr sz="1100" i="1" spc="-35" dirty="0">
                <a:solidFill>
                  <a:srgbClr val="FFFFFF"/>
                </a:solidFill>
                <a:latin typeface="Cambria"/>
                <a:cs typeface="Cambria"/>
              </a:rPr>
              <a:t>Lecture</a:t>
            </a:r>
            <a:r>
              <a:rPr sz="1100" i="1" spc="53" dirty="0">
                <a:solidFill>
                  <a:srgbClr val="FFFFFF"/>
                </a:solidFill>
                <a:latin typeface="Cambria"/>
                <a:cs typeface="Cambria"/>
              </a:rPr>
              <a:t> </a:t>
            </a:r>
            <a:r>
              <a:rPr sz="1100" i="1" spc="-89" dirty="0">
                <a:solidFill>
                  <a:srgbClr val="FFFFFF"/>
                </a:solidFill>
                <a:latin typeface="Cambria"/>
                <a:cs typeface="Cambria"/>
              </a:rPr>
              <a:t>2</a:t>
            </a:r>
            <a:endParaRPr sz="1100">
              <a:latin typeface="Cambria"/>
              <a:cs typeface="Cambria"/>
            </a:endParaRPr>
          </a:p>
        </p:txBody>
      </p:sp>
      <p:sp>
        <p:nvSpPr>
          <p:cNvPr id="25" name="object 25"/>
          <p:cNvSpPr txBox="1"/>
          <p:nvPr/>
        </p:nvSpPr>
        <p:spPr>
          <a:xfrm>
            <a:off x="8714073" y="4963550"/>
            <a:ext cx="31865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rPr>
              <a:t>2</a:t>
            </a:r>
            <a:r>
              <a:rPr sz="1100" i="1" spc="-9" dirty="0">
                <a:solidFill>
                  <a:srgbClr val="FFFFFF"/>
                </a:solidFill>
                <a:latin typeface="Cambria"/>
                <a:cs typeface="Cambria"/>
              </a:rPr>
              <a:t> </a:t>
            </a:r>
            <a:r>
              <a:rPr sz="1100" i="1" spc="-195" dirty="0">
                <a:solidFill>
                  <a:srgbClr val="FFFFFF"/>
                </a:solidFill>
                <a:latin typeface="Cambria"/>
                <a:cs typeface="Cambria"/>
              </a:rPr>
              <a:t>/</a:t>
            </a:r>
            <a:r>
              <a:rPr sz="1100" i="1" spc="27" dirty="0">
                <a:solidFill>
                  <a:srgbClr val="FFFFFF"/>
                </a:solidFill>
                <a:latin typeface="Cambria"/>
                <a:cs typeface="Cambria"/>
              </a:rPr>
              <a:t> </a:t>
            </a:r>
            <a:r>
              <a:rPr sz="1100" i="1" spc="-89" dirty="0">
                <a:solidFill>
                  <a:srgbClr val="FFFFFF"/>
                </a:solidFill>
                <a:latin typeface="Cambria"/>
                <a:cs typeface="Cambria"/>
              </a:rPr>
              <a:t>6</a:t>
            </a:r>
            <a:endParaRPr sz="1100">
              <a:latin typeface="Cambria"/>
              <a:cs typeface="Cambria"/>
            </a:endParaRPr>
          </a:p>
        </p:txBody>
      </p:sp>
    </p:spTree>
    <p:extLst>
      <p:ext uri="{BB962C8B-B14F-4D97-AF65-F5344CB8AC3E}">
        <p14:creationId xmlns:p14="http://schemas.microsoft.com/office/powerpoint/2010/main" val="2410147757"/>
      </p:ext>
    </p:extLst>
  </p:cSld>
  <p:clrMapOvr>
    <a:masterClrMapping/>
  </p:clrMapOvr>
  <p:transition>
    <p:cut/>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822960" y="2289858"/>
            <a:ext cx="7543800" cy="953976"/>
          </a:xfrm>
          <a:prstGeom prst="rect">
            <a:avLst/>
          </a:prstGeom>
        </p:spPr>
        <p:txBody>
          <a:bodyPr vert="horz" wrap="square" lIns="0" tIns="30350" rIns="0" bIns="0" rtlCol="0">
            <a:spAutoFit/>
          </a:bodyPr>
          <a:lstStyle/>
          <a:p>
            <a:pPr marL="22482">
              <a:lnSpc>
                <a:spcPct val="100000"/>
              </a:lnSpc>
              <a:spcBef>
                <a:spcPts val="239"/>
              </a:spcBef>
            </a:pPr>
            <a:r>
              <a:rPr dirty="0"/>
              <a:t>The</a:t>
            </a:r>
            <a:r>
              <a:rPr spc="9" dirty="0"/>
              <a:t> </a:t>
            </a:r>
            <a:r>
              <a:rPr spc="-18" dirty="0"/>
              <a:t>Algorithm</a:t>
            </a:r>
          </a:p>
        </p:txBody>
      </p:sp>
      <p:sp>
        <p:nvSpPr>
          <p:cNvPr id="3" name="object 3"/>
          <p:cNvSpPr txBox="1"/>
          <p:nvPr/>
        </p:nvSpPr>
        <p:spPr>
          <a:xfrm>
            <a:off x="199002" y="958020"/>
            <a:ext cx="8583521" cy="920865"/>
          </a:xfrm>
          <a:prstGeom prst="rect">
            <a:avLst/>
          </a:prstGeom>
        </p:spPr>
        <p:txBody>
          <a:bodyPr vert="horz" wrap="square" lIns="0" tIns="28102" rIns="0" bIns="0" rtlCol="0">
            <a:spAutoFit/>
          </a:bodyPr>
          <a:lstStyle/>
          <a:p>
            <a:pPr marL="67445" marR="762124">
              <a:lnSpc>
                <a:spcPct val="105700"/>
              </a:lnSpc>
              <a:spcBef>
                <a:spcPts val="221"/>
              </a:spcBef>
            </a:pPr>
            <a:r>
              <a:rPr sz="1700" dirty="0">
                <a:latin typeface="Tahoma"/>
                <a:cs typeface="Tahoma"/>
              </a:rPr>
              <a:t>The</a:t>
            </a:r>
            <a:r>
              <a:rPr sz="1700" spc="106" dirty="0">
                <a:latin typeface="Tahoma"/>
                <a:cs typeface="Tahoma"/>
              </a:rPr>
              <a:t> </a:t>
            </a:r>
            <a:r>
              <a:rPr sz="1700" dirty="0">
                <a:latin typeface="Tahoma"/>
                <a:cs typeface="Tahoma"/>
              </a:rPr>
              <a:t>basic</a:t>
            </a:r>
            <a:r>
              <a:rPr sz="1700" spc="106" dirty="0">
                <a:latin typeface="Tahoma"/>
                <a:cs typeface="Tahoma"/>
              </a:rPr>
              <a:t> </a:t>
            </a:r>
            <a:r>
              <a:rPr sz="1700" dirty="0">
                <a:latin typeface="Tahoma"/>
                <a:cs typeface="Tahoma"/>
              </a:rPr>
              <a:t>idea</a:t>
            </a:r>
            <a:r>
              <a:rPr sz="1700" spc="115" dirty="0">
                <a:latin typeface="Tahoma"/>
                <a:cs typeface="Tahoma"/>
              </a:rPr>
              <a:t> </a:t>
            </a:r>
            <a:r>
              <a:rPr sz="1700" dirty="0">
                <a:latin typeface="Tahoma"/>
                <a:cs typeface="Tahoma"/>
              </a:rPr>
              <a:t>is</a:t>
            </a:r>
            <a:r>
              <a:rPr sz="1700" spc="106" dirty="0">
                <a:latin typeface="Tahoma"/>
                <a:cs typeface="Tahoma"/>
              </a:rPr>
              <a:t> </a:t>
            </a:r>
            <a:r>
              <a:rPr sz="1700" dirty="0">
                <a:latin typeface="Tahoma"/>
                <a:cs typeface="Tahoma"/>
              </a:rPr>
              <a:t>to</a:t>
            </a:r>
            <a:r>
              <a:rPr sz="1700" spc="106" dirty="0">
                <a:latin typeface="Tahoma"/>
                <a:cs typeface="Tahoma"/>
              </a:rPr>
              <a:t> </a:t>
            </a:r>
            <a:r>
              <a:rPr sz="1700" dirty="0">
                <a:latin typeface="Tahoma"/>
                <a:cs typeface="Tahoma"/>
              </a:rPr>
              <a:t>start</a:t>
            </a:r>
            <a:r>
              <a:rPr sz="1700" spc="115" dirty="0">
                <a:latin typeface="Tahoma"/>
                <a:cs typeface="Tahoma"/>
              </a:rPr>
              <a:t> </a:t>
            </a:r>
            <a:r>
              <a:rPr sz="1700" dirty="0">
                <a:latin typeface="Tahoma"/>
                <a:cs typeface="Tahoma"/>
              </a:rPr>
              <a:t>with</a:t>
            </a:r>
            <a:r>
              <a:rPr sz="1700" spc="106" dirty="0">
                <a:latin typeface="Tahoma"/>
                <a:cs typeface="Tahoma"/>
              </a:rPr>
              <a:t> </a:t>
            </a:r>
            <a:r>
              <a:rPr sz="1700" dirty="0">
                <a:latin typeface="Tahoma"/>
                <a:cs typeface="Tahoma"/>
              </a:rPr>
              <a:t>some</a:t>
            </a:r>
            <a:r>
              <a:rPr sz="1700" spc="115" dirty="0">
                <a:latin typeface="Tahoma"/>
                <a:cs typeface="Tahoma"/>
              </a:rPr>
              <a:t> </a:t>
            </a:r>
            <a:r>
              <a:rPr sz="1700" dirty="0">
                <a:latin typeface="Tahoma"/>
                <a:cs typeface="Tahoma"/>
              </a:rPr>
              <a:t>random</a:t>
            </a:r>
            <a:r>
              <a:rPr sz="1700" spc="106" dirty="0">
                <a:latin typeface="Tahoma"/>
                <a:cs typeface="Tahoma"/>
              </a:rPr>
              <a:t> </a:t>
            </a:r>
            <a:r>
              <a:rPr sz="1700" dirty="0">
                <a:latin typeface="Tahoma"/>
                <a:cs typeface="Tahoma"/>
              </a:rPr>
              <a:t>initial</a:t>
            </a:r>
            <a:r>
              <a:rPr sz="1700" spc="106" dirty="0">
                <a:latin typeface="Tahoma"/>
                <a:cs typeface="Tahoma"/>
              </a:rPr>
              <a:t> </a:t>
            </a:r>
            <a:r>
              <a:rPr sz="1700" dirty="0">
                <a:latin typeface="Tahoma"/>
                <a:cs typeface="Tahoma"/>
              </a:rPr>
              <a:t>conditions</a:t>
            </a:r>
            <a:r>
              <a:rPr sz="1700" spc="115" dirty="0">
                <a:latin typeface="Tahoma"/>
                <a:cs typeface="Tahoma"/>
              </a:rPr>
              <a:t> </a:t>
            </a:r>
            <a:r>
              <a:rPr sz="1700" dirty="0">
                <a:latin typeface="Tahoma"/>
                <a:cs typeface="Tahoma"/>
              </a:rPr>
              <a:t>on</a:t>
            </a:r>
            <a:r>
              <a:rPr sz="1700" spc="106" dirty="0">
                <a:latin typeface="Tahoma"/>
                <a:cs typeface="Tahoma"/>
              </a:rPr>
              <a:t> </a:t>
            </a:r>
            <a:r>
              <a:rPr sz="1700" spc="-44" dirty="0">
                <a:latin typeface="Tahoma"/>
                <a:cs typeface="Tahoma"/>
              </a:rPr>
              <a:t>the </a:t>
            </a:r>
            <a:r>
              <a:rPr sz="1700" dirty="0">
                <a:latin typeface="Tahoma"/>
                <a:cs typeface="Tahoma"/>
              </a:rPr>
              <a:t>parameters</a:t>
            </a:r>
            <a:r>
              <a:rPr sz="1700" spc="106" dirty="0">
                <a:latin typeface="Tahoma"/>
                <a:cs typeface="Tahoma"/>
              </a:rPr>
              <a:t> </a:t>
            </a:r>
            <a:r>
              <a:rPr sz="1900" i="1" spc="-124" dirty="0">
                <a:latin typeface="Calibri"/>
                <a:cs typeface="Calibri"/>
              </a:rPr>
              <a:t>θ</a:t>
            </a:r>
            <a:r>
              <a:rPr sz="1700" spc="-124" dirty="0">
                <a:latin typeface="Tahoma"/>
                <a:cs typeface="Tahoma"/>
              </a:rPr>
              <a:t>,</a:t>
            </a:r>
            <a:r>
              <a:rPr sz="1700" spc="115" dirty="0">
                <a:latin typeface="Tahoma"/>
                <a:cs typeface="Tahoma"/>
              </a:rPr>
              <a:t> </a:t>
            </a:r>
            <a:r>
              <a:rPr sz="1700" dirty="0">
                <a:latin typeface="Tahoma"/>
                <a:cs typeface="Tahoma"/>
              </a:rPr>
              <a:t>estimate</a:t>
            </a:r>
            <a:r>
              <a:rPr sz="1700" spc="115" dirty="0">
                <a:latin typeface="Tahoma"/>
                <a:cs typeface="Tahoma"/>
              </a:rPr>
              <a:t> </a:t>
            </a:r>
            <a:r>
              <a:rPr sz="1700" dirty="0">
                <a:latin typeface="Tahoma"/>
                <a:cs typeface="Tahoma"/>
              </a:rPr>
              <a:t>best</a:t>
            </a:r>
            <a:r>
              <a:rPr sz="1700" spc="115" dirty="0">
                <a:latin typeface="Tahoma"/>
                <a:cs typeface="Tahoma"/>
              </a:rPr>
              <a:t> </a:t>
            </a:r>
            <a:r>
              <a:rPr sz="1700" dirty="0">
                <a:latin typeface="Tahoma"/>
                <a:cs typeface="Tahoma"/>
              </a:rPr>
              <a:t>values</a:t>
            </a:r>
            <a:r>
              <a:rPr sz="1700" spc="115" dirty="0">
                <a:latin typeface="Tahoma"/>
                <a:cs typeface="Tahoma"/>
              </a:rPr>
              <a:t> </a:t>
            </a:r>
            <a:r>
              <a:rPr sz="1700" dirty="0">
                <a:latin typeface="Tahoma"/>
                <a:cs typeface="Tahoma"/>
              </a:rPr>
              <a:t>of</a:t>
            </a:r>
            <a:r>
              <a:rPr sz="1700" spc="115" dirty="0">
                <a:latin typeface="Tahoma"/>
                <a:cs typeface="Tahoma"/>
              </a:rPr>
              <a:t> </a:t>
            </a:r>
            <a:r>
              <a:rPr sz="1700" dirty="0">
                <a:latin typeface="Tahoma"/>
                <a:cs typeface="Tahoma"/>
              </a:rPr>
              <a:t>state</a:t>
            </a:r>
            <a:r>
              <a:rPr sz="1700" spc="115" dirty="0">
                <a:latin typeface="Tahoma"/>
                <a:cs typeface="Tahoma"/>
              </a:rPr>
              <a:t> </a:t>
            </a:r>
            <a:r>
              <a:rPr sz="1700" dirty="0">
                <a:latin typeface="Tahoma"/>
                <a:cs typeface="Tahoma"/>
              </a:rPr>
              <a:t>paths</a:t>
            </a:r>
            <a:r>
              <a:rPr sz="1700" spc="115" dirty="0">
                <a:latin typeface="Tahoma"/>
                <a:cs typeface="Tahoma"/>
              </a:rPr>
              <a:t> </a:t>
            </a:r>
            <a:r>
              <a:rPr sz="1900" i="1" dirty="0">
                <a:latin typeface="Cambria"/>
                <a:cs typeface="Cambria"/>
              </a:rPr>
              <a:t>X</a:t>
            </a:r>
            <a:r>
              <a:rPr sz="2100" i="1" baseline="-10416" dirty="0">
                <a:latin typeface="Cambria"/>
                <a:cs typeface="Cambria"/>
              </a:rPr>
              <a:t>t</a:t>
            </a:r>
            <a:r>
              <a:rPr sz="2100" i="1" spc="717" baseline="-10416" dirty="0">
                <a:latin typeface="Cambria"/>
                <a:cs typeface="Cambria"/>
              </a:rPr>
              <a:t> </a:t>
            </a:r>
            <a:r>
              <a:rPr sz="1700" dirty="0">
                <a:latin typeface="Tahoma"/>
                <a:cs typeface="Tahoma"/>
              </a:rPr>
              <a:t>using</a:t>
            </a:r>
            <a:r>
              <a:rPr sz="1700" spc="106" dirty="0">
                <a:latin typeface="Tahoma"/>
                <a:cs typeface="Tahoma"/>
              </a:rPr>
              <a:t> </a:t>
            </a:r>
            <a:r>
              <a:rPr sz="1700" dirty="0">
                <a:latin typeface="Tahoma"/>
                <a:cs typeface="Tahoma"/>
              </a:rPr>
              <a:t>these,</a:t>
            </a:r>
            <a:r>
              <a:rPr sz="1700" spc="115" dirty="0">
                <a:latin typeface="Tahoma"/>
                <a:cs typeface="Tahoma"/>
              </a:rPr>
              <a:t> </a:t>
            </a:r>
            <a:r>
              <a:rPr sz="1700" spc="-35" dirty="0">
                <a:latin typeface="Tahoma"/>
                <a:cs typeface="Tahoma"/>
              </a:rPr>
              <a:t>then</a:t>
            </a:r>
            <a:endParaRPr sz="1700">
              <a:latin typeface="Tahoma"/>
              <a:cs typeface="Tahoma"/>
            </a:endParaRPr>
          </a:p>
          <a:p>
            <a:pPr marL="67445">
              <a:spcBef>
                <a:spcPts val="62"/>
              </a:spcBef>
            </a:pPr>
            <a:r>
              <a:rPr sz="1700" dirty="0">
                <a:latin typeface="Tahoma"/>
                <a:cs typeface="Tahoma"/>
              </a:rPr>
              <a:t>re-estimate</a:t>
            </a:r>
            <a:r>
              <a:rPr sz="1700" spc="106" dirty="0">
                <a:latin typeface="Tahoma"/>
                <a:cs typeface="Tahoma"/>
              </a:rPr>
              <a:t> </a:t>
            </a:r>
            <a:r>
              <a:rPr sz="1700" dirty="0">
                <a:latin typeface="Tahoma"/>
                <a:cs typeface="Tahoma"/>
              </a:rPr>
              <a:t>the</a:t>
            </a:r>
            <a:r>
              <a:rPr sz="1700" spc="115" dirty="0">
                <a:latin typeface="Tahoma"/>
                <a:cs typeface="Tahoma"/>
              </a:rPr>
              <a:t> </a:t>
            </a:r>
            <a:r>
              <a:rPr sz="1700" dirty="0">
                <a:latin typeface="Tahoma"/>
                <a:cs typeface="Tahoma"/>
              </a:rPr>
              <a:t>parameters</a:t>
            </a:r>
            <a:r>
              <a:rPr sz="1700" spc="106" dirty="0">
                <a:latin typeface="Tahoma"/>
                <a:cs typeface="Tahoma"/>
              </a:rPr>
              <a:t> </a:t>
            </a:r>
            <a:r>
              <a:rPr sz="1900" i="1" spc="-248" dirty="0">
                <a:latin typeface="Calibri"/>
                <a:cs typeface="Calibri"/>
              </a:rPr>
              <a:t>θ</a:t>
            </a:r>
            <a:r>
              <a:rPr sz="1900" i="1" spc="230" dirty="0">
                <a:latin typeface="Calibri"/>
                <a:cs typeface="Calibri"/>
              </a:rPr>
              <a:t> </a:t>
            </a:r>
            <a:r>
              <a:rPr sz="1700" dirty="0">
                <a:latin typeface="Tahoma"/>
                <a:cs typeface="Tahoma"/>
              </a:rPr>
              <a:t>using</a:t>
            </a:r>
            <a:r>
              <a:rPr sz="1700" spc="106" dirty="0">
                <a:latin typeface="Tahoma"/>
                <a:cs typeface="Tahoma"/>
              </a:rPr>
              <a:t> </a:t>
            </a:r>
            <a:r>
              <a:rPr sz="1700" dirty="0">
                <a:latin typeface="Tahoma"/>
                <a:cs typeface="Tahoma"/>
              </a:rPr>
              <a:t>the</a:t>
            </a:r>
            <a:r>
              <a:rPr sz="1700" spc="115" dirty="0">
                <a:latin typeface="Tahoma"/>
                <a:cs typeface="Tahoma"/>
              </a:rPr>
              <a:t> </a:t>
            </a:r>
            <a:r>
              <a:rPr sz="1700" dirty="0">
                <a:latin typeface="Tahoma"/>
                <a:cs typeface="Tahoma"/>
              </a:rPr>
              <a:t>just-computed</a:t>
            </a:r>
            <a:r>
              <a:rPr sz="1700" spc="106" dirty="0">
                <a:latin typeface="Tahoma"/>
                <a:cs typeface="Tahoma"/>
              </a:rPr>
              <a:t> </a:t>
            </a:r>
            <a:r>
              <a:rPr sz="1700" dirty="0">
                <a:latin typeface="Tahoma"/>
                <a:cs typeface="Tahoma"/>
              </a:rPr>
              <a:t>values</a:t>
            </a:r>
            <a:r>
              <a:rPr sz="1700" spc="115" dirty="0">
                <a:latin typeface="Tahoma"/>
                <a:cs typeface="Tahoma"/>
              </a:rPr>
              <a:t> </a:t>
            </a:r>
            <a:r>
              <a:rPr sz="1700" dirty="0">
                <a:latin typeface="Tahoma"/>
                <a:cs typeface="Tahoma"/>
              </a:rPr>
              <a:t>of</a:t>
            </a:r>
            <a:r>
              <a:rPr sz="1700" spc="115" dirty="0">
                <a:latin typeface="Tahoma"/>
                <a:cs typeface="Tahoma"/>
              </a:rPr>
              <a:t> </a:t>
            </a:r>
            <a:r>
              <a:rPr sz="1900" i="1" dirty="0">
                <a:latin typeface="Cambria"/>
                <a:cs typeface="Cambria"/>
              </a:rPr>
              <a:t>X</a:t>
            </a:r>
            <a:r>
              <a:rPr sz="2100" i="1" baseline="-10416" dirty="0">
                <a:latin typeface="Cambria"/>
                <a:cs typeface="Cambria"/>
              </a:rPr>
              <a:t>t</a:t>
            </a:r>
            <a:r>
              <a:rPr sz="1700" dirty="0">
                <a:latin typeface="Tahoma"/>
                <a:cs typeface="Tahoma"/>
              </a:rPr>
              <a:t>,</a:t>
            </a:r>
            <a:r>
              <a:rPr sz="1700" spc="106" dirty="0">
                <a:latin typeface="Tahoma"/>
                <a:cs typeface="Tahoma"/>
              </a:rPr>
              <a:t> </a:t>
            </a:r>
            <a:r>
              <a:rPr sz="1700" spc="-18" dirty="0">
                <a:latin typeface="Tahoma"/>
                <a:cs typeface="Tahoma"/>
              </a:rPr>
              <a:t>iteratively.</a:t>
            </a:r>
            <a:endParaRPr sz="1700">
              <a:latin typeface="Tahoma"/>
              <a:cs typeface="Tahoma"/>
            </a:endParaRPr>
          </a:p>
        </p:txBody>
      </p:sp>
      <p:grpSp>
        <p:nvGrpSpPr>
          <p:cNvPr id="4" name="object 4"/>
          <p:cNvGrpSpPr/>
          <p:nvPr/>
        </p:nvGrpSpPr>
        <p:grpSpPr>
          <a:xfrm>
            <a:off x="1" y="4974680"/>
            <a:ext cx="9140221" cy="162327"/>
            <a:chOff x="0" y="3347161"/>
            <a:chExt cx="4608195" cy="109220"/>
          </a:xfrm>
        </p:grpSpPr>
        <p:sp>
          <p:nvSpPr>
            <p:cNvPr id="5" name="object 5"/>
            <p:cNvSpPr/>
            <p:nvPr/>
          </p:nvSpPr>
          <p:spPr>
            <a:xfrm>
              <a:off x="0" y="3347161"/>
              <a:ext cx="1536065" cy="109220"/>
            </a:xfrm>
            <a:custGeom>
              <a:avLst/>
              <a:gdLst/>
              <a:ahLst/>
              <a:cxnLst/>
              <a:rect l="l" t="t" r="r" b="b"/>
              <a:pathLst>
                <a:path w="1536065" h="109220">
                  <a:moveTo>
                    <a:pt x="1535938" y="0"/>
                  </a:moveTo>
                  <a:lnTo>
                    <a:pt x="0" y="0"/>
                  </a:lnTo>
                  <a:lnTo>
                    <a:pt x="0" y="108838"/>
                  </a:lnTo>
                  <a:lnTo>
                    <a:pt x="1535938" y="108838"/>
                  </a:lnTo>
                  <a:lnTo>
                    <a:pt x="1535938" y="0"/>
                  </a:lnTo>
                  <a:close/>
                </a:path>
              </a:pathLst>
            </a:custGeom>
            <a:solidFill>
              <a:srgbClr val="191959"/>
            </a:solidFill>
          </p:spPr>
          <p:txBody>
            <a:bodyPr wrap="square" lIns="0" tIns="0" rIns="0" bIns="0" rtlCol="0"/>
            <a:lstStyle/>
            <a:p>
              <a:endParaRPr/>
            </a:p>
          </p:txBody>
        </p:sp>
        <p:sp>
          <p:nvSpPr>
            <p:cNvPr id="6" name="object 6"/>
            <p:cNvSpPr/>
            <p:nvPr/>
          </p:nvSpPr>
          <p:spPr>
            <a:xfrm>
              <a:off x="1535976"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262685"/>
            </a:solidFill>
          </p:spPr>
          <p:txBody>
            <a:bodyPr wrap="square" lIns="0" tIns="0" rIns="0" bIns="0" rtlCol="0"/>
            <a:lstStyle/>
            <a:p>
              <a:endParaRPr/>
            </a:p>
          </p:txBody>
        </p:sp>
        <p:sp>
          <p:nvSpPr>
            <p:cNvPr id="7" name="object 7"/>
            <p:cNvSpPr/>
            <p:nvPr/>
          </p:nvSpPr>
          <p:spPr>
            <a:xfrm>
              <a:off x="3071952"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3232B2"/>
            </a:solidFill>
          </p:spPr>
          <p:txBody>
            <a:bodyPr wrap="square" lIns="0" tIns="0" rIns="0" bIns="0" rtlCol="0"/>
            <a:lstStyle/>
            <a:p>
              <a:endParaRPr/>
            </a:p>
          </p:txBody>
        </p:sp>
      </p:grpSp>
      <p:sp>
        <p:nvSpPr>
          <p:cNvPr id="8" name="object 8"/>
          <p:cNvSpPr txBox="1">
            <a:spLocks noGrp="1"/>
          </p:cNvSpPr>
          <p:nvPr>
            <p:ph type="ftr" sz="quarter" idx="4294967295"/>
          </p:nvPr>
        </p:nvSpPr>
        <p:spPr>
          <a:xfrm>
            <a:off x="560756" y="4963549"/>
            <a:ext cx="1925782" cy="380683"/>
          </a:xfrm>
          <a:prstGeom prst="rect">
            <a:avLst/>
          </a:prstGeom>
        </p:spPr>
        <p:txBody>
          <a:bodyPr vert="horz" wrap="square" lIns="0" tIns="11241" rIns="0" bIns="0" rtlCol="0">
            <a:spAutoFit/>
          </a:bodyPr>
          <a:lstStyle/>
          <a:p>
            <a:pPr marL="22482">
              <a:spcBef>
                <a:spcPts val="89"/>
              </a:spcBef>
            </a:pPr>
            <a:endParaRPr spc="-18" dirty="0"/>
          </a:p>
        </p:txBody>
      </p:sp>
      <p:sp>
        <p:nvSpPr>
          <p:cNvPr id="9" name="object 9"/>
          <p:cNvSpPr txBox="1"/>
          <p:nvPr/>
        </p:nvSpPr>
        <p:spPr>
          <a:xfrm>
            <a:off x="4145255" y="4963550"/>
            <a:ext cx="85016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hlinkClick r:id="rId2" action="ppaction://hlinksldjump"/>
              </a:rPr>
              <a:t>POS</a:t>
            </a:r>
            <a:r>
              <a:rPr sz="1100" i="1" spc="186" dirty="0">
                <a:solidFill>
                  <a:srgbClr val="FFFFFF"/>
                </a:solidFill>
                <a:latin typeface="Cambria"/>
                <a:cs typeface="Cambria"/>
                <a:hlinkClick r:id="rId2" action="ppaction://hlinksldjump"/>
              </a:rPr>
              <a:t> </a:t>
            </a:r>
            <a:r>
              <a:rPr sz="1100" i="1" spc="-27" dirty="0">
                <a:solidFill>
                  <a:srgbClr val="FFFFFF"/>
                </a:solidFill>
                <a:latin typeface="Cambria"/>
                <a:cs typeface="Cambria"/>
                <a:hlinkClick r:id="rId2" action="ppaction://hlinksldjump"/>
              </a:rPr>
              <a:t>Tagging</a:t>
            </a:r>
            <a:endParaRPr sz="1100">
              <a:latin typeface="Cambria"/>
              <a:cs typeface="Cambria"/>
            </a:endParaRPr>
          </a:p>
        </p:txBody>
      </p:sp>
      <p:sp>
        <p:nvSpPr>
          <p:cNvPr id="10" name="object 10"/>
          <p:cNvSpPr txBox="1"/>
          <p:nvPr/>
        </p:nvSpPr>
        <p:spPr>
          <a:xfrm>
            <a:off x="7307464" y="4963550"/>
            <a:ext cx="1118440" cy="180628"/>
          </a:xfrm>
          <a:prstGeom prst="rect">
            <a:avLst/>
          </a:prstGeom>
        </p:spPr>
        <p:txBody>
          <a:bodyPr vert="horz" wrap="square" lIns="0" tIns="11241" rIns="0" bIns="0" rtlCol="0">
            <a:spAutoFit/>
          </a:bodyPr>
          <a:lstStyle/>
          <a:p>
            <a:pPr marL="22482">
              <a:spcBef>
                <a:spcPts val="89"/>
              </a:spcBef>
            </a:pPr>
            <a:r>
              <a:rPr sz="1100" i="1" spc="-80" dirty="0">
                <a:solidFill>
                  <a:srgbClr val="FFFFFF"/>
                </a:solidFill>
                <a:latin typeface="Cambria"/>
                <a:cs typeface="Cambria"/>
              </a:rPr>
              <a:t>Week</a:t>
            </a:r>
            <a:r>
              <a:rPr sz="1100" i="1" spc="53" dirty="0">
                <a:solidFill>
                  <a:srgbClr val="FFFFFF"/>
                </a:solidFill>
                <a:latin typeface="Cambria"/>
                <a:cs typeface="Cambria"/>
              </a:rPr>
              <a:t> </a:t>
            </a:r>
            <a:r>
              <a:rPr sz="1100" i="1" dirty="0">
                <a:solidFill>
                  <a:srgbClr val="FFFFFF"/>
                </a:solidFill>
                <a:latin typeface="Cambria"/>
                <a:cs typeface="Cambria"/>
              </a:rPr>
              <a:t>4,</a:t>
            </a:r>
            <a:r>
              <a:rPr sz="1100" i="1" spc="53" dirty="0">
                <a:solidFill>
                  <a:srgbClr val="FFFFFF"/>
                </a:solidFill>
                <a:latin typeface="Cambria"/>
                <a:cs typeface="Cambria"/>
              </a:rPr>
              <a:t> </a:t>
            </a:r>
            <a:r>
              <a:rPr sz="1100" i="1" spc="-35" dirty="0">
                <a:solidFill>
                  <a:srgbClr val="FFFFFF"/>
                </a:solidFill>
                <a:latin typeface="Cambria"/>
                <a:cs typeface="Cambria"/>
              </a:rPr>
              <a:t>Lecture</a:t>
            </a:r>
            <a:r>
              <a:rPr sz="1100" i="1" spc="53" dirty="0">
                <a:solidFill>
                  <a:srgbClr val="FFFFFF"/>
                </a:solidFill>
                <a:latin typeface="Cambria"/>
                <a:cs typeface="Cambria"/>
              </a:rPr>
              <a:t> </a:t>
            </a:r>
            <a:r>
              <a:rPr sz="1100" i="1" spc="-89" dirty="0">
                <a:solidFill>
                  <a:srgbClr val="FFFFFF"/>
                </a:solidFill>
                <a:latin typeface="Cambria"/>
                <a:cs typeface="Cambria"/>
              </a:rPr>
              <a:t>2</a:t>
            </a:r>
            <a:endParaRPr sz="1100">
              <a:latin typeface="Cambria"/>
              <a:cs typeface="Cambria"/>
            </a:endParaRPr>
          </a:p>
        </p:txBody>
      </p:sp>
      <p:sp>
        <p:nvSpPr>
          <p:cNvPr id="11" name="object 11"/>
          <p:cNvSpPr txBox="1"/>
          <p:nvPr/>
        </p:nvSpPr>
        <p:spPr>
          <a:xfrm>
            <a:off x="8714073" y="4963550"/>
            <a:ext cx="31865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rPr>
              <a:t>3</a:t>
            </a:r>
            <a:r>
              <a:rPr sz="1100" i="1" spc="-9" dirty="0">
                <a:solidFill>
                  <a:srgbClr val="FFFFFF"/>
                </a:solidFill>
                <a:latin typeface="Cambria"/>
                <a:cs typeface="Cambria"/>
              </a:rPr>
              <a:t> </a:t>
            </a:r>
            <a:r>
              <a:rPr sz="1100" i="1" spc="-195" dirty="0">
                <a:solidFill>
                  <a:srgbClr val="FFFFFF"/>
                </a:solidFill>
                <a:latin typeface="Cambria"/>
                <a:cs typeface="Cambria"/>
              </a:rPr>
              <a:t>/</a:t>
            </a:r>
            <a:r>
              <a:rPr sz="1100" i="1" spc="27" dirty="0">
                <a:solidFill>
                  <a:srgbClr val="FFFFFF"/>
                </a:solidFill>
                <a:latin typeface="Cambria"/>
                <a:cs typeface="Cambria"/>
              </a:rPr>
              <a:t> </a:t>
            </a:r>
            <a:r>
              <a:rPr sz="1100" i="1" spc="-89" dirty="0">
                <a:solidFill>
                  <a:srgbClr val="FFFFFF"/>
                </a:solidFill>
                <a:latin typeface="Cambria"/>
                <a:cs typeface="Cambria"/>
              </a:rPr>
              <a:t>6</a:t>
            </a:r>
            <a:endParaRPr sz="1100">
              <a:latin typeface="Cambria"/>
              <a:cs typeface="Cambria"/>
            </a:endParaRPr>
          </a:p>
        </p:txBody>
      </p:sp>
    </p:spTree>
    <p:extLst>
      <p:ext uri="{BB962C8B-B14F-4D97-AF65-F5344CB8AC3E}">
        <p14:creationId xmlns:p14="http://schemas.microsoft.com/office/powerpoint/2010/main" val="474844283"/>
      </p:ext>
    </p:extLst>
  </p:cSld>
  <p:clrMapOvr>
    <a:masterClrMapping/>
  </p:clrMapOvr>
  <p:transition>
    <p:cut/>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7525" y="-821928"/>
            <a:ext cx="3727729" cy="1692640"/>
          </a:xfrm>
          <a:prstGeom prst="rect">
            <a:avLst/>
          </a:prstGeom>
        </p:spPr>
        <p:txBody>
          <a:bodyPr vert="horz" wrap="square" lIns="0" tIns="30350" rIns="0" bIns="0" rtlCol="0">
            <a:spAutoFit/>
          </a:bodyPr>
          <a:lstStyle/>
          <a:p>
            <a:pPr marL="22482">
              <a:lnSpc>
                <a:spcPct val="100000"/>
              </a:lnSpc>
              <a:spcBef>
                <a:spcPts val="239"/>
              </a:spcBef>
            </a:pPr>
            <a:br>
              <a:rPr lang="en-US" dirty="0"/>
            </a:br>
            <a:br>
              <a:rPr lang="en-US" dirty="0"/>
            </a:br>
            <a:r>
              <a:rPr dirty="0"/>
              <a:t>The</a:t>
            </a:r>
            <a:r>
              <a:rPr lang="en-US" dirty="0"/>
              <a:t> </a:t>
            </a:r>
            <a:r>
              <a:rPr spc="-18" dirty="0"/>
              <a:t>Algorithm</a:t>
            </a:r>
          </a:p>
        </p:txBody>
      </p:sp>
      <p:grpSp>
        <p:nvGrpSpPr>
          <p:cNvPr id="3" name="object 3"/>
          <p:cNvGrpSpPr/>
          <p:nvPr/>
        </p:nvGrpSpPr>
        <p:grpSpPr>
          <a:xfrm>
            <a:off x="174037" y="1876953"/>
            <a:ext cx="8893359" cy="2201796"/>
            <a:chOff x="87743" y="1262888"/>
            <a:chExt cx="4483735" cy="1481455"/>
          </a:xfrm>
        </p:grpSpPr>
        <p:sp>
          <p:nvSpPr>
            <p:cNvPr id="4" name="object 4"/>
            <p:cNvSpPr/>
            <p:nvPr/>
          </p:nvSpPr>
          <p:spPr>
            <a:xfrm>
              <a:off x="87743" y="1262888"/>
              <a:ext cx="4432935" cy="172085"/>
            </a:xfrm>
            <a:custGeom>
              <a:avLst/>
              <a:gdLst/>
              <a:ahLst/>
              <a:cxnLst/>
              <a:rect l="l" t="t" r="r" b="b"/>
              <a:pathLst>
                <a:path w="4432935" h="172084">
                  <a:moveTo>
                    <a:pt x="4381754" y="0"/>
                  </a:moveTo>
                  <a:lnTo>
                    <a:pt x="50800" y="0"/>
                  </a:lnTo>
                  <a:lnTo>
                    <a:pt x="31075" y="4008"/>
                  </a:lnTo>
                  <a:lnTo>
                    <a:pt x="14922" y="14922"/>
                  </a:lnTo>
                  <a:lnTo>
                    <a:pt x="4008" y="31075"/>
                  </a:lnTo>
                  <a:lnTo>
                    <a:pt x="0" y="50800"/>
                  </a:lnTo>
                  <a:lnTo>
                    <a:pt x="0" y="171577"/>
                  </a:lnTo>
                  <a:lnTo>
                    <a:pt x="4432554" y="171577"/>
                  </a:lnTo>
                  <a:lnTo>
                    <a:pt x="4432554" y="50800"/>
                  </a:lnTo>
                  <a:lnTo>
                    <a:pt x="4428545" y="31075"/>
                  </a:lnTo>
                  <a:lnTo>
                    <a:pt x="4417631" y="14922"/>
                  </a:lnTo>
                  <a:lnTo>
                    <a:pt x="4401478" y="4008"/>
                  </a:lnTo>
                  <a:lnTo>
                    <a:pt x="4381754" y="0"/>
                  </a:lnTo>
                  <a:close/>
                </a:path>
              </a:pathLst>
            </a:custGeom>
            <a:solidFill>
              <a:srgbClr val="D6D6EF"/>
            </a:solidFill>
          </p:spPr>
          <p:txBody>
            <a:bodyPr wrap="square" lIns="0" tIns="0" rIns="0" bIns="0" rtlCol="0"/>
            <a:lstStyle/>
            <a:p>
              <a:endParaRPr/>
            </a:p>
          </p:txBody>
        </p:sp>
        <p:pic>
          <p:nvPicPr>
            <p:cNvPr id="5" name="object 5"/>
            <p:cNvPicPr/>
            <p:nvPr/>
          </p:nvPicPr>
          <p:blipFill>
            <a:blip r:embed="rId2" cstate="print"/>
            <a:stretch>
              <a:fillRect/>
            </a:stretch>
          </p:blipFill>
          <p:spPr>
            <a:xfrm>
              <a:off x="87744" y="1421841"/>
              <a:ext cx="4432554" cy="50609"/>
            </a:xfrm>
            <a:prstGeom prst="rect">
              <a:avLst/>
            </a:prstGeom>
          </p:spPr>
        </p:pic>
        <p:pic>
          <p:nvPicPr>
            <p:cNvPr id="6" name="object 6"/>
            <p:cNvPicPr/>
            <p:nvPr/>
          </p:nvPicPr>
          <p:blipFill>
            <a:blip r:embed="rId3" cstate="print"/>
            <a:stretch>
              <a:fillRect/>
            </a:stretch>
          </p:blipFill>
          <p:spPr>
            <a:xfrm>
              <a:off x="138544" y="2642654"/>
              <a:ext cx="101600" cy="101600"/>
            </a:xfrm>
            <a:prstGeom prst="rect">
              <a:avLst/>
            </a:prstGeom>
          </p:spPr>
        </p:pic>
        <p:pic>
          <p:nvPicPr>
            <p:cNvPr id="7" name="object 7"/>
            <p:cNvPicPr/>
            <p:nvPr/>
          </p:nvPicPr>
          <p:blipFill>
            <a:blip r:embed="rId4" cstate="print"/>
            <a:stretch>
              <a:fillRect/>
            </a:stretch>
          </p:blipFill>
          <p:spPr>
            <a:xfrm>
              <a:off x="189344" y="2629954"/>
              <a:ext cx="4381753" cy="114300"/>
            </a:xfrm>
            <a:prstGeom prst="rect">
              <a:avLst/>
            </a:prstGeom>
          </p:spPr>
        </p:pic>
        <p:pic>
          <p:nvPicPr>
            <p:cNvPr id="8" name="object 8"/>
            <p:cNvPicPr/>
            <p:nvPr/>
          </p:nvPicPr>
          <p:blipFill>
            <a:blip r:embed="rId5" cstate="print"/>
            <a:stretch>
              <a:fillRect/>
            </a:stretch>
          </p:blipFill>
          <p:spPr>
            <a:xfrm>
              <a:off x="4520298" y="1307122"/>
              <a:ext cx="50800" cy="1335532"/>
            </a:xfrm>
            <a:prstGeom prst="rect">
              <a:avLst/>
            </a:prstGeom>
          </p:spPr>
        </p:pic>
        <p:sp>
          <p:nvSpPr>
            <p:cNvPr id="9" name="object 9"/>
            <p:cNvSpPr/>
            <p:nvPr/>
          </p:nvSpPr>
          <p:spPr>
            <a:xfrm>
              <a:off x="87743" y="1466126"/>
              <a:ext cx="4432935" cy="1227455"/>
            </a:xfrm>
            <a:custGeom>
              <a:avLst/>
              <a:gdLst/>
              <a:ahLst/>
              <a:cxnLst/>
              <a:rect l="l" t="t" r="r" b="b"/>
              <a:pathLst>
                <a:path w="4432935" h="1227455">
                  <a:moveTo>
                    <a:pt x="4432554" y="0"/>
                  </a:moveTo>
                  <a:lnTo>
                    <a:pt x="0" y="0"/>
                  </a:lnTo>
                  <a:lnTo>
                    <a:pt x="0" y="1176528"/>
                  </a:lnTo>
                  <a:lnTo>
                    <a:pt x="4008" y="1196252"/>
                  </a:lnTo>
                  <a:lnTo>
                    <a:pt x="14922" y="1212405"/>
                  </a:lnTo>
                  <a:lnTo>
                    <a:pt x="31075" y="1223319"/>
                  </a:lnTo>
                  <a:lnTo>
                    <a:pt x="50800" y="1227328"/>
                  </a:lnTo>
                  <a:lnTo>
                    <a:pt x="4381754" y="1227328"/>
                  </a:lnTo>
                  <a:lnTo>
                    <a:pt x="4401478" y="1223319"/>
                  </a:lnTo>
                  <a:lnTo>
                    <a:pt x="4417631" y="1212405"/>
                  </a:lnTo>
                  <a:lnTo>
                    <a:pt x="4428545" y="1196252"/>
                  </a:lnTo>
                  <a:lnTo>
                    <a:pt x="4432554" y="1176528"/>
                  </a:lnTo>
                  <a:lnTo>
                    <a:pt x="4432554" y="0"/>
                  </a:lnTo>
                  <a:close/>
                </a:path>
              </a:pathLst>
            </a:custGeom>
            <a:solidFill>
              <a:srgbClr val="EAEAF7"/>
            </a:solidFill>
          </p:spPr>
          <p:txBody>
            <a:bodyPr wrap="square" lIns="0" tIns="0" rIns="0" bIns="0" rtlCol="0"/>
            <a:lstStyle/>
            <a:p>
              <a:endParaRPr/>
            </a:p>
          </p:txBody>
        </p:sp>
        <p:sp>
          <p:nvSpPr>
            <p:cNvPr id="10" name="object 10"/>
            <p:cNvSpPr/>
            <p:nvPr/>
          </p:nvSpPr>
          <p:spPr>
            <a:xfrm>
              <a:off x="4520309" y="1345222"/>
              <a:ext cx="0" cy="1316990"/>
            </a:xfrm>
            <a:custGeom>
              <a:avLst/>
              <a:gdLst/>
              <a:ahLst/>
              <a:cxnLst/>
              <a:rect l="l" t="t" r="r" b="b"/>
              <a:pathLst>
                <a:path h="1316989">
                  <a:moveTo>
                    <a:pt x="0" y="1316482"/>
                  </a:moveTo>
                  <a:lnTo>
                    <a:pt x="0" y="0"/>
                  </a:lnTo>
                </a:path>
              </a:pathLst>
            </a:custGeom>
            <a:ln w="3175">
              <a:solidFill>
                <a:srgbClr val="7F7F7F"/>
              </a:solidFill>
            </a:ln>
          </p:spPr>
          <p:txBody>
            <a:bodyPr wrap="square" lIns="0" tIns="0" rIns="0" bIns="0" rtlCol="0"/>
            <a:lstStyle/>
            <a:p>
              <a:endParaRPr/>
            </a:p>
          </p:txBody>
        </p:sp>
        <p:sp>
          <p:nvSpPr>
            <p:cNvPr id="11" name="object 11"/>
            <p:cNvSpPr/>
            <p:nvPr/>
          </p:nvSpPr>
          <p:spPr>
            <a:xfrm>
              <a:off x="4520309" y="1332511"/>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2" name="object 12"/>
            <p:cNvSpPr/>
            <p:nvPr/>
          </p:nvSpPr>
          <p:spPr>
            <a:xfrm>
              <a:off x="4520309" y="1319811"/>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3" name="object 13"/>
            <p:cNvSpPr/>
            <p:nvPr/>
          </p:nvSpPr>
          <p:spPr>
            <a:xfrm>
              <a:off x="4520309" y="1307111"/>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4" name="object 14"/>
            <p:cNvPicPr/>
            <p:nvPr/>
          </p:nvPicPr>
          <p:blipFill>
            <a:blip r:embed="rId6" cstate="print"/>
            <a:stretch>
              <a:fillRect/>
            </a:stretch>
          </p:blipFill>
          <p:spPr>
            <a:xfrm>
              <a:off x="281597" y="1528051"/>
              <a:ext cx="64757" cy="64757"/>
            </a:xfrm>
            <a:prstGeom prst="rect">
              <a:avLst/>
            </a:prstGeom>
          </p:spPr>
        </p:pic>
        <p:pic>
          <p:nvPicPr>
            <p:cNvPr id="15" name="object 15"/>
            <p:cNvPicPr/>
            <p:nvPr/>
          </p:nvPicPr>
          <p:blipFill>
            <a:blip r:embed="rId7" cstate="print"/>
            <a:stretch>
              <a:fillRect/>
            </a:stretch>
          </p:blipFill>
          <p:spPr>
            <a:xfrm>
              <a:off x="281597" y="1738084"/>
              <a:ext cx="64757" cy="64757"/>
            </a:xfrm>
            <a:prstGeom prst="rect">
              <a:avLst/>
            </a:prstGeom>
          </p:spPr>
        </p:pic>
        <p:pic>
          <p:nvPicPr>
            <p:cNvPr id="16" name="object 16"/>
            <p:cNvPicPr/>
            <p:nvPr/>
          </p:nvPicPr>
          <p:blipFill>
            <a:blip r:embed="rId8" cstate="print"/>
            <a:stretch>
              <a:fillRect/>
            </a:stretch>
          </p:blipFill>
          <p:spPr>
            <a:xfrm>
              <a:off x="281597" y="1948116"/>
              <a:ext cx="64757" cy="64757"/>
            </a:xfrm>
            <a:prstGeom prst="rect">
              <a:avLst/>
            </a:prstGeom>
          </p:spPr>
        </p:pic>
        <p:pic>
          <p:nvPicPr>
            <p:cNvPr id="17" name="object 17"/>
            <p:cNvPicPr/>
            <p:nvPr/>
          </p:nvPicPr>
          <p:blipFill>
            <a:blip r:embed="rId9" cstate="print"/>
            <a:stretch>
              <a:fillRect/>
            </a:stretch>
          </p:blipFill>
          <p:spPr>
            <a:xfrm>
              <a:off x="281597" y="2158149"/>
              <a:ext cx="64757" cy="64757"/>
            </a:xfrm>
            <a:prstGeom prst="rect">
              <a:avLst/>
            </a:prstGeom>
          </p:spPr>
        </p:pic>
        <p:pic>
          <p:nvPicPr>
            <p:cNvPr id="18" name="object 18"/>
            <p:cNvPicPr/>
            <p:nvPr/>
          </p:nvPicPr>
          <p:blipFill>
            <a:blip r:embed="rId10" cstate="print"/>
            <a:stretch>
              <a:fillRect/>
            </a:stretch>
          </p:blipFill>
          <p:spPr>
            <a:xfrm>
              <a:off x="281597" y="2540254"/>
              <a:ext cx="64757" cy="64757"/>
            </a:xfrm>
            <a:prstGeom prst="rect">
              <a:avLst/>
            </a:prstGeom>
          </p:spPr>
        </p:pic>
      </p:grpSp>
      <p:sp>
        <p:nvSpPr>
          <p:cNvPr id="19" name="object 19"/>
          <p:cNvSpPr txBox="1"/>
          <p:nvPr/>
        </p:nvSpPr>
        <p:spPr>
          <a:xfrm>
            <a:off x="148622" y="958020"/>
            <a:ext cx="8684281" cy="4054671"/>
          </a:xfrm>
          <a:prstGeom prst="rect">
            <a:avLst/>
          </a:prstGeom>
        </p:spPr>
        <p:txBody>
          <a:bodyPr vert="horz" wrap="square" lIns="0" tIns="28102" rIns="0" bIns="0" rtlCol="0">
            <a:spAutoFit/>
          </a:bodyPr>
          <a:lstStyle/>
          <a:p>
            <a:pPr marL="112408" marR="807087">
              <a:lnSpc>
                <a:spcPct val="105700"/>
              </a:lnSpc>
              <a:spcBef>
                <a:spcPts val="221"/>
              </a:spcBef>
            </a:pPr>
            <a:r>
              <a:rPr sz="1700" dirty="0">
                <a:latin typeface="Tahoma"/>
                <a:cs typeface="Tahoma"/>
              </a:rPr>
              <a:t>The</a:t>
            </a:r>
            <a:r>
              <a:rPr sz="1700" spc="106" dirty="0">
                <a:latin typeface="Tahoma"/>
                <a:cs typeface="Tahoma"/>
              </a:rPr>
              <a:t> </a:t>
            </a:r>
            <a:r>
              <a:rPr sz="1700" dirty="0">
                <a:latin typeface="Tahoma"/>
                <a:cs typeface="Tahoma"/>
              </a:rPr>
              <a:t>basic</a:t>
            </a:r>
            <a:r>
              <a:rPr sz="1700" spc="106" dirty="0">
                <a:latin typeface="Tahoma"/>
                <a:cs typeface="Tahoma"/>
              </a:rPr>
              <a:t> </a:t>
            </a:r>
            <a:r>
              <a:rPr sz="1700" dirty="0">
                <a:latin typeface="Tahoma"/>
                <a:cs typeface="Tahoma"/>
              </a:rPr>
              <a:t>idea</a:t>
            </a:r>
            <a:r>
              <a:rPr sz="1700" spc="115" dirty="0">
                <a:latin typeface="Tahoma"/>
                <a:cs typeface="Tahoma"/>
              </a:rPr>
              <a:t> </a:t>
            </a:r>
            <a:r>
              <a:rPr sz="1700" dirty="0">
                <a:latin typeface="Tahoma"/>
                <a:cs typeface="Tahoma"/>
              </a:rPr>
              <a:t>is</a:t>
            </a:r>
            <a:r>
              <a:rPr sz="1700" spc="106" dirty="0">
                <a:latin typeface="Tahoma"/>
                <a:cs typeface="Tahoma"/>
              </a:rPr>
              <a:t> </a:t>
            </a:r>
            <a:r>
              <a:rPr sz="1700" dirty="0">
                <a:latin typeface="Tahoma"/>
                <a:cs typeface="Tahoma"/>
              </a:rPr>
              <a:t>to</a:t>
            </a:r>
            <a:r>
              <a:rPr sz="1700" spc="106" dirty="0">
                <a:latin typeface="Tahoma"/>
                <a:cs typeface="Tahoma"/>
              </a:rPr>
              <a:t> </a:t>
            </a:r>
            <a:r>
              <a:rPr sz="1700" dirty="0">
                <a:latin typeface="Tahoma"/>
                <a:cs typeface="Tahoma"/>
              </a:rPr>
              <a:t>start</a:t>
            </a:r>
            <a:r>
              <a:rPr sz="1700" spc="115" dirty="0">
                <a:latin typeface="Tahoma"/>
                <a:cs typeface="Tahoma"/>
              </a:rPr>
              <a:t> </a:t>
            </a:r>
            <a:r>
              <a:rPr sz="1700" dirty="0">
                <a:latin typeface="Tahoma"/>
                <a:cs typeface="Tahoma"/>
              </a:rPr>
              <a:t>with</a:t>
            </a:r>
            <a:r>
              <a:rPr sz="1700" spc="106" dirty="0">
                <a:latin typeface="Tahoma"/>
                <a:cs typeface="Tahoma"/>
              </a:rPr>
              <a:t> </a:t>
            </a:r>
            <a:r>
              <a:rPr sz="1700" dirty="0">
                <a:latin typeface="Tahoma"/>
                <a:cs typeface="Tahoma"/>
              </a:rPr>
              <a:t>some</a:t>
            </a:r>
            <a:r>
              <a:rPr sz="1700" spc="115" dirty="0">
                <a:latin typeface="Tahoma"/>
                <a:cs typeface="Tahoma"/>
              </a:rPr>
              <a:t> </a:t>
            </a:r>
            <a:r>
              <a:rPr sz="1700" dirty="0">
                <a:latin typeface="Tahoma"/>
                <a:cs typeface="Tahoma"/>
              </a:rPr>
              <a:t>random</a:t>
            </a:r>
            <a:r>
              <a:rPr sz="1700" spc="106" dirty="0">
                <a:latin typeface="Tahoma"/>
                <a:cs typeface="Tahoma"/>
              </a:rPr>
              <a:t> </a:t>
            </a:r>
            <a:r>
              <a:rPr sz="1700" dirty="0">
                <a:latin typeface="Tahoma"/>
                <a:cs typeface="Tahoma"/>
              </a:rPr>
              <a:t>initial</a:t>
            </a:r>
            <a:r>
              <a:rPr sz="1700" spc="106" dirty="0">
                <a:latin typeface="Tahoma"/>
                <a:cs typeface="Tahoma"/>
              </a:rPr>
              <a:t> </a:t>
            </a:r>
            <a:r>
              <a:rPr sz="1700" dirty="0">
                <a:latin typeface="Tahoma"/>
                <a:cs typeface="Tahoma"/>
              </a:rPr>
              <a:t>conditions</a:t>
            </a:r>
            <a:r>
              <a:rPr sz="1700" spc="115" dirty="0">
                <a:latin typeface="Tahoma"/>
                <a:cs typeface="Tahoma"/>
              </a:rPr>
              <a:t> </a:t>
            </a:r>
            <a:r>
              <a:rPr sz="1700" dirty="0">
                <a:latin typeface="Tahoma"/>
                <a:cs typeface="Tahoma"/>
              </a:rPr>
              <a:t>on</a:t>
            </a:r>
            <a:r>
              <a:rPr sz="1700" spc="106" dirty="0">
                <a:latin typeface="Tahoma"/>
                <a:cs typeface="Tahoma"/>
              </a:rPr>
              <a:t> </a:t>
            </a:r>
            <a:r>
              <a:rPr sz="1700" spc="-44" dirty="0">
                <a:latin typeface="Tahoma"/>
                <a:cs typeface="Tahoma"/>
              </a:rPr>
              <a:t>the </a:t>
            </a:r>
            <a:r>
              <a:rPr sz="1700" dirty="0">
                <a:latin typeface="Tahoma"/>
                <a:cs typeface="Tahoma"/>
              </a:rPr>
              <a:t>parameters</a:t>
            </a:r>
            <a:r>
              <a:rPr sz="1700" spc="106" dirty="0">
                <a:latin typeface="Tahoma"/>
                <a:cs typeface="Tahoma"/>
              </a:rPr>
              <a:t> </a:t>
            </a:r>
            <a:r>
              <a:rPr sz="1900" i="1" spc="-124" dirty="0">
                <a:latin typeface="Calibri"/>
                <a:cs typeface="Calibri"/>
              </a:rPr>
              <a:t>θ</a:t>
            </a:r>
            <a:r>
              <a:rPr sz="1700" spc="-124" dirty="0">
                <a:latin typeface="Tahoma"/>
                <a:cs typeface="Tahoma"/>
              </a:rPr>
              <a:t>,</a:t>
            </a:r>
            <a:r>
              <a:rPr sz="1700" spc="115" dirty="0">
                <a:latin typeface="Tahoma"/>
                <a:cs typeface="Tahoma"/>
              </a:rPr>
              <a:t> </a:t>
            </a:r>
            <a:r>
              <a:rPr sz="1700" dirty="0">
                <a:latin typeface="Tahoma"/>
                <a:cs typeface="Tahoma"/>
              </a:rPr>
              <a:t>estimate</a:t>
            </a:r>
            <a:r>
              <a:rPr sz="1700" spc="115" dirty="0">
                <a:latin typeface="Tahoma"/>
                <a:cs typeface="Tahoma"/>
              </a:rPr>
              <a:t> </a:t>
            </a:r>
            <a:r>
              <a:rPr sz="1700" dirty="0">
                <a:latin typeface="Tahoma"/>
                <a:cs typeface="Tahoma"/>
              </a:rPr>
              <a:t>best</a:t>
            </a:r>
            <a:r>
              <a:rPr sz="1700" spc="115" dirty="0">
                <a:latin typeface="Tahoma"/>
                <a:cs typeface="Tahoma"/>
              </a:rPr>
              <a:t> </a:t>
            </a:r>
            <a:r>
              <a:rPr sz="1700" dirty="0">
                <a:latin typeface="Tahoma"/>
                <a:cs typeface="Tahoma"/>
              </a:rPr>
              <a:t>values</a:t>
            </a:r>
            <a:r>
              <a:rPr sz="1700" spc="115" dirty="0">
                <a:latin typeface="Tahoma"/>
                <a:cs typeface="Tahoma"/>
              </a:rPr>
              <a:t> </a:t>
            </a:r>
            <a:r>
              <a:rPr sz="1700" dirty="0">
                <a:latin typeface="Tahoma"/>
                <a:cs typeface="Tahoma"/>
              </a:rPr>
              <a:t>of</a:t>
            </a:r>
            <a:r>
              <a:rPr sz="1700" spc="115" dirty="0">
                <a:latin typeface="Tahoma"/>
                <a:cs typeface="Tahoma"/>
              </a:rPr>
              <a:t> </a:t>
            </a:r>
            <a:r>
              <a:rPr sz="1700" dirty="0">
                <a:latin typeface="Tahoma"/>
                <a:cs typeface="Tahoma"/>
              </a:rPr>
              <a:t>state</a:t>
            </a:r>
            <a:r>
              <a:rPr sz="1700" spc="115" dirty="0">
                <a:latin typeface="Tahoma"/>
                <a:cs typeface="Tahoma"/>
              </a:rPr>
              <a:t> </a:t>
            </a:r>
            <a:r>
              <a:rPr sz="1700" dirty="0">
                <a:latin typeface="Tahoma"/>
                <a:cs typeface="Tahoma"/>
              </a:rPr>
              <a:t>paths</a:t>
            </a:r>
            <a:r>
              <a:rPr sz="1700" spc="115" dirty="0">
                <a:latin typeface="Tahoma"/>
                <a:cs typeface="Tahoma"/>
              </a:rPr>
              <a:t> </a:t>
            </a:r>
            <a:r>
              <a:rPr sz="1900" i="1" dirty="0">
                <a:latin typeface="Cambria"/>
                <a:cs typeface="Cambria"/>
              </a:rPr>
              <a:t>X</a:t>
            </a:r>
            <a:r>
              <a:rPr sz="2100" i="1" baseline="-10416" dirty="0">
                <a:latin typeface="Cambria"/>
                <a:cs typeface="Cambria"/>
              </a:rPr>
              <a:t>t</a:t>
            </a:r>
            <a:r>
              <a:rPr sz="2100" i="1" spc="717" baseline="-10416" dirty="0">
                <a:latin typeface="Cambria"/>
                <a:cs typeface="Cambria"/>
              </a:rPr>
              <a:t> </a:t>
            </a:r>
            <a:r>
              <a:rPr sz="1700" dirty="0">
                <a:latin typeface="Tahoma"/>
                <a:cs typeface="Tahoma"/>
              </a:rPr>
              <a:t>using</a:t>
            </a:r>
            <a:r>
              <a:rPr sz="1700" spc="106" dirty="0">
                <a:latin typeface="Tahoma"/>
                <a:cs typeface="Tahoma"/>
              </a:rPr>
              <a:t> </a:t>
            </a:r>
            <a:r>
              <a:rPr sz="1700" dirty="0">
                <a:latin typeface="Tahoma"/>
                <a:cs typeface="Tahoma"/>
              </a:rPr>
              <a:t>these,</a:t>
            </a:r>
            <a:r>
              <a:rPr sz="1700" spc="115" dirty="0">
                <a:latin typeface="Tahoma"/>
                <a:cs typeface="Tahoma"/>
              </a:rPr>
              <a:t> </a:t>
            </a:r>
            <a:r>
              <a:rPr sz="1700" spc="-35" dirty="0">
                <a:latin typeface="Tahoma"/>
                <a:cs typeface="Tahoma"/>
              </a:rPr>
              <a:t>then</a:t>
            </a:r>
            <a:endParaRPr sz="1700">
              <a:latin typeface="Tahoma"/>
              <a:cs typeface="Tahoma"/>
            </a:endParaRPr>
          </a:p>
          <a:p>
            <a:pPr marL="112408">
              <a:spcBef>
                <a:spcPts val="62"/>
              </a:spcBef>
            </a:pPr>
            <a:r>
              <a:rPr sz="1700" dirty="0">
                <a:latin typeface="Tahoma"/>
                <a:cs typeface="Tahoma"/>
              </a:rPr>
              <a:t>re-estimate</a:t>
            </a:r>
            <a:r>
              <a:rPr sz="1700" spc="106" dirty="0">
                <a:latin typeface="Tahoma"/>
                <a:cs typeface="Tahoma"/>
              </a:rPr>
              <a:t> </a:t>
            </a:r>
            <a:r>
              <a:rPr sz="1700" dirty="0">
                <a:latin typeface="Tahoma"/>
                <a:cs typeface="Tahoma"/>
              </a:rPr>
              <a:t>the</a:t>
            </a:r>
            <a:r>
              <a:rPr sz="1700" spc="115" dirty="0">
                <a:latin typeface="Tahoma"/>
                <a:cs typeface="Tahoma"/>
              </a:rPr>
              <a:t> </a:t>
            </a:r>
            <a:r>
              <a:rPr sz="1700" dirty="0">
                <a:latin typeface="Tahoma"/>
                <a:cs typeface="Tahoma"/>
              </a:rPr>
              <a:t>parameters</a:t>
            </a:r>
            <a:r>
              <a:rPr sz="1700" spc="106" dirty="0">
                <a:latin typeface="Tahoma"/>
                <a:cs typeface="Tahoma"/>
              </a:rPr>
              <a:t> </a:t>
            </a:r>
            <a:r>
              <a:rPr sz="1900" i="1" spc="-248" dirty="0">
                <a:latin typeface="Calibri"/>
                <a:cs typeface="Calibri"/>
              </a:rPr>
              <a:t>θ</a:t>
            </a:r>
            <a:r>
              <a:rPr sz="1900" i="1" spc="230" dirty="0">
                <a:latin typeface="Calibri"/>
                <a:cs typeface="Calibri"/>
              </a:rPr>
              <a:t> </a:t>
            </a:r>
            <a:r>
              <a:rPr sz="1700" dirty="0">
                <a:latin typeface="Tahoma"/>
                <a:cs typeface="Tahoma"/>
              </a:rPr>
              <a:t>using</a:t>
            </a:r>
            <a:r>
              <a:rPr sz="1700" spc="106" dirty="0">
                <a:latin typeface="Tahoma"/>
                <a:cs typeface="Tahoma"/>
              </a:rPr>
              <a:t> </a:t>
            </a:r>
            <a:r>
              <a:rPr sz="1700" dirty="0">
                <a:latin typeface="Tahoma"/>
                <a:cs typeface="Tahoma"/>
              </a:rPr>
              <a:t>the</a:t>
            </a:r>
            <a:r>
              <a:rPr sz="1700" spc="115" dirty="0">
                <a:latin typeface="Tahoma"/>
                <a:cs typeface="Tahoma"/>
              </a:rPr>
              <a:t> </a:t>
            </a:r>
            <a:r>
              <a:rPr sz="1700" dirty="0">
                <a:latin typeface="Tahoma"/>
                <a:cs typeface="Tahoma"/>
              </a:rPr>
              <a:t>just-computed</a:t>
            </a:r>
            <a:r>
              <a:rPr sz="1700" spc="106" dirty="0">
                <a:latin typeface="Tahoma"/>
                <a:cs typeface="Tahoma"/>
              </a:rPr>
              <a:t> </a:t>
            </a:r>
            <a:r>
              <a:rPr sz="1700" dirty="0">
                <a:latin typeface="Tahoma"/>
                <a:cs typeface="Tahoma"/>
              </a:rPr>
              <a:t>values</a:t>
            </a:r>
            <a:r>
              <a:rPr sz="1700" spc="115" dirty="0">
                <a:latin typeface="Tahoma"/>
                <a:cs typeface="Tahoma"/>
              </a:rPr>
              <a:t> </a:t>
            </a:r>
            <a:r>
              <a:rPr sz="1700" dirty="0">
                <a:latin typeface="Tahoma"/>
                <a:cs typeface="Tahoma"/>
              </a:rPr>
              <a:t>of</a:t>
            </a:r>
            <a:r>
              <a:rPr sz="1700" spc="115" dirty="0">
                <a:latin typeface="Tahoma"/>
                <a:cs typeface="Tahoma"/>
              </a:rPr>
              <a:t> </a:t>
            </a:r>
            <a:r>
              <a:rPr sz="1900" i="1" dirty="0">
                <a:latin typeface="Cambria"/>
                <a:cs typeface="Cambria"/>
              </a:rPr>
              <a:t>X</a:t>
            </a:r>
            <a:r>
              <a:rPr sz="2100" i="1" baseline="-10416" dirty="0">
                <a:latin typeface="Cambria"/>
                <a:cs typeface="Cambria"/>
              </a:rPr>
              <a:t>t</a:t>
            </a:r>
            <a:r>
              <a:rPr sz="1700" dirty="0">
                <a:latin typeface="Tahoma"/>
                <a:cs typeface="Tahoma"/>
              </a:rPr>
              <a:t>,</a:t>
            </a:r>
            <a:r>
              <a:rPr sz="1700" spc="106" dirty="0">
                <a:latin typeface="Tahoma"/>
                <a:cs typeface="Tahoma"/>
              </a:rPr>
              <a:t> </a:t>
            </a:r>
            <a:r>
              <a:rPr sz="1700" spc="-18" dirty="0">
                <a:latin typeface="Tahoma"/>
                <a:cs typeface="Tahoma"/>
              </a:rPr>
              <a:t>iteratively.</a:t>
            </a:r>
            <a:endParaRPr sz="1700">
              <a:latin typeface="Tahoma"/>
              <a:cs typeface="Tahoma"/>
            </a:endParaRPr>
          </a:p>
          <a:p>
            <a:pPr marL="112408">
              <a:spcBef>
                <a:spcPts val="1239"/>
              </a:spcBef>
            </a:pPr>
            <a:r>
              <a:rPr sz="1900" i="1" spc="-18" dirty="0">
                <a:solidFill>
                  <a:srgbClr val="3232B2"/>
                </a:solidFill>
                <a:latin typeface="Cambria"/>
                <a:cs typeface="Cambria"/>
              </a:rPr>
              <a:t>Intuition</a:t>
            </a:r>
            <a:endParaRPr sz="1900">
              <a:latin typeface="Cambria"/>
              <a:cs typeface="Cambria"/>
            </a:endParaRPr>
          </a:p>
          <a:p>
            <a:pPr marL="602505">
              <a:spcBef>
                <a:spcPts val="522"/>
              </a:spcBef>
            </a:pPr>
            <a:r>
              <a:rPr sz="1700" spc="89" dirty="0">
                <a:latin typeface="Tahoma"/>
                <a:cs typeface="Tahoma"/>
              </a:rPr>
              <a:t>Choose</a:t>
            </a:r>
            <a:r>
              <a:rPr sz="1700" spc="44" dirty="0">
                <a:latin typeface="Tahoma"/>
                <a:cs typeface="Tahoma"/>
              </a:rPr>
              <a:t> </a:t>
            </a:r>
            <a:r>
              <a:rPr sz="1700" dirty="0">
                <a:latin typeface="Tahoma"/>
                <a:cs typeface="Tahoma"/>
              </a:rPr>
              <a:t>some</a:t>
            </a:r>
            <a:r>
              <a:rPr sz="1700" spc="44" dirty="0">
                <a:latin typeface="Tahoma"/>
                <a:cs typeface="Tahoma"/>
              </a:rPr>
              <a:t> </a:t>
            </a:r>
            <a:r>
              <a:rPr sz="1700" dirty="0">
                <a:latin typeface="Tahoma"/>
                <a:cs typeface="Tahoma"/>
              </a:rPr>
              <a:t>initial</a:t>
            </a:r>
            <a:r>
              <a:rPr sz="1700" spc="44" dirty="0">
                <a:latin typeface="Tahoma"/>
                <a:cs typeface="Tahoma"/>
              </a:rPr>
              <a:t> </a:t>
            </a:r>
            <a:r>
              <a:rPr sz="1700" dirty="0">
                <a:latin typeface="Tahoma"/>
                <a:cs typeface="Tahoma"/>
              </a:rPr>
              <a:t>values</a:t>
            </a:r>
            <a:r>
              <a:rPr sz="1700" spc="44" dirty="0">
                <a:latin typeface="Tahoma"/>
                <a:cs typeface="Tahoma"/>
              </a:rPr>
              <a:t> </a:t>
            </a:r>
            <a:r>
              <a:rPr sz="1700" dirty="0">
                <a:latin typeface="Tahoma"/>
                <a:cs typeface="Tahoma"/>
              </a:rPr>
              <a:t>for</a:t>
            </a:r>
            <a:r>
              <a:rPr sz="1700" spc="44" dirty="0">
                <a:latin typeface="Tahoma"/>
                <a:cs typeface="Tahoma"/>
              </a:rPr>
              <a:t> </a:t>
            </a:r>
            <a:r>
              <a:rPr sz="1900" i="1" spc="-248" dirty="0">
                <a:latin typeface="Calibri"/>
                <a:cs typeface="Calibri"/>
              </a:rPr>
              <a:t>θ</a:t>
            </a:r>
            <a:r>
              <a:rPr sz="1900" i="1" spc="89" dirty="0">
                <a:latin typeface="Calibri"/>
                <a:cs typeface="Calibri"/>
              </a:rPr>
              <a:t> </a:t>
            </a:r>
            <a:r>
              <a:rPr sz="1900" dirty="0">
                <a:latin typeface="Tahoma"/>
                <a:cs typeface="Tahoma"/>
              </a:rPr>
              <a:t>=</a:t>
            </a:r>
            <a:r>
              <a:rPr sz="1900" spc="-106" dirty="0">
                <a:latin typeface="Tahoma"/>
                <a:cs typeface="Tahoma"/>
              </a:rPr>
              <a:t> </a:t>
            </a:r>
            <a:r>
              <a:rPr sz="1900" dirty="0">
                <a:latin typeface="Tahoma"/>
                <a:cs typeface="Tahoma"/>
              </a:rPr>
              <a:t>(</a:t>
            </a:r>
            <a:r>
              <a:rPr sz="1900" i="1" dirty="0">
                <a:latin typeface="Cambria"/>
                <a:cs typeface="Cambria"/>
              </a:rPr>
              <a:t>A</a:t>
            </a:r>
            <a:r>
              <a:rPr sz="1900" i="1" dirty="0">
                <a:latin typeface="Calibri"/>
                <a:cs typeface="Calibri"/>
              </a:rPr>
              <a:t>,</a:t>
            </a:r>
            <a:r>
              <a:rPr sz="1900" i="1" spc="-195" dirty="0">
                <a:latin typeface="Calibri"/>
                <a:cs typeface="Calibri"/>
              </a:rPr>
              <a:t> </a:t>
            </a:r>
            <a:r>
              <a:rPr sz="1900" i="1" dirty="0">
                <a:latin typeface="Cambria"/>
                <a:cs typeface="Cambria"/>
              </a:rPr>
              <a:t>B</a:t>
            </a:r>
            <a:r>
              <a:rPr sz="1900" i="1" dirty="0">
                <a:latin typeface="Calibri"/>
                <a:cs typeface="Calibri"/>
              </a:rPr>
              <a:t>,</a:t>
            </a:r>
            <a:r>
              <a:rPr sz="1900" i="1" spc="-186" dirty="0">
                <a:latin typeface="Calibri"/>
                <a:cs typeface="Calibri"/>
              </a:rPr>
              <a:t> </a:t>
            </a:r>
            <a:r>
              <a:rPr sz="1900" i="1" spc="-44" dirty="0">
                <a:latin typeface="Calibri"/>
                <a:cs typeface="Calibri"/>
              </a:rPr>
              <a:t>π</a:t>
            </a:r>
            <a:r>
              <a:rPr sz="1900" spc="-44" dirty="0">
                <a:latin typeface="Tahoma"/>
                <a:cs typeface="Tahoma"/>
              </a:rPr>
              <a:t>)</a:t>
            </a:r>
            <a:r>
              <a:rPr sz="1700" spc="-44" dirty="0">
                <a:latin typeface="Tahoma"/>
                <a:cs typeface="Tahoma"/>
              </a:rPr>
              <a:t>.</a:t>
            </a:r>
            <a:endParaRPr sz="1700">
              <a:latin typeface="Tahoma"/>
              <a:cs typeface="Tahoma"/>
            </a:endParaRPr>
          </a:p>
          <a:p>
            <a:pPr marL="602505">
              <a:spcBef>
                <a:spcPts val="857"/>
              </a:spcBef>
            </a:pPr>
            <a:r>
              <a:rPr sz="1700" i="1" dirty="0">
                <a:latin typeface="Trebuchet MS"/>
                <a:cs typeface="Trebuchet MS"/>
              </a:rPr>
              <a:t>Repeat</a:t>
            </a:r>
            <a:r>
              <a:rPr sz="1700" i="1" spc="35" dirty="0">
                <a:latin typeface="Trebuchet MS"/>
                <a:cs typeface="Trebuchet MS"/>
              </a:rPr>
              <a:t> </a:t>
            </a:r>
            <a:r>
              <a:rPr sz="1700" i="1" spc="-35" dirty="0">
                <a:latin typeface="Trebuchet MS"/>
                <a:cs typeface="Trebuchet MS"/>
              </a:rPr>
              <a:t>the</a:t>
            </a:r>
            <a:r>
              <a:rPr sz="1700" i="1" spc="35" dirty="0">
                <a:latin typeface="Trebuchet MS"/>
                <a:cs typeface="Trebuchet MS"/>
              </a:rPr>
              <a:t> </a:t>
            </a:r>
            <a:r>
              <a:rPr sz="1700" i="1" spc="-53" dirty="0">
                <a:latin typeface="Trebuchet MS"/>
                <a:cs typeface="Trebuchet MS"/>
              </a:rPr>
              <a:t>following</a:t>
            </a:r>
            <a:r>
              <a:rPr sz="1700" i="1" spc="44" dirty="0">
                <a:latin typeface="Trebuchet MS"/>
                <a:cs typeface="Trebuchet MS"/>
              </a:rPr>
              <a:t> </a:t>
            </a:r>
            <a:r>
              <a:rPr sz="1700" i="1" dirty="0">
                <a:latin typeface="Trebuchet MS"/>
                <a:cs typeface="Trebuchet MS"/>
              </a:rPr>
              <a:t>step</a:t>
            </a:r>
            <a:r>
              <a:rPr sz="1700" i="1" spc="35" dirty="0">
                <a:latin typeface="Trebuchet MS"/>
                <a:cs typeface="Trebuchet MS"/>
              </a:rPr>
              <a:t> </a:t>
            </a:r>
            <a:r>
              <a:rPr sz="1700" i="1" spc="-97" dirty="0">
                <a:latin typeface="Trebuchet MS"/>
                <a:cs typeface="Trebuchet MS"/>
              </a:rPr>
              <a:t>until</a:t>
            </a:r>
            <a:r>
              <a:rPr sz="1700" i="1" spc="35" dirty="0">
                <a:latin typeface="Trebuchet MS"/>
                <a:cs typeface="Trebuchet MS"/>
              </a:rPr>
              <a:t> </a:t>
            </a:r>
            <a:r>
              <a:rPr sz="1700" i="1" spc="-18" dirty="0">
                <a:latin typeface="Trebuchet MS"/>
                <a:cs typeface="Trebuchet MS"/>
              </a:rPr>
              <a:t>convergence:</a:t>
            </a:r>
            <a:endParaRPr sz="1700">
              <a:latin typeface="Trebuchet MS"/>
              <a:cs typeface="Trebuchet MS"/>
            </a:endParaRPr>
          </a:p>
          <a:p>
            <a:pPr marL="602505">
              <a:spcBef>
                <a:spcPts val="637"/>
              </a:spcBef>
            </a:pPr>
            <a:r>
              <a:rPr sz="1700" dirty="0">
                <a:latin typeface="Tahoma"/>
                <a:cs typeface="Tahoma"/>
              </a:rPr>
              <a:t>Determine</a:t>
            </a:r>
            <a:r>
              <a:rPr sz="1700" spc="53" dirty="0">
                <a:latin typeface="Tahoma"/>
                <a:cs typeface="Tahoma"/>
              </a:rPr>
              <a:t> </a:t>
            </a:r>
            <a:r>
              <a:rPr sz="1700" dirty="0">
                <a:latin typeface="Tahoma"/>
                <a:cs typeface="Tahoma"/>
              </a:rPr>
              <a:t>probable</a:t>
            </a:r>
            <a:r>
              <a:rPr sz="1700" spc="62" dirty="0">
                <a:latin typeface="Tahoma"/>
                <a:cs typeface="Tahoma"/>
              </a:rPr>
              <a:t> </a:t>
            </a:r>
            <a:r>
              <a:rPr sz="1700" dirty="0">
                <a:latin typeface="Tahoma"/>
                <a:cs typeface="Tahoma"/>
              </a:rPr>
              <a:t>(state)</a:t>
            </a:r>
            <a:r>
              <a:rPr sz="1700" spc="62" dirty="0">
                <a:latin typeface="Tahoma"/>
                <a:cs typeface="Tahoma"/>
              </a:rPr>
              <a:t> </a:t>
            </a:r>
            <a:r>
              <a:rPr sz="1700" dirty="0">
                <a:latin typeface="Tahoma"/>
                <a:cs typeface="Tahoma"/>
              </a:rPr>
              <a:t>paths</a:t>
            </a:r>
            <a:r>
              <a:rPr sz="1700" spc="62" dirty="0">
                <a:latin typeface="Tahoma"/>
                <a:cs typeface="Tahoma"/>
              </a:rPr>
              <a:t> </a:t>
            </a:r>
            <a:r>
              <a:rPr sz="1900" i="1" spc="-18" dirty="0">
                <a:latin typeface="Calibri"/>
                <a:cs typeface="Calibri"/>
              </a:rPr>
              <a:t>.</a:t>
            </a:r>
            <a:r>
              <a:rPr sz="1900" i="1" spc="-186" dirty="0">
                <a:latin typeface="Calibri"/>
                <a:cs typeface="Calibri"/>
              </a:rPr>
              <a:t> </a:t>
            </a:r>
            <a:r>
              <a:rPr sz="1900" i="1" spc="-18" dirty="0">
                <a:latin typeface="Calibri"/>
                <a:cs typeface="Calibri"/>
              </a:rPr>
              <a:t>.</a:t>
            </a:r>
            <a:r>
              <a:rPr sz="1900" i="1" spc="-186" dirty="0">
                <a:latin typeface="Calibri"/>
                <a:cs typeface="Calibri"/>
              </a:rPr>
              <a:t> </a:t>
            </a:r>
            <a:r>
              <a:rPr sz="1900" i="1" spc="-18" dirty="0">
                <a:latin typeface="Calibri"/>
                <a:cs typeface="Calibri"/>
              </a:rPr>
              <a:t>.</a:t>
            </a:r>
            <a:r>
              <a:rPr sz="1900" i="1" spc="-186" dirty="0">
                <a:latin typeface="Calibri"/>
                <a:cs typeface="Calibri"/>
              </a:rPr>
              <a:t> </a:t>
            </a:r>
            <a:r>
              <a:rPr sz="1900" i="1" dirty="0">
                <a:latin typeface="Cambria"/>
                <a:cs typeface="Cambria"/>
              </a:rPr>
              <a:t>X</a:t>
            </a:r>
            <a:r>
              <a:rPr sz="2100" i="1" baseline="-10416" dirty="0">
                <a:latin typeface="Cambria"/>
                <a:cs typeface="Cambria"/>
              </a:rPr>
              <a:t>t</a:t>
            </a:r>
            <a:r>
              <a:rPr sz="2100" baseline="-10416" dirty="0">
                <a:latin typeface="Roboto Th"/>
                <a:cs typeface="Roboto Th"/>
              </a:rPr>
              <a:t>−</a:t>
            </a:r>
            <a:r>
              <a:rPr sz="2100" baseline="-10416" dirty="0">
                <a:latin typeface="Times New Roman"/>
                <a:cs typeface="Times New Roman"/>
              </a:rPr>
              <a:t>1</a:t>
            </a:r>
            <a:r>
              <a:rPr sz="2100" spc="398" baseline="-10416" dirty="0">
                <a:latin typeface="Times New Roman"/>
                <a:cs typeface="Times New Roman"/>
              </a:rPr>
              <a:t> </a:t>
            </a:r>
            <a:r>
              <a:rPr sz="1900" dirty="0">
                <a:latin typeface="Tahoma"/>
                <a:cs typeface="Tahoma"/>
              </a:rPr>
              <a:t>=</a:t>
            </a:r>
            <a:r>
              <a:rPr sz="1900" spc="-89" dirty="0">
                <a:latin typeface="Tahoma"/>
                <a:cs typeface="Tahoma"/>
              </a:rPr>
              <a:t> </a:t>
            </a:r>
            <a:r>
              <a:rPr sz="1900" i="1" dirty="0">
                <a:latin typeface="Cambria"/>
                <a:cs typeface="Cambria"/>
              </a:rPr>
              <a:t>i</a:t>
            </a:r>
            <a:r>
              <a:rPr sz="1900" i="1" dirty="0">
                <a:latin typeface="Calibri"/>
                <a:cs typeface="Calibri"/>
              </a:rPr>
              <a:t>,</a:t>
            </a:r>
            <a:r>
              <a:rPr sz="1900" i="1" spc="-186" dirty="0">
                <a:latin typeface="Calibri"/>
                <a:cs typeface="Calibri"/>
              </a:rPr>
              <a:t> </a:t>
            </a:r>
            <a:r>
              <a:rPr sz="1900" i="1" dirty="0">
                <a:latin typeface="Cambria"/>
                <a:cs typeface="Cambria"/>
              </a:rPr>
              <a:t>X</a:t>
            </a:r>
            <a:r>
              <a:rPr sz="2100" i="1" baseline="-10416" dirty="0">
                <a:latin typeface="Cambria"/>
                <a:cs typeface="Cambria"/>
              </a:rPr>
              <a:t>t</a:t>
            </a:r>
            <a:r>
              <a:rPr sz="2100" i="1" spc="503" baseline="-10416" dirty="0">
                <a:latin typeface="Cambria"/>
                <a:cs typeface="Cambria"/>
              </a:rPr>
              <a:t> </a:t>
            </a:r>
            <a:r>
              <a:rPr sz="1900" dirty="0">
                <a:latin typeface="Tahoma"/>
                <a:cs typeface="Tahoma"/>
              </a:rPr>
              <a:t>=</a:t>
            </a:r>
            <a:r>
              <a:rPr sz="1900" spc="-97" dirty="0">
                <a:latin typeface="Tahoma"/>
                <a:cs typeface="Tahoma"/>
              </a:rPr>
              <a:t> </a:t>
            </a:r>
            <a:r>
              <a:rPr sz="1900" i="1" dirty="0">
                <a:latin typeface="Cambria"/>
                <a:cs typeface="Cambria"/>
              </a:rPr>
              <a:t>j</a:t>
            </a:r>
            <a:r>
              <a:rPr sz="1900" i="1" spc="-177" dirty="0">
                <a:latin typeface="Cambria"/>
                <a:cs typeface="Cambria"/>
              </a:rPr>
              <a:t> </a:t>
            </a:r>
            <a:r>
              <a:rPr sz="1900" i="1" spc="-18" dirty="0">
                <a:latin typeface="Calibri"/>
                <a:cs typeface="Calibri"/>
              </a:rPr>
              <a:t>.</a:t>
            </a:r>
            <a:r>
              <a:rPr sz="1900" i="1" spc="-186" dirty="0">
                <a:latin typeface="Calibri"/>
                <a:cs typeface="Calibri"/>
              </a:rPr>
              <a:t> </a:t>
            </a:r>
            <a:r>
              <a:rPr sz="1900" i="1" spc="-18" dirty="0">
                <a:latin typeface="Calibri"/>
                <a:cs typeface="Calibri"/>
              </a:rPr>
              <a:t>.</a:t>
            </a:r>
            <a:r>
              <a:rPr sz="1900" i="1" spc="-186" dirty="0">
                <a:latin typeface="Calibri"/>
                <a:cs typeface="Calibri"/>
              </a:rPr>
              <a:t> </a:t>
            </a:r>
            <a:r>
              <a:rPr sz="1900" i="1" spc="-89" dirty="0">
                <a:latin typeface="Calibri"/>
                <a:cs typeface="Calibri"/>
              </a:rPr>
              <a:t>.</a:t>
            </a:r>
            <a:endParaRPr sz="1900">
              <a:latin typeface="Calibri"/>
              <a:cs typeface="Calibri"/>
            </a:endParaRPr>
          </a:p>
          <a:p>
            <a:pPr marL="602505" marR="466492">
              <a:lnSpc>
                <a:spcPct val="102699"/>
              </a:lnSpc>
              <a:spcBef>
                <a:spcPts val="531"/>
              </a:spcBef>
            </a:pPr>
            <a:r>
              <a:rPr sz="1700" dirty="0">
                <a:latin typeface="Tahoma"/>
                <a:cs typeface="Tahoma"/>
              </a:rPr>
              <a:t>Count</a:t>
            </a:r>
            <a:r>
              <a:rPr sz="1700" spc="53" dirty="0">
                <a:latin typeface="Tahoma"/>
                <a:cs typeface="Tahoma"/>
              </a:rPr>
              <a:t> </a:t>
            </a:r>
            <a:r>
              <a:rPr sz="1700" dirty="0">
                <a:latin typeface="Tahoma"/>
                <a:cs typeface="Tahoma"/>
              </a:rPr>
              <a:t>the</a:t>
            </a:r>
            <a:r>
              <a:rPr sz="1700" spc="53" dirty="0">
                <a:latin typeface="Tahoma"/>
                <a:cs typeface="Tahoma"/>
              </a:rPr>
              <a:t> </a:t>
            </a:r>
            <a:r>
              <a:rPr sz="1700" dirty="0">
                <a:latin typeface="Tahoma"/>
                <a:cs typeface="Tahoma"/>
              </a:rPr>
              <a:t>expected</a:t>
            </a:r>
            <a:r>
              <a:rPr sz="1700" spc="53" dirty="0">
                <a:latin typeface="Tahoma"/>
                <a:cs typeface="Tahoma"/>
              </a:rPr>
              <a:t> </a:t>
            </a:r>
            <a:r>
              <a:rPr sz="1700" dirty="0">
                <a:latin typeface="Tahoma"/>
                <a:cs typeface="Tahoma"/>
              </a:rPr>
              <a:t>number</a:t>
            </a:r>
            <a:r>
              <a:rPr sz="1700" spc="53" dirty="0">
                <a:latin typeface="Tahoma"/>
                <a:cs typeface="Tahoma"/>
              </a:rPr>
              <a:t> </a:t>
            </a:r>
            <a:r>
              <a:rPr sz="1700" dirty="0">
                <a:latin typeface="Tahoma"/>
                <a:cs typeface="Tahoma"/>
              </a:rPr>
              <a:t>of</a:t>
            </a:r>
            <a:r>
              <a:rPr sz="1700" spc="62" dirty="0">
                <a:latin typeface="Tahoma"/>
                <a:cs typeface="Tahoma"/>
              </a:rPr>
              <a:t> </a:t>
            </a:r>
            <a:r>
              <a:rPr sz="1700" dirty="0">
                <a:latin typeface="Tahoma"/>
                <a:cs typeface="Tahoma"/>
              </a:rPr>
              <a:t>transitions</a:t>
            </a:r>
            <a:r>
              <a:rPr sz="1700" spc="53" dirty="0">
                <a:latin typeface="Tahoma"/>
                <a:cs typeface="Tahoma"/>
              </a:rPr>
              <a:t> </a:t>
            </a:r>
            <a:r>
              <a:rPr sz="1900" i="1" dirty="0">
                <a:latin typeface="Cambria"/>
                <a:cs typeface="Cambria"/>
              </a:rPr>
              <a:t>a</a:t>
            </a:r>
            <a:r>
              <a:rPr sz="2100" i="1" baseline="-10416" dirty="0">
                <a:latin typeface="Cambria"/>
                <a:cs typeface="Cambria"/>
              </a:rPr>
              <a:t>ij</a:t>
            </a:r>
            <a:r>
              <a:rPr sz="2100" i="1" spc="558" baseline="-10416" dirty="0">
                <a:latin typeface="Cambria"/>
                <a:cs typeface="Cambria"/>
              </a:rPr>
              <a:t> </a:t>
            </a:r>
            <a:r>
              <a:rPr sz="1700" spc="97" dirty="0">
                <a:latin typeface="Tahoma"/>
                <a:cs typeface="Tahoma"/>
              </a:rPr>
              <a:t>as</a:t>
            </a:r>
            <a:r>
              <a:rPr sz="1700" spc="53" dirty="0">
                <a:latin typeface="Tahoma"/>
                <a:cs typeface="Tahoma"/>
              </a:rPr>
              <a:t> </a:t>
            </a:r>
            <a:r>
              <a:rPr sz="1700" dirty="0">
                <a:latin typeface="Tahoma"/>
                <a:cs typeface="Tahoma"/>
              </a:rPr>
              <a:t>well</a:t>
            </a:r>
            <a:r>
              <a:rPr sz="1700" spc="53" dirty="0">
                <a:latin typeface="Tahoma"/>
                <a:cs typeface="Tahoma"/>
              </a:rPr>
              <a:t> </a:t>
            </a:r>
            <a:r>
              <a:rPr sz="1700" spc="97" dirty="0">
                <a:latin typeface="Tahoma"/>
                <a:cs typeface="Tahoma"/>
              </a:rPr>
              <a:t>as</a:t>
            </a:r>
            <a:r>
              <a:rPr sz="1700" spc="62" dirty="0">
                <a:latin typeface="Tahoma"/>
                <a:cs typeface="Tahoma"/>
              </a:rPr>
              <a:t> </a:t>
            </a:r>
            <a:r>
              <a:rPr sz="1700" dirty="0">
                <a:latin typeface="Tahoma"/>
                <a:cs typeface="Tahoma"/>
              </a:rPr>
              <a:t>the</a:t>
            </a:r>
            <a:r>
              <a:rPr sz="1700" spc="53" dirty="0">
                <a:latin typeface="Tahoma"/>
                <a:cs typeface="Tahoma"/>
              </a:rPr>
              <a:t> </a:t>
            </a:r>
            <a:r>
              <a:rPr sz="1700" spc="-18" dirty="0">
                <a:latin typeface="Tahoma"/>
                <a:cs typeface="Tahoma"/>
              </a:rPr>
              <a:t>expected </a:t>
            </a:r>
            <a:r>
              <a:rPr sz="1700" spc="18" dirty="0">
                <a:latin typeface="Tahoma"/>
                <a:cs typeface="Tahoma"/>
              </a:rPr>
              <a:t>number</a:t>
            </a:r>
            <a:r>
              <a:rPr sz="1700" spc="44" dirty="0">
                <a:latin typeface="Tahoma"/>
                <a:cs typeface="Tahoma"/>
              </a:rPr>
              <a:t> </a:t>
            </a:r>
            <a:r>
              <a:rPr sz="1700" spc="18" dirty="0">
                <a:latin typeface="Tahoma"/>
                <a:cs typeface="Tahoma"/>
              </a:rPr>
              <a:t>of</a:t>
            </a:r>
            <a:r>
              <a:rPr sz="1700" spc="44" dirty="0">
                <a:latin typeface="Tahoma"/>
                <a:cs typeface="Tahoma"/>
              </a:rPr>
              <a:t> </a:t>
            </a:r>
            <a:r>
              <a:rPr sz="1700" spc="18" dirty="0">
                <a:latin typeface="Tahoma"/>
                <a:cs typeface="Tahoma"/>
              </a:rPr>
              <a:t>times,</a:t>
            </a:r>
            <a:r>
              <a:rPr sz="1700" spc="44" dirty="0">
                <a:latin typeface="Tahoma"/>
                <a:cs typeface="Tahoma"/>
              </a:rPr>
              <a:t> </a:t>
            </a:r>
            <a:r>
              <a:rPr sz="1700" spc="18" dirty="0">
                <a:latin typeface="Tahoma"/>
                <a:cs typeface="Tahoma"/>
              </a:rPr>
              <a:t>various</a:t>
            </a:r>
            <a:r>
              <a:rPr sz="1700" spc="44" dirty="0">
                <a:latin typeface="Tahoma"/>
                <a:cs typeface="Tahoma"/>
              </a:rPr>
              <a:t> </a:t>
            </a:r>
            <a:r>
              <a:rPr sz="1700" spc="18" dirty="0">
                <a:latin typeface="Tahoma"/>
                <a:cs typeface="Tahoma"/>
              </a:rPr>
              <a:t>emissions</a:t>
            </a:r>
            <a:r>
              <a:rPr sz="1700" spc="44" dirty="0">
                <a:latin typeface="Tahoma"/>
                <a:cs typeface="Tahoma"/>
              </a:rPr>
              <a:t> </a:t>
            </a:r>
            <a:r>
              <a:rPr sz="1900" i="1" dirty="0">
                <a:latin typeface="Cambria"/>
                <a:cs typeface="Cambria"/>
              </a:rPr>
              <a:t>b</a:t>
            </a:r>
            <a:r>
              <a:rPr sz="2100" i="1" baseline="-10416" dirty="0">
                <a:latin typeface="Cambria"/>
                <a:cs typeface="Cambria"/>
              </a:rPr>
              <a:t>j</a:t>
            </a:r>
            <a:r>
              <a:rPr sz="1900" dirty="0">
                <a:latin typeface="Tahoma"/>
                <a:cs typeface="Tahoma"/>
              </a:rPr>
              <a:t>(</a:t>
            </a:r>
            <a:r>
              <a:rPr sz="1900" i="1" dirty="0">
                <a:latin typeface="Cambria"/>
                <a:cs typeface="Cambria"/>
              </a:rPr>
              <a:t>y</a:t>
            </a:r>
            <a:r>
              <a:rPr sz="2100" i="1" baseline="-10416" dirty="0">
                <a:latin typeface="Cambria"/>
                <a:cs typeface="Cambria"/>
              </a:rPr>
              <a:t>t</a:t>
            </a:r>
            <a:r>
              <a:rPr sz="1900" dirty="0">
                <a:latin typeface="Tahoma"/>
                <a:cs typeface="Tahoma"/>
              </a:rPr>
              <a:t>)</a:t>
            </a:r>
            <a:r>
              <a:rPr sz="1900" spc="-35" dirty="0">
                <a:latin typeface="Tahoma"/>
                <a:cs typeface="Tahoma"/>
              </a:rPr>
              <a:t> </a:t>
            </a:r>
            <a:r>
              <a:rPr sz="1700" spc="18" dirty="0">
                <a:latin typeface="Tahoma"/>
                <a:cs typeface="Tahoma"/>
              </a:rPr>
              <a:t>are</a:t>
            </a:r>
            <a:r>
              <a:rPr sz="1700" spc="44" dirty="0">
                <a:latin typeface="Tahoma"/>
                <a:cs typeface="Tahoma"/>
              </a:rPr>
              <a:t> </a:t>
            </a:r>
            <a:r>
              <a:rPr sz="1700" spc="-35" dirty="0">
                <a:latin typeface="Tahoma"/>
                <a:cs typeface="Tahoma"/>
              </a:rPr>
              <a:t>made</a:t>
            </a:r>
            <a:endParaRPr sz="1700">
              <a:latin typeface="Tahoma"/>
              <a:cs typeface="Tahoma"/>
            </a:endParaRPr>
          </a:p>
          <a:p>
            <a:pPr marL="602505">
              <a:spcBef>
                <a:spcPts val="593"/>
              </a:spcBef>
            </a:pPr>
            <a:r>
              <a:rPr sz="1700" dirty="0">
                <a:latin typeface="Tahoma"/>
                <a:cs typeface="Tahoma"/>
              </a:rPr>
              <a:t>Re-estimate</a:t>
            </a:r>
            <a:r>
              <a:rPr sz="1700" spc="71" dirty="0">
                <a:latin typeface="Tahoma"/>
                <a:cs typeface="Tahoma"/>
              </a:rPr>
              <a:t> </a:t>
            </a:r>
            <a:r>
              <a:rPr sz="1900" i="1" spc="-248" dirty="0">
                <a:latin typeface="Calibri"/>
                <a:cs typeface="Calibri"/>
              </a:rPr>
              <a:t>θ</a:t>
            </a:r>
            <a:r>
              <a:rPr sz="1900" i="1" spc="115" dirty="0">
                <a:latin typeface="Calibri"/>
                <a:cs typeface="Calibri"/>
              </a:rPr>
              <a:t> </a:t>
            </a:r>
            <a:r>
              <a:rPr sz="1900" dirty="0">
                <a:latin typeface="Tahoma"/>
                <a:cs typeface="Tahoma"/>
              </a:rPr>
              <a:t>=</a:t>
            </a:r>
            <a:r>
              <a:rPr sz="1900" spc="-89" dirty="0">
                <a:latin typeface="Tahoma"/>
                <a:cs typeface="Tahoma"/>
              </a:rPr>
              <a:t> </a:t>
            </a:r>
            <a:r>
              <a:rPr sz="1900" dirty="0">
                <a:latin typeface="Tahoma"/>
                <a:cs typeface="Tahoma"/>
              </a:rPr>
              <a:t>(</a:t>
            </a:r>
            <a:r>
              <a:rPr sz="1900" i="1" dirty="0">
                <a:latin typeface="Cambria"/>
                <a:cs typeface="Cambria"/>
              </a:rPr>
              <a:t>A</a:t>
            </a:r>
            <a:r>
              <a:rPr sz="1900" i="1" dirty="0">
                <a:latin typeface="Calibri"/>
                <a:cs typeface="Calibri"/>
              </a:rPr>
              <a:t>,</a:t>
            </a:r>
            <a:r>
              <a:rPr sz="1900" i="1" spc="-177" dirty="0">
                <a:latin typeface="Calibri"/>
                <a:cs typeface="Calibri"/>
              </a:rPr>
              <a:t> </a:t>
            </a:r>
            <a:r>
              <a:rPr sz="1900" i="1" dirty="0">
                <a:latin typeface="Cambria"/>
                <a:cs typeface="Cambria"/>
              </a:rPr>
              <a:t>B</a:t>
            </a:r>
            <a:r>
              <a:rPr sz="1900" i="1" dirty="0">
                <a:latin typeface="Calibri"/>
                <a:cs typeface="Calibri"/>
              </a:rPr>
              <a:t>,</a:t>
            </a:r>
            <a:r>
              <a:rPr sz="1900" i="1" spc="-177" dirty="0">
                <a:latin typeface="Calibri"/>
                <a:cs typeface="Calibri"/>
              </a:rPr>
              <a:t> </a:t>
            </a:r>
            <a:r>
              <a:rPr sz="1900" i="1" spc="-53" dirty="0">
                <a:latin typeface="Calibri"/>
                <a:cs typeface="Calibri"/>
              </a:rPr>
              <a:t>π</a:t>
            </a:r>
            <a:r>
              <a:rPr sz="1900" spc="-53" dirty="0">
                <a:latin typeface="Tahoma"/>
                <a:cs typeface="Tahoma"/>
              </a:rPr>
              <a:t>)</a:t>
            </a:r>
            <a:r>
              <a:rPr sz="1900" spc="-9" dirty="0">
                <a:latin typeface="Tahoma"/>
                <a:cs typeface="Tahoma"/>
              </a:rPr>
              <a:t> </a:t>
            </a:r>
            <a:r>
              <a:rPr sz="1700" dirty="0">
                <a:latin typeface="Tahoma"/>
                <a:cs typeface="Tahoma"/>
              </a:rPr>
              <a:t>using</a:t>
            </a:r>
            <a:r>
              <a:rPr sz="1700" spc="71" dirty="0">
                <a:latin typeface="Tahoma"/>
                <a:cs typeface="Tahoma"/>
              </a:rPr>
              <a:t> </a:t>
            </a:r>
            <a:r>
              <a:rPr sz="1900" i="1" dirty="0">
                <a:latin typeface="Cambria"/>
                <a:cs typeface="Cambria"/>
              </a:rPr>
              <a:t>a</a:t>
            </a:r>
            <a:r>
              <a:rPr sz="2100" i="1" baseline="-10416" dirty="0">
                <a:latin typeface="Cambria"/>
                <a:cs typeface="Cambria"/>
              </a:rPr>
              <a:t>ij</a:t>
            </a:r>
            <a:r>
              <a:rPr sz="2100" i="1" spc="584" baseline="-10416" dirty="0">
                <a:latin typeface="Cambria"/>
                <a:cs typeface="Cambria"/>
              </a:rPr>
              <a:t> </a:t>
            </a:r>
            <a:r>
              <a:rPr sz="1700" dirty="0">
                <a:latin typeface="Tahoma"/>
                <a:cs typeface="Tahoma"/>
              </a:rPr>
              <a:t>and</a:t>
            </a:r>
            <a:r>
              <a:rPr sz="1700" spc="71" dirty="0">
                <a:latin typeface="Tahoma"/>
                <a:cs typeface="Tahoma"/>
              </a:rPr>
              <a:t> </a:t>
            </a:r>
            <a:r>
              <a:rPr sz="1900" i="1" spc="-18" dirty="0">
                <a:latin typeface="Cambria"/>
                <a:cs typeface="Cambria"/>
              </a:rPr>
              <a:t>b</a:t>
            </a:r>
            <a:r>
              <a:rPr sz="2100" i="1" spc="-27" baseline="-10416" dirty="0">
                <a:latin typeface="Cambria"/>
                <a:cs typeface="Cambria"/>
              </a:rPr>
              <a:t>j</a:t>
            </a:r>
            <a:r>
              <a:rPr sz="1900" spc="-18" dirty="0">
                <a:latin typeface="Tahoma"/>
                <a:cs typeface="Tahoma"/>
              </a:rPr>
              <a:t>(</a:t>
            </a:r>
            <a:r>
              <a:rPr sz="1900" i="1" spc="-18" dirty="0">
                <a:latin typeface="Cambria"/>
                <a:cs typeface="Cambria"/>
              </a:rPr>
              <a:t>y</a:t>
            </a:r>
            <a:r>
              <a:rPr sz="2100" i="1" spc="-27" baseline="-10416" dirty="0">
                <a:latin typeface="Cambria"/>
                <a:cs typeface="Cambria"/>
              </a:rPr>
              <a:t>t</a:t>
            </a:r>
            <a:r>
              <a:rPr sz="1900" spc="-18" dirty="0">
                <a:latin typeface="Tahoma"/>
                <a:cs typeface="Tahoma"/>
              </a:rPr>
              <a:t>)</a:t>
            </a:r>
            <a:r>
              <a:rPr sz="1700" spc="-18" dirty="0">
                <a:latin typeface="Tahoma"/>
                <a:cs typeface="Tahoma"/>
              </a:rPr>
              <a:t>s.</a:t>
            </a:r>
            <a:endParaRPr sz="1700">
              <a:latin typeface="Tahoma"/>
              <a:cs typeface="Tahoma"/>
            </a:endParaRPr>
          </a:p>
          <a:p>
            <a:pPr>
              <a:spcBef>
                <a:spcPts val="195"/>
              </a:spcBef>
            </a:pPr>
            <a:endParaRPr sz="1700">
              <a:latin typeface="Tahoma"/>
              <a:cs typeface="Tahoma"/>
            </a:endParaRPr>
          </a:p>
          <a:p>
            <a:pPr marL="112408">
              <a:spcBef>
                <a:spcPts val="9"/>
              </a:spcBef>
            </a:pPr>
            <a:r>
              <a:rPr sz="1700" spc="124" dirty="0">
                <a:latin typeface="Tahoma"/>
                <a:cs typeface="Tahoma"/>
              </a:rPr>
              <a:t>A</a:t>
            </a:r>
            <a:r>
              <a:rPr sz="1700" spc="80" dirty="0">
                <a:latin typeface="Tahoma"/>
                <a:cs typeface="Tahoma"/>
              </a:rPr>
              <a:t> </a:t>
            </a:r>
            <a:r>
              <a:rPr sz="1700" dirty="0">
                <a:latin typeface="Tahoma"/>
                <a:cs typeface="Tahoma"/>
              </a:rPr>
              <a:t>forward-backward</a:t>
            </a:r>
            <a:r>
              <a:rPr sz="1700" spc="89" dirty="0">
                <a:latin typeface="Tahoma"/>
                <a:cs typeface="Tahoma"/>
              </a:rPr>
              <a:t> </a:t>
            </a:r>
            <a:r>
              <a:rPr sz="1700" dirty="0">
                <a:latin typeface="Tahoma"/>
                <a:cs typeface="Tahoma"/>
              </a:rPr>
              <a:t>algorithm</a:t>
            </a:r>
            <a:r>
              <a:rPr sz="1700" spc="89" dirty="0">
                <a:latin typeface="Tahoma"/>
                <a:cs typeface="Tahoma"/>
              </a:rPr>
              <a:t> </a:t>
            </a:r>
            <a:r>
              <a:rPr sz="1700" dirty="0">
                <a:latin typeface="Tahoma"/>
                <a:cs typeface="Tahoma"/>
              </a:rPr>
              <a:t>is</a:t>
            </a:r>
            <a:r>
              <a:rPr sz="1700" spc="89" dirty="0">
                <a:latin typeface="Tahoma"/>
                <a:cs typeface="Tahoma"/>
              </a:rPr>
              <a:t> </a:t>
            </a:r>
            <a:r>
              <a:rPr sz="1700" dirty="0">
                <a:latin typeface="Tahoma"/>
                <a:cs typeface="Tahoma"/>
              </a:rPr>
              <a:t>used</a:t>
            </a:r>
            <a:r>
              <a:rPr sz="1700" spc="89" dirty="0">
                <a:latin typeface="Tahoma"/>
                <a:cs typeface="Tahoma"/>
              </a:rPr>
              <a:t> </a:t>
            </a:r>
            <a:r>
              <a:rPr sz="1700" dirty="0">
                <a:latin typeface="Tahoma"/>
                <a:cs typeface="Tahoma"/>
              </a:rPr>
              <a:t>for</a:t>
            </a:r>
            <a:r>
              <a:rPr sz="1700" spc="80" dirty="0">
                <a:latin typeface="Tahoma"/>
                <a:cs typeface="Tahoma"/>
              </a:rPr>
              <a:t> </a:t>
            </a:r>
            <a:r>
              <a:rPr sz="1700" dirty="0">
                <a:latin typeface="Tahoma"/>
                <a:cs typeface="Tahoma"/>
              </a:rPr>
              <a:t>finding</a:t>
            </a:r>
            <a:r>
              <a:rPr sz="1700" spc="89" dirty="0">
                <a:latin typeface="Tahoma"/>
                <a:cs typeface="Tahoma"/>
              </a:rPr>
              <a:t> </a:t>
            </a:r>
            <a:r>
              <a:rPr sz="1700" dirty="0">
                <a:latin typeface="Tahoma"/>
                <a:cs typeface="Tahoma"/>
              </a:rPr>
              <a:t>probable</a:t>
            </a:r>
            <a:r>
              <a:rPr sz="1700" spc="89" dirty="0">
                <a:latin typeface="Tahoma"/>
                <a:cs typeface="Tahoma"/>
              </a:rPr>
              <a:t> </a:t>
            </a:r>
            <a:r>
              <a:rPr sz="1700" spc="-18" dirty="0">
                <a:latin typeface="Tahoma"/>
                <a:cs typeface="Tahoma"/>
              </a:rPr>
              <a:t>paths.</a:t>
            </a:r>
            <a:endParaRPr sz="1700">
              <a:latin typeface="Tahoma"/>
              <a:cs typeface="Tahoma"/>
            </a:endParaRPr>
          </a:p>
        </p:txBody>
      </p:sp>
      <p:grpSp>
        <p:nvGrpSpPr>
          <p:cNvPr id="20" name="object 20"/>
          <p:cNvGrpSpPr/>
          <p:nvPr/>
        </p:nvGrpSpPr>
        <p:grpSpPr>
          <a:xfrm>
            <a:off x="1" y="4974680"/>
            <a:ext cx="9140221" cy="162327"/>
            <a:chOff x="0" y="3347161"/>
            <a:chExt cx="4608195" cy="109220"/>
          </a:xfrm>
        </p:grpSpPr>
        <p:sp>
          <p:nvSpPr>
            <p:cNvPr id="21" name="object 21"/>
            <p:cNvSpPr/>
            <p:nvPr/>
          </p:nvSpPr>
          <p:spPr>
            <a:xfrm>
              <a:off x="0" y="3347161"/>
              <a:ext cx="1536065" cy="109220"/>
            </a:xfrm>
            <a:custGeom>
              <a:avLst/>
              <a:gdLst/>
              <a:ahLst/>
              <a:cxnLst/>
              <a:rect l="l" t="t" r="r" b="b"/>
              <a:pathLst>
                <a:path w="1536065" h="109220">
                  <a:moveTo>
                    <a:pt x="1535938" y="0"/>
                  </a:moveTo>
                  <a:lnTo>
                    <a:pt x="0" y="0"/>
                  </a:lnTo>
                  <a:lnTo>
                    <a:pt x="0" y="108838"/>
                  </a:lnTo>
                  <a:lnTo>
                    <a:pt x="1535938" y="108838"/>
                  </a:lnTo>
                  <a:lnTo>
                    <a:pt x="1535938" y="0"/>
                  </a:lnTo>
                  <a:close/>
                </a:path>
              </a:pathLst>
            </a:custGeom>
            <a:solidFill>
              <a:srgbClr val="191959"/>
            </a:solidFill>
          </p:spPr>
          <p:txBody>
            <a:bodyPr wrap="square" lIns="0" tIns="0" rIns="0" bIns="0" rtlCol="0"/>
            <a:lstStyle/>
            <a:p>
              <a:endParaRPr/>
            </a:p>
          </p:txBody>
        </p:sp>
        <p:sp>
          <p:nvSpPr>
            <p:cNvPr id="22" name="object 22"/>
            <p:cNvSpPr/>
            <p:nvPr/>
          </p:nvSpPr>
          <p:spPr>
            <a:xfrm>
              <a:off x="1535976"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262685"/>
            </a:solidFill>
          </p:spPr>
          <p:txBody>
            <a:bodyPr wrap="square" lIns="0" tIns="0" rIns="0" bIns="0" rtlCol="0"/>
            <a:lstStyle/>
            <a:p>
              <a:endParaRPr/>
            </a:p>
          </p:txBody>
        </p:sp>
        <p:sp>
          <p:nvSpPr>
            <p:cNvPr id="23" name="object 23"/>
            <p:cNvSpPr/>
            <p:nvPr/>
          </p:nvSpPr>
          <p:spPr>
            <a:xfrm>
              <a:off x="3071952"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3232B2"/>
            </a:solidFill>
          </p:spPr>
          <p:txBody>
            <a:bodyPr wrap="square" lIns="0" tIns="0" rIns="0" bIns="0" rtlCol="0"/>
            <a:lstStyle/>
            <a:p>
              <a:endParaRPr/>
            </a:p>
          </p:txBody>
        </p:sp>
      </p:grpSp>
      <p:sp>
        <p:nvSpPr>
          <p:cNvPr id="24" name="object 24"/>
          <p:cNvSpPr txBox="1">
            <a:spLocks noGrp="1"/>
          </p:cNvSpPr>
          <p:nvPr>
            <p:ph type="ftr" sz="quarter" idx="4294967295"/>
          </p:nvPr>
        </p:nvSpPr>
        <p:spPr>
          <a:xfrm>
            <a:off x="560756" y="4963549"/>
            <a:ext cx="1925782" cy="380683"/>
          </a:xfrm>
          <a:prstGeom prst="rect">
            <a:avLst/>
          </a:prstGeom>
        </p:spPr>
        <p:txBody>
          <a:bodyPr vert="horz" wrap="square" lIns="0" tIns="11241" rIns="0" bIns="0" rtlCol="0">
            <a:spAutoFit/>
          </a:bodyPr>
          <a:lstStyle/>
          <a:p>
            <a:pPr marL="22482">
              <a:spcBef>
                <a:spcPts val="89"/>
              </a:spcBef>
            </a:pPr>
            <a:endParaRPr spc="-18" dirty="0"/>
          </a:p>
        </p:txBody>
      </p:sp>
      <p:sp>
        <p:nvSpPr>
          <p:cNvPr id="25" name="object 25"/>
          <p:cNvSpPr txBox="1"/>
          <p:nvPr/>
        </p:nvSpPr>
        <p:spPr>
          <a:xfrm>
            <a:off x="4145255" y="4963550"/>
            <a:ext cx="85016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hlinkClick r:id="rId11" action="ppaction://hlinksldjump"/>
              </a:rPr>
              <a:t>POS</a:t>
            </a:r>
            <a:r>
              <a:rPr sz="1100" i="1" spc="186" dirty="0">
                <a:solidFill>
                  <a:srgbClr val="FFFFFF"/>
                </a:solidFill>
                <a:latin typeface="Cambria"/>
                <a:cs typeface="Cambria"/>
                <a:hlinkClick r:id="rId11" action="ppaction://hlinksldjump"/>
              </a:rPr>
              <a:t> </a:t>
            </a:r>
            <a:r>
              <a:rPr sz="1100" i="1" spc="-27" dirty="0">
                <a:solidFill>
                  <a:srgbClr val="FFFFFF"/>
                </a:solidFill>
                <a:latin typeface="Cambria"/>
                <a:cs typeface="Cambria"/>
                <a:hlinkClick r:id="rId11" action="ppaction://hlinksldjump"/>
              </a:rPr>
              <a:t>Tagging</a:t>
            </a:r>
            <a:endParaRPr sz="1100">
              <a:latin typeface="Cambria"/>
              <a:cs typeface="Cambria"/>
            </a:endParaRPr>
          </a:p>
        </p:txBody>
      </p:sp>
      <p:sp>
        <p:nvSpPr>
          <p:cNvPr id="26" name="object 26"/>
          <p:cNvSpPr txBox="1"/>
          <p:nvPr/>
        </p:nvSpPr>
        <p:spPr>
          <a:xfrm>
            <a:off x="7307464" y="4963550"/>
            <a:ext cx="1118440" cy="180628"/>
          </a:xfrm>
          <a:prstGeom prst="rect">
            <a:avLst/>
          </a:prstGeom>
        </p:spPr>
        <p:txBody>
          <a:bodyPr vert="horz" wrap="square" lIns="0" tIns="11241" rIns="0" bIns="0" rtlCol="0">
            <a:spAutoFit/>
          </a:bodyPr>
          <a:lstStyle/>
          <a:p>
            <a:pPr marL="22482">
              <a:spcBef>
                <a:spcPts val="89"/>
              </a:spcBef>
            </a:pPr>
            <a:r>
              <a:rPr sz="1100" i="1" spc="-80" dirty="0">
                <a:solidFill>
                  <a:srgbClr val="FFFFFF"/>
                </a:solidFill>
                <a:latin typeface="Cambria"/>
                <a:cs typeface="Cambria"/>
              </a:rPr>
              <a:t>Week</a:t>
            </a:r>
            <a:r>
              <a:rPr sz="1100" i="1" spc="53" dirty="0">
                <a:solidFill>
                  <a:srgbClr val="FFFFFF"/>
                </a:solidFill>
                <a:latin typeface="Cambria"/>
                <a:cs typeface="Cambria"/>
              </a:rPr>
              <a:t> </a:t>
            </a:r>
            <a:r>
              <a:rPr sz="1100" i="1" dirty="0">
                <a:solidFill>
                  <a:srgbClr val="FFFFFF"/>
                </a:solidFill>
                <a:latin typeface="Cambria"/>
                <a:cs typeface="Cambria"/>
              </a:rPr>
              <a:t>4,</a:t>
            </a:r>
            <a:r>
              <a:rPr sz="1100" i="1" spc="53" dirty="0">
                <a:solidFill>
                  <a:srgbClr val="FFFFFF"/>
                </a:solidFill>
                <a:latin typeface="Cambria"/>
                <a:cs typeface="Cambria"/>
              </a:rPr>
              <a:t> </a:t>
            </a:r>
            <a:r>
              <a:rPr sz="1100" i="1" spc="-35" dirty="0">
                <a:solidFill>
                  <a:srgbClr val="FFFFFF"/>
                </a:solidFill>
                <a:latin typeface="Cambria"/>
                <a:cs typeface="Cambria"/>
              </a:rPr>
              <a:t>Lecture</a:t>
            </a:r>
            <a:r>
              <a:rPr sz="1100" i="1" spc="53" dirty="0">
                <a:solidFill>
                  <a:srgbClr val="FFFFFF"/>
                </a:solidFill>
                <a:latin typeface="Cambria"/>
                <a:cs typeface="Cambria"/>
              </a:rPr>
              <a:t> </a:t>
            </a:r>
            <a:r>
              <a:rPr sz="1100" i="1" spc="-89" dirty="0">
                <a:solidFill>
                  <a:srgbClr val="FFFFFF"/>
                </a:solidFill>
                <a:latin typeface="Cambria"/>
                <a:cs typeface="Cambria"/>
              </a:rPr>
              <a:t>2</a:t>
            </a:r>
            <a:endParaRPr sz="1100">
              <a:latin typeface="Cambria"/>
              <a:cs typeface="Cambria"/>
            </a:endParaRPr>
          </a:p>
        </p:txBody>
      </p:sp>
      <p:sp>
        <p:nvSpPr>
          <p:cNvPr id="27" name="object 27"/>
          <p:cNvSpPr txBox="1"/>
          <p:nvPr/>
        </p:nvSpPr>
        <p:spPr>
          <a:xfrm>
            <a:off x="8714073" y="4963550"/>
            <a:ext cx="31865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rPr>
              <a:t>3</a:t>
            </a:r>
            <a:r>
              <a:rPr sz="1100" i="1" spc="-9" dirty="0">
                <a:solidFill>
                  <a:srgbClr val="FFFFFF"/>
                </a:solidFill>
                <a:latin typeface="Cambria"/>
                <a:cs typeface="Cambria"/>
              </a:rPr>
              <a:t> </a:t>
            </a:r>
            <a:r>
              <a:rPr sz="1100" i="1" spc="-195" dirty="0">
                <a:solidFill>
                  <a:srgbClr val="FFFFFF"/>
                </a:solidFill>
                <a:latin typeface="Cambria"/>
                <a:cs typeface="Cambria"/>
              </a:rPr>
              <a:t>/</a:t>
            </a:r>
            <a:r>
              <a:rPr sz="1100" i="1" spc="27" dirty="0">
                <a:solidFill>
                  <a:srgbClr val="FFFFFF"/>
                </a:solidFill>
                <a:latin typeface="Cambria"/>
                <a:cs typeface="Cambria"/>
              </a:rPr>
              <a:t> </a:t>
            </a:r>
            <a:r>
              <a:rPr sz="1100" i="1" spc="-89" dirty="0">
                <a:solidFill>
                  <a:srgbClr val="FFFFFF"/>
                </a:solidFill>
                <a:latin typeface="Cambria"/>
                <a:cs typeface="Cambria"/>
              </a:rPr>
              <a:t>6</a:t>
            </a:r>
            <a:endParaRPr sz="1100">
              <a:latin typeface="Cambria"/>
              <a:cs typeface="Cambria"/>
            </a:endParaRPr>
          </a:p>
        </p:txBody>
      </p:sp>
    </p:spTree>
    <p:extLst>
      <p:ext uri="{BB962C8B-B14F-4D97-AF65-F5344CB8AC3E}">
        <p14:creationId xmlns:p14="http://schemas.microsoft.com/office/powerpoint/2010/main" val="3339111208"/>
      </p:ext>
    </p:extLst>
  </p:cSld>
  <p:clrMapOvr>
    <a:masterClrMapping/>
  </p:clrMapOvr>
  <p:transition>
    <p:cut/>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2960" y="215455"/>
            <a:ext cx="7543800" cy="584644"/>
          </a:xfrm>
          <a:prstGeom prst="rect">
            <a:avLst/>
          </a:prstGeom>
        </p:spPr>
        <p:txBody>
          <a:bodyPr vert="horz" wrap="square" lIns="0" tIns="30350" rIns="0" bIns="0" rtlCol="0">
            <a:spAutoFit/>
          </a:bodyPr>
          <a:lstStyle/>
          <a:p>
            <a:pPr marL="22482">
              <a:lnSpc>
                <a:spcPct val="100000"/>
              </a:lnSpc>
              <a:spcBef>
                <a:spcPts val="239"/>
              </a:spcBef>
            </a:pPr>
            <a:r>
              <a:rPr spc="-53" dirty="0"/>
              <a:t>Forward-</a:t>
            </a:r>
            <a:r>
              <a:rPr spc="-44" dirty="0"/>
              <a:t>Backward</a:t>
            </a:r>
            <a:r>
              <a:rPr spc="71" dirty="0"/>
              <a:t> </a:t>
            </a:r>
            <a:r>
              <a:rPr spc="-18" dirty="0"/>
              <a:t>Algorithm</a:t>
            </a:r>
          </a:p>
        </p:txBody>
      </p:sp>
      <p:grpSp>
        <p:nvGrpSpPr>
          <p:cNvPr id="3" name="object 3"/>
          <p:cNvGrpSpPr/>
          <p:nvPr/>
        </p:nvGrpSpPr>
        <p:grpSpPr>
          <a:xfrm>
            <a:off x="174037" y="681452"/>
            <a:ext cx="8893359" cy="2027200"/>
            <a:chOff x="87743" y="458508"/>
            <a:chExt cx="4483735" cy="1363980"/>
          </a:xfrm>
        </p:grpSpPr>
        <p:sp>
          <p:nvSpPr>
            <p:cNvPr id="4" name="object 4"/>
            <p:cNvSpPr/>
            <p:nvPr/>
          </p:nvSpPr>
          <p:spPr>
            <a:xfrm>
              <a:off x="87743" y="458508"/>
              <a:ext cx="4432935" cy="176530"/>
            </a:xfrm>
            <a:custGeom>
              <a:avLst/>
              <a:gdLst/>
              <a:ahLst/>
              <a:cxnLst/>
              <a:rect l="l" t="t" r="r" b="b"/>
              <a:pathLst>
                <a:path w="4432935" h="176529">
                  <a:moveTo>
                    <a:pt x="4381754" y="0"/>
                  </a:moveTo>
                  <a:lnTo>
                    <a:pt x="50800" y="0"/>
                  </a:lnTo>
                  <a:lnTo>
                    <a:pt x="31075" y="4008"/>
                  </a:lnTo>
                  <a:lnTo>
                    <a:pt x="14922" y="14922"/>
                  </a:lnTo>
                  <a:lnTo>
                    <a:pt x="4008" y="31075"/>
                  </a:lnTo>
                  <a:lnTo>
                    <a:pt x="0" y="50800"/>
                  </a:lnTo>
                  <a:lnTo>
                    <a:pt x="0" y="176276"/>
                  </a:lnTo>
                  <a:lnTo>
                    <a:pt x="4432554" y="176276"/>
                  </a:lnTo>
                  <a:lnTo>
                    <a:pt x="4432554" y="50800"/>
                  </a:lnTo>
                  <a:lnTo>
                    <a:pt x="4428545" y="31075"/>
                  </a:lnTo>
                  <a:lnTo>
                    <a:pt x="4417631" y="14922"/>
                  </a:lnTo>
                  <a:lnTo>
                    <a:pt x="4401478" y="4008"/>
                  </a:lnTo>
                  <a:lnTo>
                    <a:pt x="4381754" y="0"/>
                  </a:lnTo>
                  <a:close/>
                </a:path>
              </a:pathLst>
            </a:custGeom>
            <a:solidFill>
              <a:srgbClr val="D6D6EF"/>
            </a:solidFill>
          </p:spPr>
          <p:txBody>
            <a:bodyPr wrap="square" lIns="0" tIns="0" rIns="0" bIns="0" rtlCol="0"/>
            <a:lstStyle/>
            <a:p>
              <a:endParaRPr/>
            </a:p>
          </p:txBody>
        </p:sp>
        <p:pic>
          <p:nvPicPr>
            <p:cNvPr id="5" name="object 5"/>
            <p:cNvPicPr/>
            <p:nvPr/>
          </p:nvPicPr>
          <p:blipFill>
            <a:blip r:embed="rId2" cstate="print"/>
            <a:stretch>
              <a:fillRect/>
            </a:stretch>
          </p:blipFill>
          <p:spPr>
            <a:xfrm>
              <a:off x="87744" y="622173"/>
              <a:ext cx="4432554" cy="50609"/>
            </a:xfrm>
            <a:prstGeom prst="rect">
              <a:avLst/>
            </a:prstGeom>
          </p:spPr>
        </p:pic>
        <p:pic>
          <p:nvPicPr>
            <p:cNvPr id="6" name="object 6"/>
            <p:cNvPicPr/>
            <p:nvPr/>
          </p:nvPicPr>
          <p:blipFill>
            <a:blip r:embed="rId3" cstate="print"/>
            <a:stretch>
              <a:fillRect/>
            </a:stretch>
          </p:blipFill>
          <p:spPr>
            <a:xfrm>
              <a:off x="138544" y="1720507"/>
              <a:ext cx="101600" cy="101600"/>
            </a:xfrm>
            <a:prstGeom prst="rect">
              <a:avLst/>
            </a:prstGeom>
          </p:spPr>
        </p:pic>
        <p:pic>
          <p:nvPicPr>
            <p:cNvPr id="7" name="object 7"/>
            <p:cNvPicPr/>
            <p:nvPr/>
          </p:nvPicPr>
          <p:blipFill>
            <a:blip r:embed="rId4" cstate="print"/>
            <a:stretch>
              <a:fillRect/>
            </a:stretch>
          </p:blipFill>
          <p:spPr>
            <a:xfrm>
              <a:off x="189344" y="1707807"/>
              <a:ext cx="4381753" cy="114300"/>
            </a:xfrm>
            <a:prstGeom prst="rect">
              <a:avLst/>
            </a:prstGeom>
          </p:spPr>
        </p:pic>
        <p:pic>
          <p:nvPicPr>
            <p:cNvPr id="8" name="object 8"/>
            <p:cNvPicPr/>
            <p:nvPr/>
          </p:nvPicPr>
          <p:blipFill>
            <a:blip r:embed="rId5" cstate="print"/>
            <a:stretch>
              <a:fillRect/>
            </a:stretch>
          </p:blipFill>
          <p:spPr>
            <a:xfrm>
              <a:off x="4520298" y="502742"/>
              <a:ext cx="50800" cy="1217764"/>
            </a:xfrm>
            <a:prstGeom prst="rect">
              <a:avLst/>
            </a:prstGeom>
          </p:spPr>
        </p:pic>
        <p:sp>
          <p:nvSpPr>
            <p:cNvPr id="9" name="object 9"/>
            <p:cNvSpPr/>
            <p:nvPr/>
          </p:nvSpPr>
          <p:spPr>
            <a:xfrm>
              <a:off x="87743" y="666407"/>
              <a:ext cx="4432935" cy="1104900"/>
            </a:xfrm>
            <a:custGeom>
              <a:avLst/>
              <a:gdLst/>
              <a:ahLst/>
              <a:cxnLst/>
              <a:rect l="l" t="t" r="r" b="b"/>
              <a:pathLst>
                <a:path w="4432935" h="1104900">
                  <a:moveTo>
                    <a:pt x="4432554" y="0"/>
                  </a:moveTo>
                  <a:lnTo>
                    <a:pt x="0" y="0"/>
                  </a:lnTo>
                  <a:lnTo>
                    <a:pt x="0" y="1054100"/>
                  </a:lnTo>
                  <a:lnTo>
                    <a:pt x="4008" y="1073824"/>
                  </a:lnTo>
                  <a:lnTo>
                    <a:pt x="14922" y="1089977"/>
                  </a:lnTo>
                  <a:lnTo>
                    <a:pt x="31075" y="1100891"/>
                  </a:lnTo>
                  <a:lnTo>
                    <a:pt x="50800" y="1104900"/>
                  </a:lnTo>
                  <a:lnTo>
                    <a:pt x="4381754" y="1104900"/>
                  </a:lnTo>
                  <a:lnTo>
                    <a:pt x="4401478" y="1100891"/>
                  </a:lnTo>
                  <a:lnTo>
                    <a:pt x="4417631" y="1089977"/>
                  </a:lnTo>
                  <a:lnTo>
                    <a:pt x="4428545" y="1073824"/>
                  </a:lnTo>
                  <a:lnTo>
                    <a:pt x="4432554" y="1054100"/>
                  </a:lnTo>
                  <a:lnTo>
                    <a:pt x="4432554" y="0"/>
                  </a:lnTo>
                  <a:close/>
                </a:path>
              </a:pathLst>
            </a:custGeom>
            <a:solidFill>
              <a:srgbClr val="EAEAF7"/>
            </a:solidFill>
          </p:spPr>
          <p:txBody>
            <a:bodyPr wrap="square" lIns="0" tIns="0" rIns="0" bIns="0" rtlCol="0"/>
            <a:lstStyle/>
            <a:p>
              <a:endParaRPr/>
            </a:p>
          </p:txBody>
        </p:sp>
        <p:sp>
          <p:nvSpPr>
            <p:cNvPr id="10" name="object 10"/>
            <p:cNvSpPr/>
            <p:nvPr/>
          </p:nvSpPr>
          <p:spPr>
            <a:xfrm>
              <a:off x="4520309" y="540804"/>
              <a:ext cx="0" cy="1198880"/>
            </a:xfrm>
            <a:custGeom>
              <a:avLst/>
              <a:gdLst/>
              <a:ahLst/>
              <a:cxnLst/>
              <a:rect l="l" t="t" r="r" b="b"/>
              <a:pathLst>
                <a:path h="1198880">
                  <a:moveTo>
                    <a:pt x="0" y="1198752"/>
                  </a:moveTo>
                  <a:lnTo>
                    <a:pt x="0" y="0"/>
                  </a:lnTo>
                </a:path>
              </a:pathLst>
            </a:custGeom>
            <a:ln w="3175">
              <a:solidFill>
                <a:srgbClr val="7F7F7F"/>
              </a:solidFill>
            </a:ln>
          </p:spPr>
          <p:txBody>
            <a:bodyPr wrap="square" lIns="0" tIns="0" rIns="0" bIns="0" rtlCol="0"/>
            <a:lstStyle/>
            <a:p>
              <a:endParaRPr/>
            </a:p>
          </p:txBody>
        </p:sp>
        <p:sp>
          <p:nvSpPr>
            <p:cNvPr id="11" name="object 11"/>
            <p:cNvSpPr/>
            <p:nvPr/>
          </p:nvSpPr>
          <p:spPr>
            <a:xfrm>
              <a:off x="4520309" y="528127"/>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2" name="object 12"/>
            <p:cNvSpPr/>
            <p:nvPr/>
          </p:nvSpPr>
          <p:spPr>
            <a:xfrm>
              <a:off x="4520309" y="515427"/>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3" name="object 13"/>
            <p:cNvSpPr/>
            <p:nvPr/>
          </p:nvSpPr>
          <p:spPr>
            <a:xfrm>
              <a:off x="4520309" y="502727"/>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grpSp>
      <p:sp>
        <p:nvSpPr>
          <p:cNvPr id="14" name="object 14"/>
          <p:cNvSpPr txBox="1"/>
          <p:nvPr/>
        </p:nvSpPr>
        <p:spPr>
          <a:xfrm>
            <a:off x="199001" y="595152"/>
            <a:ext cx="8416007" cy="738565"/>
          </a:xfrm>
          <a:prstGeom prst="rect">
            <a:avLst/>
          </a:prstGeom>
        </p:spPr>
        <p:txBody>
          <a:bodyPr vert="horz" wrap="square" lIns="0" tIns="88802" rIns="0" bIns="0" rtlCol="0">
            <a:spAutoFit/>
          </a:bodyPr>
          <a:lstStyle/>
          <a:p>
            <a:pPr marL="67445">
              <a:spcBef>
                <a:spcPts val="699"/>
              </a:spcBef>
            </a:pPr>
            <a:r>
              <a:rPr sz="1900" i="1" spc="-62" dirty="0">
                <a:solidFill>
                  <a:srgbClr val="3232B2"/>
                </a:solidFill>
                <a:latin typeface="Cambria"/>
                <a:cs typeface="Cambria"/>
              </a:rPr>
              <a:t>Forward</a:t>
            </a:r>
            <a:r>
              <a:rPr sz="1900" i="1" spc="-27" dirty="0">
                <a:solidFill>
                  <a:srgbClr val="3232B2"/>
                </a:solidFill>
                <a:latin typeface="Cambria"/>
                <a:cs typeface="Cambria"/>
              </a:rPr>
              <a:t> </a:t>
            </a:r>
            <a:r>
              <a:rPr sz="1900" i="1" spc="-18" dirty="0">
                <a:solidFill>
                  <a:srgbClr val="3232B2"/>
                </a:solidFill>
                <a:latin typeface="Cambria"/>
                <a:cs typeface="Cambria"/>
              </a:rPr>
              <a:t>Procedure</a:t>
            </a:r>
            <a:endParaRPr sz="1900">
              <a:latin typeface="Cambria"/>
              <a:cs typeface="Cambria"/>
            </a:endParaRPr>
          </a:p>
          <a:p>
            <a:pPr marL="67445">
              <a:spcBef>
                <a:spcPts val="522"/>
              </a:spcBef>
            </a:pPr>
            <a:r>
              <a:rPr sz="1900" i="1" dirty="0">
                <a:latin typeface="Calibri"/>
                <a:cs typeface="Calibri"/>
              </a:rPr>
              <a:t>α</a:t>
            </a:r>
            <a:r>
              <a:rPr sz="2100" i="1" baseline="-10416" dirty="0">
                <a:latin typeface="Cambria"/>
                <a:cs typeface="Cambria"/>
              </a:rPr>
              <a:t>i</a:t>
            </a:r>
            <a:r>
              <a:rPr sz="1900" dirty="0">
                <a:latin typeface="Tahoma"/>
                <a:cs typeface="Tahoma"/>
              </a:rPr>
              <a:t>(</a:t>
            </a:r>
            <a:r>
              <a:rPr sz="1900" i="1" dirty="0">
                <a:latin typeface="Cambria"/>
                <a:cs typeface="Cambria"/>
              </a:rPr>
              <a:t>t</a:t>
            </a:r>
            <a:r>
              <a:rPr sz="1900" dirty="0">
                <a:latin typeface="Tahoma"/>
                <a:cs typeface="Tahoma"/>
              </a:rPr>
              <a:t>)</a:t>
            </a:r>
            <a:r>
              <a:rPr sz="1900" spc="-133" dirty="0">
                <a:latin typeface="Tahoma"/>
                <a:cs typeface="Tahoma"/>
              </a:rPr>
              <a:t> </a:t>
            </a:r>
            <a:r>
              <a:rPr sz="1900" dirty="0">
                <a:latin typeface="Tahoma"/>
                <a:cs typeface="Tahoma"/>
              </a:rPr>
              <a:t>=</a:t>
            </a:r>
            <a:r>
              <a:rPr sz="1900" spc="-133" dirty="0">
                <a:latin typeface="Tahoma"/>
                <a:cs typeface="Tahoma"/>
              </a:rPr>
              <a:t> </a:t>
            </a:r>
            <a:r>
              <a:rPr sz="1900" i="1" dirty="0">
                <a:latin typeface="Cambria"/>
                <a:cs typeface="Cambria"/>
              </a:rPr>
              <a:t>P</a:t>
            </a:r>
            <a:r>
              <a:rPr sz="1900" dirty="0">
                <a:latin typeface="Tahoma"/>
                <a:cs typeface="Tahoma"/>
              </a:rPr>
              <a:t>(</a:t>
            </a:r>
            <a:r>
              <a:rPr sz="1900" i="1" dirty="0">
                <a:latin typeface="Cambria"/>
                <a:cs typeface="Cambria"/>
              </a:rPr>
              <a:t>Y</a:t>
            </a:r>
            <a:r>
              <a:rPr sz="2100" baseline="-10416" dirty="0">
                <a:latin typeface="Times New Roman"/>
                <a:cs typeface="Times New Roman"/>
              </a:rPr>
              <a:t>1</a:t>
            </a:r>
            <a:r>
              <a:rPr sz="2100" spc="331" baseline="-10416" dirty="0">
                <a:latin typeface="Times New Roman"/>
                <a:cs typeface="Times New Roman"/>
              </a:rPr>
              <a:t> </a:t>
            </a:r>
            <a:r>
              <a:rPr sz="1900" dirty="0">
                <a:latin typeface="Tahoma"/>
                <a:cs typeface="Tahoma"/>
              </a:rPr>
              <a:t>=</a:t>
            </a:r>
            <a:r>
              <a:rPr sz="1900" spc="-133" dirty="0">
                <a:latin typeface="Tahoma"/>
                <a:cs typeface="Tahoma"/>
              </a:rPr>
              <a:t> </a:t>
            </a:r>
            <a:r>
              <a:rPr sz="1900" i="1" dirty="0">
                <a:latin typeface="Cambria"/>
                <a:cs typeface="Cambria"/>
              </a:rPr>
              <a:t>y</a:t>
            </a:r>
            <a:r>
              <a:rPr sz="2100" baseline="-10416" dirty="0">
                <a:latin typeface="Times New Roman"/>
                <a:cs typeface="Times New Roman"/>
              </a:rPr>
              <a:t>1</a:t>
            </a:r>
            <a:r>
              <a:rPr sz="1900" i="1"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dirty="0">
                <a:latin typeface="Cambria"/>
                <a:cs typeface="Cambria"/>
              </a:rPr>
              <a:t>Y</a:t>
            </a:r>
            <a:r>
              <a:rPr sz="2100" i="1" baseline="-10416" dirty="0">
                <a:latin typeface="Cambria"/>
                <a:cs typeface="Cambria"/>
              </a:rPr>
              <a:t>t</a:t>
            </a:r>
            <a:r>
              <a:rPr sz="2100" i="1" spc="437" baseline="-10416" dirty="0">
                <a:latin typeface="Cambria"/>
                <a:cs typeface="Cambria"/>
              </a:rPr>
              <a:t> </a:t>
            </a:r>
            <a:r>
              <a:rPr sz="1900" dirty="0">
                <a:latin typeface="Tahoma"/>
                <a:cs typeface="Tahoma"/>
              </a:rPr>
              <a:t>=</a:t>
            </a:r>
            <a:r>
              <a:rPr sz="1900" spc="-133" dirty="0">
                <a:latin typeface="Tahoma"/>
                <a:cs typeface="Tahoma"/>
              </a:rPr>
              <a:t> </a:t>
            </a:r>
            <a:r>
              <a:rPr sz="1900" i="1" spc="-18" dirty="0">
                <a:latin typeface="Cambria"/>
                <a:cs typeface="Cambria"/>
              </a:rPr>
              <a:t>y</a:t>
            </a:r>
            <a:r>
              <a:rPr sz="2100" i="1" spc="-27" baseline="-10416" dirty="0">
                <a:latin typeface="Cambria"/>
                <a:cs typeface="Cambria"/>
              </a:rPr>
              <a:t>t</a:t>
            </a:r>
            <a:r>
              <a:rPr sz="1900" i="1" spc="-18" dirty="0">
                <a:latin typeface="Calibri"/>
                <a:cs typeface="Calibri"/>
              </a:rPr>
              <a:t>,</a:t>
            </a:r>
            <a:r>
              <a:rPr sz="1900" i="1" spc="-202" dirty="0">
                <a:latin typeface="Calibri"/>
                <a:cs typeface="Calibri"/>
              </a:rPr>
              <a:t> </a:t>
            </a:r>
            <a:r>
              <a:rPr sz="1900" i="1" dirty="0">
                <a:latin typeface="Cambria"/>
                <a:cs typeface="Cambria"/>
              </a:rPr>
              <a:t>X</a:t>
            </a:r>
            <a:r>
              <a:rPr sz="2100" i="1" baseline="-10416" dirty="0">
                <a:latin typeface="Cambria"/>
                <a:cs typeface="Cambria"/>
              </a:rPr>
              <a:t>t</a:t>
            </a:r>
            <a:r>
              <a:rPr sz="2100" i="1" spc="437" baseline="-10416" dirty="0">
                <a:latin typeface="Cambria"/>
                <a:cs typeface="Cambria"/>
              </a:rPr>
              <a:t> </a:t>
            </a:r>
            <a:r>
              <a:rPr sz="1900" dirty="0">
                <a:latin typeface="Tahoma"/>
                <a:cs typeface="Tahoma"/>
              </a:rPr>
              <a:t>=</a:t>
            </a:r>
            <a:r>
              <a:rPr sz="1900" spc="-133" dirty="0">
                <a:latin typeface="Tahoma"/>
                <a:cs typeface="Tahoma"/>
              </a:rPr>
              <a:t> </a:t>
            </a:r>
            <a:r>
              <a:rPr sz="1900" i="1" spc="-53" dirty="0">
                <a:latin typeface="Cambria"/>
                <a:cs typeface="Cambria"/>
              </a:rPr>
              <a:t>i</a:t>
            </a:r>
            <a:r>
              <a:rPr sz="1900" spc="-53" dirty="0">
                <a:latin typeface="Roboto Th"/>
                <a:cs typeface="Roboto Th"/>
              </a:rPr>
              <a:t>|</a:t>
            </a:r>
            <a:r>
              <a:rPr sz="1900" i="1" spc="-53" dirty="0">
                <a:latin typeface="Calibri"/>
                <a:cs typeface="Calibri"/>
              </a:rPr>
              <a:t>θ</a:t>
            </a:r>
            <a:r>
              <a:rPr sz="1900" spc="-53" dirty="0">
                <a:latin typeface="Tahoma"/>
                <a:cs typeface="Tahoma"/>
              </a:rPr>
              <a:t>)</a:t>
            </a:r>
            <a:r>
              <a:rPr sz="1900" spc="-62" dirty="0">
                <a:latin typeface="Tahoma"/>
                <a:cs typeface="Tahoma"/>
              </a:rPr>
              <a:t> </a:t>
            </a:r>
            <a:r>
              <a:rPr sz="1700" dirty="0">
                <a:latin typeface="Tahoma"/>
                <a:cs typeface="Tahoma"/>
              </a:rPr>
              <a:t>be</a:t>
            </a:r>
            <a:r>
              <a:rPr sz="1700" spc="18" dirty="0">
                <a:latin typeface="Tahoma"/>
                <a:cs typeface="Tahoma"/>
              </a:rPr>
              <a:t> </a:t>
            </a:r>
            <a:r>
              <a:rPr sz="1700" dirty="0">
                <a:latin typeface="Tahoma"/>
                <a:cs typeface="Tahoma"/>
              </a:rPr>
              <a:t>the</a:t>
            </a:r>
            <a:r>
              <a:rPr sz="1700" spc="18" dirty="0">
                <a:latin typeface="Tahoma"/>
                <a:cs typeface="Tahoma"/>
              </a:rPr>
              <a:t> </a:t>
            </a:r>
            <a:r>
              <a:rPr sz="1700" dirty="0">
                <a:latin typeface="Tahoma"/>
                <a:cs typeface="Tahoma"/>
              </a:rPr>
              <a:t>probability</a:t>
            </a:r>
            <a:r>
              <a:rPr sz="1700" spc="18" dirty="0">
                <a:latin typeface="Tahoma"/>
                <a:cs typeface="Tahoma"/>
              </a:rPr>
              <a:t> </a:t>
            </a:r>
            <a:r>
              <a:rPr sz="1700" dirty="0">
                <a:latin typeface="Tahoma"/>
                <a:cs typeface="Tahoma"/>
              </a:rPr>
              <a:t>of</a:t>
            </a:r>
            <a:r>
              <a:rPr sz="1700" spc="18" dirty="0">
                <a:latin typeface="Tahoma"/>
                <a:cs typeface="Tahoma"/>
              </a:rPr>
              <a:t> </a:t>
            </a:r>
            <a:r>
              <a:rPr sz="1700" dirty="0">
                <a:latin typeface="Tahoma"/>
                <a:cs typeface="Tahoma"/>
              </a:rPr>
              <a:t>seeing</a:t>
            </a:r>
            <a:r>
              <a:rPr sz="1700" spc="18" dirty="0">
                <a:latin typeface="Tahoma"/>
                <a:cs typeface="Tahoma"/>
              </a:rPr>
              <a:t> </a:t>
            </a:r>
            <a:r>
              <a:rPr sz="1900" i="1" dirty="0">
                <a:latin typeface="Cambria"/>
                <a:cs typeface="Cambria"/>
              </a:rPr>
              <a:t>y</a:t>
            </a:r>
            <a:r>
              <a:rPr sz="2100" baseline="-10416" dirty="0">
                <a:latin typeface="Times New Roman"/>
                <a:cs typeface="Times New Roman"/>
              </a:rPr>
              <a:t>1</a:t>
            </a:r>
            <a:r>
              <a:rPr sz="1900" i="1"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44" dirty="0">
                <a:latin typeface="Cambria"/>
                <a:cs typeface="Cambria"/>
              </a:rPr>
              <a:t>y</a:t>
            </a:r>
            <a:r>
              <a:rPr sz="2100" i="1" spc="-65" baseline="-10416" dirty="0">
                <a:latin typeface="Cambria"/>
                <a:cs typeface="Cambria"/>
              </a:rPr>
              <a:t>t</a:t>
            </a:r>
            <a:endParaRPr sz="2100" baseline="-10416">
              <a:latin typeface="Cambria"/>
              <a:cs typeface="Cambria"/>
            </a:endParaRPr>
          </a:p>
        </p:txBody>
      </p:sp>
      <p:pic>
        <p:nvPicPr>
          <p:cNvPr id="15" name="object 15"/>
          <p:cNvPicPr/>
          <p:nvPr/>
        </p:nvPicPr>
        <p:blipFill>
          <a:blip r:embed="rId6" cstate="print"/>
          <a:stretch>
            <a:fillRect/>
          </a:stretch>
        </p:blipFill>
        <p:spPr>
          <a:xfrm>
            <a:off x="558540" y="1706869"/>
            <a:ext cx="128444" cy="96244"/>
          </a:xfrm>
          <a:prstGeom prst="rect">
            <a:avLst/>
          </a:prstGeom>
        </p:spPr>
      </p:pic>
      <p:sp>
        <p:nvSpPr>
          <p:cNvPr id="16" name="object 16"/>
          <p:cNvSpPr txBox="1"/>
          <p:nvPr/>
        </p:nvSpPr>
        <p:spPr>
          <a:xfrm>
            <a:off x="199002" y="1092060"/>
            <a:ext cx="6030506" cy="892692"/>
          </a:xfrm>
          <a:prstGeom prst="rect">
            <a:avLst/>
          </a:prstGeom>
        </p:spPr>
        <p:txBody>
          <a:bodyPr vert="horz" wrap="square" lIns="0" tIns="165239" rIns="0" bIns="0" rtlCol="0">
            <a:spAutoFit/>
          </a:bodyPr>
          <a:lstStyle/>
          <a:p>
            <a:pPr marL="67445">
              <a:spcBef>
                <a:spcPts val="1301"/>
              </a:spcBef>
            </a:pPr>
            <a:r>
              <a:rPr sz="1700" dirty="0">
                <a:latin typeface="Tahoma"/>
                <a:cs typeface="Tahoma"/>
              </a:rPr>
              <a:t>and</a:t>
            </a:r>
            <a:r>
              <a:rPr sz="1700" spc="44" dirty="0">
                <a:latin typeface="Tahoma"/>
                <a:cs typeface="Tahoma"/>
              </a:rPr>
              <a:t> </a:t>
            </a:r>
            <a:r>
              <a:rPr sz="1700" dirty="0">
                <a:latin typeface="Tahoma"/>
                <a:cs typeface="Tahoma"/>
              </a:rPr>
              <a:t>being</a:t>
            </a:r>
            <a:r>
              <a:rPr sz="1700" spc="53" dirty="0">
                <a:latin typeface="Tahoma"/>
                <a:cs typeface="Tahoma"/>
              </a:rPr>
              <a:t> </a:t>
            </a:r>
            <a:r>
              <a:rPr sz="1700" dirty="0">
                <a:latin typeface="Tahoma"/>
                <a:cs typeface="Tahoma"/>
              </a:rPr>
              <a:t>in</a:t>
            </a:r>
            <a:r>
              <a:rPr sz="1700" spc="44" dirty="0">
                <a:latin typeface="Tahoma"/>
                <a:cs typeface="Tahoma"/>
              </a:rPr>
              <a:t> </a:t>
            </a:r>
            <a:r>
              <a:rPr sz="1700" dirty="0">
                <a:latin typeface="Tahoma"/>
                <a:cs typeface="Tahoma"/>
              </a:rPr>
              <a:t>state</a:t>
            </a:r>
            <a:r>
              <a:rPr sz="1700" spc="53" dirty="0">
                <a:latin typeface="Tahoma"/>
                <a:cs typeface="Tahoma"/>
              </a:rPr>
              <a:t> </a:t>
            </a:r>
            <a:r>
              <a:rPr sz="1900" i="1" dirty="0">
                <a:latin typeface="Cambria"/>
                <a:cs typeface="Cambria"/>
              </a:rPr>
              <a:t>i</a:t>
            </a:r>
            <a:r>
              <a:rPr sz="1900" i="1" spc="142" dirty="0">
                <a:latin typeface="Cambria"/>
                <a:cs typeface="Cambria"/>
              </a:rPr>
              <a:t> </a:t>
            </a:r>
            <a:r>
              <a:rPr sz="1700" dirty="0">
                <a:latin typeface="Tahoma"/>
                <a:cs typeface="Tahoma"/>
              </a:rPr>
              <a:t>at</a:t>
            </a:r>
            <a:r>
              <a:rPr sz="1700" spc="53" dirty="0">
                <a:latin typeface="Tahoma"/>
                <a:cs typeface="Tahoma"/>
              </a:rPr>
              <a:t> </a:t>
            </a:r>
            <a:r>
              <a:rPr sz="1700" dirty="0">
                <a:latin typeface="Tahoma"/>
                <a:cs typeface="Tahoma"/>
              </a:rPr>
              <a:t>time</a:t>
            </a:r>
            <a:r>
              <a:rPr sz="1700" spc="53" dirty="0">
                <a:latin typeface="Tahoma"/>
                <a:cs typeface="Tahoma"/>
              </a:rPr>
              <a:t> </a:t>
            </a:r>
            <a:r>
              <a:rPr sz="1900" i="1" dirty="0">
                <a:latin typeface="Cambria"/>
                <a:cs typeface="Cambria"/>
              </a:rPr>
              <a:t>t</a:t>
            </a:r>
            <a:r>
              <a:rPr sz="1700" dirty="0">
                <a:latin typeface="Tahoma"/>
                <a:cs typeface="Tahoma"/>
              </a:rPr>
              <a:t>.</a:t>
            </a:r>
            <a:r>
              <a:rPr sz="1700" spc="186" dirty="0">
                <a:latin typeface="Tahoma"/>
                <a:cs typeface="Tahoma"/>
              </a:rPr>
              <a:t> </a:t>
            </a:r>
            <a:r>
              <a:rPr sz="1700" dirty="0">
                <a:latin typeface="Tahoma"/>
                <a:cs typeface="Tahoma"/>
              </a:rPr>
              <a:t>Found</a:t>
            </a:r>
            <a:r>
              <a:rPr sz="1700" spc="44" dirty="0">
                <a:latin typeface="Tahoma"/>
                <a:cs typeface="Tahoma"/>
              </a:rPr>
              <a:t> </a:t>
            </a:r>
            <a:r>
              <a:rPr sz="1700" dirty="0">
                <a:latin typeface="Tahoma"/>
                <a:cs typeface="Tahoma"/>
              </a:rPr>
              <a:t>recursively</a:t>
            </a:r>
            <a:r>
              <a:rPr sz="1700" spc="53" dirty="0">
                <a:latin typeface="Tahoma"/>
                <a:cs typeface="Tahoma"/>
              </a:rPr>
              <a:t> </a:t>
            </a:r>
            <a:r>
              <a:rPr sz="1700" spc="-18" dirty="0">
                <a:latin typeface="Tahoma"/>
                <a:cs typeface="Tahoma"/>
              </a:rPr>
              <a:t>using:</a:t>
            </a:r>
            <a:endParaRPr sz="1700">
              <a:latin typeface="Tahoma"/>
              <a:cs typeface="Tahoma"/>
            </a:endParaRPr>
          </a:p>
          <a:p>
            <a:pPr marL="557542">
              <a:spcBef>
                <a:spcPts val="1115"/>
              </a:spcBef>
            </a:pPr>
            <a:r>
              <a:rPr sz="1900" i="1" dirty="0">
                <a:latin typeface="Calibri"/>
                <a:cs typeface="Calibri"/>
              </a:rPr>
              <a:t>α</a:t>
            </a:r>
            <a:r>
              <a:rPr sz="2100" i="1" baseline="-10416" dirty="0">
                <a:latin typeface="Cambria"/>
                <a:cs typeface="Cambria"/>
              </a:rPr>
              <a:t>i</a:t>
            </a:r>
            <a:r>
              <a:rPr sz="1900" dirty="0">
                <a:latin typeface="Tahoma"/>
                <a:cs typeface="Tahoma"/>
              </a:rPr>
              <a:t>(</a:t>
            </a:r>
            <a:r>
              <a:rPr sz="1900" dirty="0">
                <a:latin typeface="Times New Roman"/>
                <a:cs typeface="Times New Roman"/>
              </a:rPr>
              <a:t>1</a:t>
            </a:r>
            <a:r>
              <a:rPr sz="1900" dirty="0">
                <a:latin typeface="Tahoma"/>
                <a:cs typeface="Tahoma"/>
              </a:rPr>
              <a:t>)</a:t>
            </a:r>
            <a:r>
              <a:rPr sz="1900" spc="-106" dirty="0">
                <a:latin typeface="Tahoma"/>
                <a:cs typeface="Tahoma"/>
              </a:rPr>
              <a:t> </a:t>
            </a:r>
            <a:r>
              <a:rPr sz="1900" dirty="0">
                <a:latin typeface="Tahoma"/>
                <a:cs typeface="Tahoma"/>
              </a:rPr>
              <a:t>=</a:t>
            </a:r>
            <a:r>
              <a:rPr sz="1900" spc="-106" dirty="0">
                <a:latin typeface="Tahoma"/>
                <a:cs typeface="Tahoma"/>
              </a:rPr>
              <a:t> </a:t>
            </a:r>
            <a:r>
              <a:rPr sz="1900" i="1" spc="-18" dirty="0">
                <a:latin typeface="Calibri"/>
                <a:cs typeface="Calibri"/>
              </a:rPr>
              <a:t>π</a:t>
            </a:r>
            <a:r>
              <a:rPr sz="2100" i="1" spc="-27" baseline="-10416" dirty="0">
                <a:latin typeface="Cambria"/>
                <a:cs typeface="Cambria"/>
              </a:rPr>
              <a:t>i</a:t>
            </a:r>
            <a:r>
              <a:rPr sz="1900" i="1" spc="-18" dirty="0">
                <a:latin typeface="Cambria"/>
                <a:cs typeface="Cambria"/>
              </a:rPr>
              <a:t>b</a:t>
            </a:r>
            <a:r>
              <a:rPr sz="2100" i="1" spc="-27" baseline="-10416" dirty="0">
                <a:latin typeface="Cambria"/>
                <a:cs typeface="Cambria"/>
              </a:rPr>
              <a:t>i</a:t>
            </a:r>
            <a:r>
              <a:rPr sz="1900" spc="-18" dirty="0">
                <a:latin typeface="Tahoma"/>
                <a:cs typeface="Tahoma"/>
              </a:rPr>
              <a:t>(</a:t>
            </a:r>
            <a:r>
              <a:rPr sz="1900" i="1" spc="-18" dirty="0">
                <a:latin typeface="Cambria"/>
                <a:cs typeface="Cambria"/>
              </a:rPr>
              <a:t>y</a:t>
            </a:r>
            <a:r>
              <a:rPr sz="2100" spc="-27" baseline="-10416" dirty="0">
                <a:latin typeface="Times New Roman"/>
                <a:cs typeface="Times New Roman"/>
              </a:rPr>
              <a:t>1</a:t>
            </a:r>
            <a:r>
              <a:rPr sz="1900" spc="-18" dirty="0">
                <a:latin typeface="Tahoma"/>
                <a:cs typeface="Tahoma"/>
              </a:rPr>
              <a:t>)</a:t>
            </a:r>
            <a:endParaRPr sz="1900">
              <a:latin typeface="Tahoma"/>
              <a:cs typeface="Tahoma"/>
            </a:endParaRPr>
          </a:p>
        </p:txBody>
      </p:sp>
      <p:grpSp>
        <p:nvGrpSpPr>
          <p:cNvPr id="17" name="object 17"/>
          <p:cNvGrpSpPr/>
          <p:nvPr/>
        </p:nvGrpSpPr>
        <p:grpSpPr>
          <a:xfrm>
            <a:off x="1" y="4974680"/>
            <a:ext cx="9140221" cy="162327"/>
            <a:chOff x="0" y="3347161"/>
            <a:chExt cx="4608195" cy="109220"/>
          </a:xfrm>
        </p:grpSpPr>
        <p:sp>
          <p:nvSpPr>
            <p:cNvPr id="18" name="object 18"/>
            <p:cNvSpPr/>
            <p:nvPr/>
          </p:nvSpPr>
          <p:spPr>
            <a:xfrm>
              <a:off x="0" y="3347161"/>
              <a:ext cx="1536065" cy="109220"/>
            </a:xfrm>
            <a:custGeom>
              <a:avLst/>
              <a:gdLst/>
              <a:ahLst/>
              <a:cxnLst/>
              <a:rect l="l" t="t" r="r" b="b"/>
              <a:pathLst>
                <a:path w="1536065" h="109220">
                  <a:moveTo>
                    <a:pt x="1535938" y="0"/>
                  </a:moveTo>
                  <a:lnTo>
                    <a:pt x="0" y="0"/>
                  </a:lnTo>
                  <a:lnTo>
                    <a:pt x="0" y="108838"/>
                  </a:lnTo>
                  <a:lnTo>
                    <a:pt x="1535938" y="108838"/>
                  </a:lnTo>
                  <a:lnTo>
                    <a:pt x="1535938" y="0"/>
                  </a:lnTo>
                  <a:close/>
                </a:path>
              </a:pathLst>
            </a:custGeom>
            <a:solidFill>
              <a:srgbClr val="191959"/>
            </a:solidFill>
          </p:spPr>
          <p:txBody>
            <a:bodyPr wrap="square" lIns="0" tIns="0" rIns="0" bIns="0" rtlCol="0"/>
            <a:lstStyle/>
            <a:p>
              <a:endParaRPr/>
            </a:p>
          </p:txBody>
        </p:sp>
        <p:sp>
          <p:nvSpPr>
            <p:cNvPr id="19" name="object 19"/>
            <p:cNvSpPr/>
            <p:nvPr/>
          </p:nvSpPr>
          <p:spPr>
            <a:xfrm>
              <a:off x="1535976"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262685"/>
            </a:solidFill>
          </p:spPr>
          <p:txBody>
            <a:bodyPr wrap="square" lIns="0" tIns="0" rIns="0" bIns="0" rtlCol="0"/>
            <a:lstStyle/>
            <a:p>
              <a:endParaRPr/>
            </a:p>
          </p:txBody>
        </p:sp>
        <p:sp>
          <p:nvSpPr>
            <p:cNvPr id="20" name="object 20"/>
            <p:cNvSpPr/>
            <p:nvPr/>
          </p:nvSpPr>
          <p:spPr>
            <a:xfrm>
              <a:off x="3071952"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3232B2"/>
            </a:solidFill>
          </p:spPr>
          <p:txBody>
            <a:bodyPr wrap="square" lIns="0" tIns="0" rIns="0" bIns="0" rtlCol="0"/>
            <a:lstStyle/>
            <a:p>
              <a:endParaRPr/>
            </a:p>
          </p:txBody>
        </p:sp>
      </p:grpSp>
      <p:sp>
        <p:nvSpPr>
          <p:cNvPr id="21" name="object 21"/>
          <p:cNvSpPr txBox="1">
            <a:spLocks noGrp="1"/>
          </p:cNvSpPr>
          <p:nvPr>
            <p:ph type="ftr" sz="quarter" idx="4294967295"/>
          </p:nvPr>
        </p:nvSpPr>
        <p:spPr>
          <a:xfrm>
            <a:off x="560756" y="4963549"/>
            <a:ext cx="1925782" cy="380683"/>
          </a:xfrm>
          <a:prstGeom prst="rect">
            <a:avLst/>
          </a:prstGeom>
        </p:spPr>
        <p:txBody>
          <a:bodyPr vert="horz" wrap="square" lIns="0" tIns="11241" rIns="0" bIns="0" rtlCol="0">
            <a:spAutoFit/>
          </a:bodyPr>
          <a:lstStyle/>
          <a:p>
            <a:pPr marL="22482">
              <a:spcBef>
                <a:spcPts val="89"/>
              </a:spcBef>
            </a:pPr>
            <a:endParaRPr spc="-18" dirty="0"/>
          </a:p>
        </p:txBody>
      </p:sp>
      <p:sp>
        <p:nvSpPr>
          <p:cNvPr id="22" name="object 22"/>
          <p:cNvSpPr txBox="1"/>
          <p:nvPr/>
        </p:nvSpPr>
        <p:spPr>
          <a:xfrm>
            <a:off x="4145255" y="4963550"/>
            <a:ext cx="85016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hlinkClick r:id="rId7" action="ppaction://hlinksldjump"/>
              </a:rPr>
              <a:t>POS</a:t>
            </a:r>
            <a:r>
              <a:rPr sz="1100" i="1" spc="186" dirty="0">
                <a:solidFill>
                  <a:srgbClr val="FFFFFF"/>
                </a:solidFill>
                <a:latin typeface="Cambria"/>
                <a:cs typeface="Cambria"/>
                <a:hlinkClick r:id="rId7" action="ppaction://hlinksldjump"/>
              </a:rPr>
              <a:t> </a:t>
            </a:r>
            <a:r>
              <a:rPr sz="1100" i="1" spc="-27" dirty="0">
                <a:solidFill>
                  <a:srgbClr val="FFFFFF"/>
                </a:solidFill>
                <a:latin typeface="Cambria"/>
                <a:cs typeface="Cambria"/>
                <a:hlinkClick r:id="rId7" action="ppaction://hlinksldjump"/>
              </a:rPr>
              <a:t>Tagging</a:t>
            </a:r>
            <a:endParaRPr sz="1100">
              <a:latin typeface="Cambria"/>
              <a:cs typeface="Cambria"/>
            </a:endParaRPr>
          </a:p>
        </p:txBody>
      </p:sp>
      <p:sp>
        <p:nvSpPr>
          <p:cNvPr id="23" name="object 23"/>
          <p:cNvSpPr txBox="1"/>
          <p:nvPr/>
        </p:nvSpPr>
        <p:spPr>
          <a:xfrm>
            <a:off x="7307464" y="4963550"/>
            <a:ext cx="1118440" cy="180628"/>
          </a:xfrm>
          <a:prstGeom prst="rect">
            <a:avLst/>
          </a:prstGeom>
        </p:spPr>
        <p:txBody>
          <a:bodyPr vert="horz" wrap="square" lIns="0" tIns="11241" rIns="0" bIns="0" rtlCol="0">
            <a:spAutoFit/>
          </a:bodyPr>
          <a:lstStyle/>
          <a:p>
            <a:pPr marL="22482">
              <a:spcBef>
                <a:spcPts val="89"/>
              </a:spcBef>
            </a:pPr>
            <a:r>
              <a:rPr sz="1100" i="1" spc="-80" dirty="0">
                <a:solidFill>
                  <a:srgbClr val="FFFFFF"/>
                </a:solidFill>
                <a:latin typeface="Cambria"/>
                <a:cs typeface="Cambria"/>
              </a:rPr>
              <a:t>Week</a:t>
            </a:r>
            <a:r>
              <a:rPr sz="1100" i="1" spc="53" dirty="0">
                <a:solidFill>
                  <a:srgbClr val="FFFFFF"/>
                </a:solidFill>
                <a:latin typeface="Cambria"/>
                <a:cs typeface="Cambria"/>
              </a:rPr>
              <a:t> </a:t>
            </a:r>
            <a:r>
              <a:rPr sz="1100" i="1" dirty="0">
                <a:solidFill>
                  <a:srgbClr val="FFFFFF"/>
                </a:solidFill>
                <a:latin typeface="Cambria"/>
                <a:cs typeface="Cambria"/>
              </a:rPr>
              <a:t>4,</a:t>
            </a:r>
            <a:r>
              <a:rPr sz="1100" i="1" spc="53" dirty="0">
                <a:solidFill>
                  <a:srgbClr val="FFFFFF"/>
                </a:solidFill>
                <a:latin typeface="Cambria"/>
                <a:cs typeface="Cambria"/>
              </a:rPr>
              <a:t> </a:t>
            </a:r>
            <a:r>
              <a:rPr sz="1100" i="1" spc="-35" dirty="0">
                <a:solidFill>
                  <a:srgbClr val="FFFFFF"/>
                </a:solidFill>
                <a:latin typeface="Cambria"/>
                <a:cs typeface="Cambria"/>
              </a:rPr>
              <a:t>Lecture</a:t>
            </a:r>
            <a:r>
              <a:rPr sz="1100" i="1" spc="53" dirty="0">
                <a:solidFill>
                  <a:srgbClr val="FFFFFF"/>
                </a:solidFill>
                <a:latin typeface="Cambria"/>
                <a:cs typeface="Cambria"/>
              </a:rPr>
              <a:t> </a:t>
            </a:r>
            <a:r>
              <a:rPr sz="1100" i="1" spc="-89" dirty="0">
                <a:solidFill>
                  <a:srgbClr val="FFFFFF"/>
                </a:solidFill>
                <a:latin typeface="Cambria"/>
                <a:cs typeface="Cambria"/>
              </a:rPr>
              <a:t>2</a:t>
            </a:r>
            <a:endParaRPr sz="1100">
              <a:latin typeface="Cambria"/>
              <a:cs typeface="Cambria"/>
            </a:endParaRPr>
          </a:p>
        </p:txBody>
      </p:sp>
      <p:sp>
        <p:nvSpPr>
          <p:cNvPr id="24" name="object 24"/>
          <p:cNvSpPr txBox="1"/>
          <p:nvPr/>
        </p:nvSpPr>
        <p:spPr>
          <a:xfrm>
            <a:off x="8714073" y="4963550"/>
            <a:ext cx="31865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rPr>
              <a:t>4</a:t>
            </a:r>
            <a:r>
              <a:rPr sz="1100" i="1" spc="-9" dirty="0">
                <a:solidFill>
                  <a:srgbClr val="FFFFFF"/>
                </a:solidFill>
                <a:latin typeface="Cambria"/>
                <a:cs typeface="Cambria"/>
              </a:rPr>
              <a:t> </a:t>
            </a:r>
            <a:r>
              <a:rPr sz="1100" i="1" spc="-195" dirty="0">
                <a:solidFill>
                  <a:srgbClr val="FFFFFF"/>
                </a:solidFill>
                <a:latin typeface="Cambria"/>
                <a:cs typeface="Cambria"/>
              </a:rPr>
              <a:t>/</a:t>
            </a:r>
            <a:r>
              <a:rPr sz="1100" i="1" spc="27" dirty="0">
                <a:solidFill>
                  <a:srgbClr val="FFFFFF"/>
                </a:solidFill>
                <a:latin typeface="Cambria"/>
                <a:cs typeface="Cambria"/>
              </a:rPr>
              <a:t> </a:t>
            </a:r>
            <a:r>
              <a:rPr sz="1100" i="1" spc="-89" dirty="0">
                <a:solidFill>
                  <a:srgbClr val="FFFFFF"/>
                </a:solidFill>
                <a:latin typeface="Cambria"/>
                <a:cs typeface="Cambria"/>
              </a:rPr>
              <a:t>6</a:t>
            </a:r>
            <a:endParaRPr sz="1100">
              <a:latin typeface="Cambria"/>
              <a:cs typeface="Cambria"/>
            </a:endParaRPr>
          </a:p>
        </p:txBody>
      </p:sp>
    </p:spTree>
    <p:extLst>
      <p:ext uri="{BB962C8B-B14F-4D97-AF65-F5344CB8AC3E}">
        <p14:creationId xmlns:p14="http://schemas.microsoft.com/office/powerpoint/2010/main" val="2928539692"/>
      </p:ext>
    </p:extLst>
  </p:cSld>
  <p:clrMapOvr>
    <a:masterClrMapping/>
  </p:clrMapOvr>
  <p:transition>
    <p:cut/>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2960" y="215455"/>
            <a:ext cx="7543800" cy="584644"/>
          </a:xfrm>
          <a:prstGeom prst="rect">
            <a:avLst/>
          </a:prstGeom>
        </p:spPr>
        <p:txBody>
          <a:bodyPr vert="horz" wrap="square" lIns="0" tIns="30350" rIns="0" bIns="0" rtlCol="0">
            <a:spAutoFit/>
          </a:bodyPr>
          <a:lstStyle/>
          <a:p>
            <a:pPr marL="22482">
              <a:lnSpc>
                <a:spcPct val="100000"/>
              </a:lnSpc>
              <a:spcBef>
                <a:spcPts val="239"/>
              </a:spcBef>
            </a:pPr>
            <a:r>
              <a:rPr spc="-53" dirty="0"/>
              <a:t>Forward-</a:t>
            </a:r>
            <a:r>
              <a:rPr spc="-44" dirty="0"/>
              <a:t>Backward</a:t>
            </a:r>
            <a:r>
              <a:rPr spc="71" dirty="0"/>
              <a:t> </a:t>
            </a:r>
            <a:r>
              <a:rPr spc="-18" dirty="0"/>
              <a:t>Algorithm</a:t>
            </a:r>
          </a:p>
        </p:txBody>
      </p:sp>
      <p:grpSp>
        <p:nvGrpSpPr>
          <p:cNvPr id="3" name="object 3"/>
          <p:cNvGrpSpPr/>
          <p:nvPr/>
        </p:nvGrpSpPr>
        <p:grpSpPr>
          <a:xfrm>
            <a:off x="174037" y="681452"/>
            <a:ext cx="8893359" cy="2027200"/>
            <a:chOff x="87743" y="458508"/>
            <a:chExt cx="4483735" cy="1363980"/>
          </a:xfrm>
        </p:grpSpPr>
        <p:sp>
          <p:nvSpPr>
            <p:cNvPr id="4" name="object 4"/>
            <p:cNvSpPr/>
            <p:nvPr/>
          </p:nvSpPr>
          <p:spPr>
            <a:xfrm>
              <a:off x="87743" y="458508"/>
              <a:ext cx="4432935" cy="176530"/>
            </a:xfrm>
            <a:custGeom>
              <a:avLst/>
              <a:gdLst/>
              <a:ahLst/>
              <a:cxnLst/>
              <a:rect l="l" t="t" r="r" b="b"/>
              <a:pathLst>
                <a:path w="4432935" h="176529">
                  <a:moveTo>
                    <a:pt x="4381754" y="0"/>
                  </a:moveTo>
                  <a:lnTo>
                    <a:pt x="50800" y="0"/>
                  </a:lnTo>
                  <a:lnTo>
                    <a:pt x="31075" y="4008"/>
                  </a:lnTo>
                  <a:lnTo>
                    <a:pt x="14922" y="14922"/>
                  </a:lnTo>
                  <a:lnTo>
                    <a:pt x="4008" y="31075"/>
                  </a:lnTo>
                  <a:lnTo>
                    <a:pt x="0" y="50800"/>
                  </a:lnTo>
                  <a:lnTo>
                    <a:pt x="0" y="176276"/>
                  </a:lnTo>
                  <a:lnTo>
                    <a:pt x="4432554" y="176276"/>
                  </a:lnTo>
                  <a:lnTo>
                    <a:pt x="4432554" y="50800"/>
                  </a:lnTo>
                  <a:lnTo>
                    <a:pt x="4428545" y="31075"/>
                  </a:lnTo>
                  <a:lnTo>
                    <a:pt x="4417631" y="14922"/>
                  </a:lnTo>
                  <a:lnTo>
                    <a:pt x="4401478" y="4008"/>
                  </a:lnTo>
                  <a:lnTo>
                    <a:pt x="4381754" y="0"/>
                  </a:lnTo>
                  <a:close/>
                </a:path>
              </a:pathLst>
            </a:custGeom>
            <a:solidFill>
              <a:srgbClr val="D6D6EF"/>
            </a:solidFill>
          </p:spPr>
          <p:txBody>
            <a:bodyPr wrap="square" lIns="0" tIns="0" rIns="0" bIns="0" rtlCol="0"/>
            <a:lstStyle/>
            <a:p>
              <a:endParaRPr/>
            </a:p>
          </p:txBody>
        </p:sp>
        <p:pic>
          <p:nvPicPr>
            <p:cNvPr id="5" name="object 5"/>
            <p:cNvPicPr/>
            <p:nvPr/>
          </p:nvPicPr>
          <p:blipFill>
            <a:blip r:embed="rId2" cstate="print"/>
            <a:stretch>
              <a:fillRect/>
            </a:stretch>
          </p:blipFill>
          <p:spPr>
            <a:xfrm>
              <a:off x="87744" y="622173"/>
              <a:ext cx="4432554" cy="50609"/>
            </a:xfrm>
            <a:prstGeom prst="rect">
              <a:avLst/>
            </a:prstGeom>
          </p:spPr>
        </p:pic>
        <p:pic>
          <p:nvPicPr>
            <p:cNvPr id="6" name="object 6"/>
            <p:cNvPicPr/>
            <p:nvPr/>
          </p:nvPicPr>
          <p:blipFill>
            <a:blip r:embed="rId3" cstate="print"/>
            <a:stretch>
              <a:fillRect/>
            </a:stretch>
          </p:blipFill>
          <p:spPr>
            <a:xfrm>
              <a:off x="138544" y="1720507"/>
              <a:ext cx="101600" cy="101600"/>
            </a:xfrm>
            <a:prstGeom prst="rect">
              <a:avLst/>
            </a:prstGeom>
          </p:spPr>
        </p:pic>
        <p:pic>
          <p:nvPicPr>
            <p:cNvPr id="7" name="object 7"/>
            <p:cNvPicPr/>
            <p:nvPr/>
          </p:nvPicPr>
          <p:blipFill>
            <a:blip r:embed="rId4" cstate="print"/>
            <a:stretch>
              <a:fillRect/>
            </a:stretch>
          </p:blipFill>
          <p:spPr>
            <a:xfrm>
              <a:off x="189344" y="1707807"/>
              <a:ext cx="4381753" cy="114300"/>
            </a:xfrm>
            <a:prstGeom prst="rect">
              <a:avLst/>
            </a:prstGeom>
          </p:spPr>
        </p:pic>
        <p:pic>
          <p:nvPicPr>
            <p:cNvPr id="8" name="object 8"/>
            <p:cNvPicPr/>
            <p:nvPr/>
          </p:nvPicPr>
          <p:blipFill>
            <a:blip r:embed="rId5" cstate="print"/>
            <a:stretch>
              <a:fillRect/>
            </a:stretch>
          </p:blipFill>
          <p:spPr>
            <a:xfrm>
              <a:off x="4520298" y="502742"/>
              <a:ext cx="50800" cy="1217764"/>
            </a:xfrm>
            <a:prstGeom prst="rect">
              <a:avLst/>
            </a:prstGeom>
          </p:spPr>
        </p:pic>
        <p:sp>
          <p:nvSpPr>
            <p:cNvPr id="9" name="object 9"/>
            <p:cNvSpPr/>
            <p:nvPr/>
          </p:nvSpPr>
          <p:spPr>
            <a:xfrm>
              <a:off x="87743" y="666407"/>
              <a:ext cx="4432935" cy="1104900"/>
            </a:xfrm>
            <a:custGeom>
              <a:avLst/>
              <a:gdLst/>
              <a:ahLst/>
              <a:cxnLst/>
              <a:rect l="l" t="t" r="r" b="b"/>
              <a:pathLst>
                <a:path w="4432935" h="1104900">
                  <a:moveTo>
                    <a:pt x="4432554" y="0"/>
                  </a:moveTo>
                  <a:lnTo>
                    <a:pt x="0" y="0"/>
                  </a:lnTo>
                  <a:lnTo>
                    <a:pt x="0" y="1054100"/>
                  </a:lnTo>
                  <a:lnTo>
                    <a:pt x="4008" y="1073824"/>
                  </a:lnTo>
                  <a:lnTo>
                    <a:pt x="14922" y="1089977"/>
                  </a:lnTo>
                  <a:lnTo>
                    <a:pt x="31075" y="1100891"/>
                  </a:lnTo>
                  <a:lnTo>
                    <a:pt x="50800" y="1104900"/>
                  </a:lnTo>
                  <a:lnTo>
                    <a:pt x="4381754" y="1104900"/>
                  </a:lnTo>
                  <a:lnTo>
                    <a:pt x="4401478" y="1100891"/>
                  </a:lnTo>
                  <a:lnTo>
                    <a:pt x="4417631" y="1089977"/>
                  </a:lnTo>
                  <a:lnTo>
                    <a:pt x="4428545" y="1073824"/>
                  </a:lnTo>
                  <a:lnTo>
                    <a:pt x="4432554" y="1054100"/>
                  </a:lnTo>
                  <a:lnTo>
                    <a:pt x="4432554" y="0"/>
                  </a:lnTo>
                  <a:close/>
                </a:path>
              </a:pathLst>
            </a:custGeom>
            <a:solidFill>
              <a:srgbClr val="EAEAF7"/>
            </a:solidFill>
          </p:spPr>
          <p:txBody>
            <a:bodyPr wrap="square" lIns="0" tIns="0" rIns="0" bIns="0" rtlCol="0"/>
            <a:lstStyle/>
            <a:p>
              <a:endParaRPr/>
            </a:p>
          </p:txBody>
        </p:sp>
        <p:sp>
          <p:nvSpPr>
            <p:cNvPr id="10" name="object 10"/>
            <p:cNvSpPr/>
            <p:nvPr/>
          </p:nvSpPr>
          <p:spPr>
            <a:xfrm>
              <a:off x="4520309" y="540804"/>
              <a:ext cx="0" cy="1198880"/>
            </a:xfrm>
            <a:custGeom>
              <a:avLst/>
              <a:gdLst/>
              <a:ahLst/>
              <a:cxnLst/>
              <a:rect l="l" t="t" r="r" b="b"/>
              <a:pathLst>
                <a:path h="1198880">
                  <a:moveTo>
                    <a:pt x="0" y="1198752"/>
                  </a:moveTo>
                  <a:lnTo>
                    <a:pt x="0" y="0"/>
                  </a:lnTo>
                </a:path>
              </a:pathLst>
            </a:custGeom>
            <a:ln w="3175">
              <a:solidFill>
                <a:srgbClr val="7F7F7F"/>
              </a:solidFill>
            </a:ln>
          </p:spPr>
          <p:txBody>
            <a:bodyPr wrap="square" lIns="0" tIns="0" rIns="0" bIns="0" rtlCol="0"/>
            <a:lstStyle/>
            <a:p>
              <a:endParaRPr/>
            </a:p>
          </p:txBody>
        </p:sp>
        <p:sp>
          <p:nvSpPr>
            <p:cNvPr id="11" name="object 11"/>
            <p:cNvSpPr/>
            <p:nvPr/>
          </p:nvSpPr>
          <p:spPr>
            <a:xfrm>
              <a:off x="4520309" y="528127"/>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2" name="object 12"/>
            <p:cNvSpPr/>
            <p:nvPr/>
          </p:nvSpPr>
          <p:spPr>
            <a:xfrm>
              <a:off x="4520309" y="515427"/>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3" name="object 13"/>
            <p:cNvSpPr/>
            <p:nvPr/>
          </p:nvSpPr>
          <p:spPr>
            <a:xfrm>
              <a:off x="4520309" y="502727"/>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grpSp>
      <p:sp>
        <p:nvSpPr>
          <p:cNvPr id="14" name="object 14"/>
          <p:cNvSpPr txBox="1"/>
          <p:nvPr/>
        </p:nvSpPr>
        <p:spPr>
          <a:xfrm>
            <a:off x="199001" y="595152"/>
            <a:ext cx="8416007" cy="738565"/>
          </a:xfrm>
          <a:prstGeom prst="rect">
            <a:avLst/>
          </a:prstGeom>
        </p:spPr>
        <p:txBody>
          <a:bodyPr vert="horz" wrap="square" lIns="0" tIns="88802" rIns="0" bIns="0" rtlCol="0">
            <a:spAutoFit/>
          </a:bodyPr>
          <a:lstStyle/>
          <a:p>
            <a:pPr marL="67445">
              <a:spcBef>
                <a:spcPts val="699"/>
              </a:spcBef>
            </a:pPr>
            <a:r>
              <a:rPr sz="1900" i="1" spc="-62" dirty="0">
                <a:solidFill>
                  <a:srgbClr val="3232B2"/>
                </a:solidFill>
                <a:latin typeface="Cambria"/>
                <a:cs typeface="Cambria"/>
              </a:rPr>
              <a:t>Forward</a:t>
            </a:r>
            <a:r>
              <a:rPr sz="1900" i="1" spc="-27" dirty="0">
                <a:solidFill>
                  <a:srgbClr val="3232B2"/>
                </a:solidFill>
                <a:latin typeface="Cambria"/>
                <a:cs typeface="Cambria"/>
              </a:rPr>
              <a:t> </a:t>
            </a:r>
            <a:r>
              <a:rPr sz="1900" i="1" spc="-18" dirty="0">
                <a:solidFill>
                  <a:srgbClr val="3232B2"/>
                </a:solidFill>
                <a:latin typeface="Cambria"/>
                <a:cs typeface="Cambria"/>
              </a:rPr>
              <a:t>Procedure</a:t>
            </a:r>
            <a:endParaRPr sz="1900">
              <a:latin typeface="Cambria"/>
              <a:cs typeface="Cambria"/>
            </a:endParaRPr>
          </a:p>
          <a:p>
            <a:pPr marL="67445">
              <a:spcBef>
                <a:spcPts val="522"/>
              </a:spcBef>
            </a:pPr>
            <a:r>
              <a:rPr sz="1900" i="1" dirty="0">
                <a:latin typeface="Calibri"/>
                <a:cs typeface="Calibri"/>
              </a:rPr>
              <a:t>α</a:t>
            </a:r>
            <a:r>
              <a:rPr sz="2100" i="1" baseline="-10416" dirty="0">
                <a:latin typeface="Cambria"/>
                <a:cs typeface="Cambria"/>
              </a:rPr>
              <a:t>i</a:t>
            </a:r>
            <a:r>
              <a:rPr sz="1900" dirty="0">
                <a:latin typeface="Tahoma"/>
                <a:cs typeface="Tahoma"/>
              </a:rPr>
              <a:t>(</a:t>
            </a:r>
            <a:r>
              <a:rPr sz="1900" i="1" dirty="0">
                <a:latin typeface="Cambria"/>
                <a:cs typeface="Cambria"/>
              </a:rPr>
              <a:t>t</a:t>
            </a:r>
            <a:r>
              <a:rPr sz="1900" dirty="0">
                <a:latin typeface="Tahoma"/>
                <a:cs typeface="Tahoma"/>
              </a:rPr>
              <a:t>)</a:t>
            </a:r>
            <a:r>
              <a:rPr sz="1900" spc="-133" dirty="0">
                <a:latin typeface="Tahoma"/>
                <a:cs typeface="Tahoma"/>
              </a:rPr>
              <a:t> </a:t>
            </a:r>
            <a:r>
              <a:rPr sz="1900" dirty="0">
                <a:latin typeface="Tahoma"/>
                <a:cs typeface="Tahoma"/>
              </a:rPr>
              <a:t>=</a:t>
            </a:r>
            <a:r>
              <a:rPr sz="1900" spc="-133" dirty="0">
                <a:latin typeface="Tahoma"/>
                <a:cs typeface="Tahoma"/>
              </a:rPr>
              <a:t> </a:t>
            </a:r>
            <a:r>
              <a:rPr sz="1900" i="1" dirty="0">
                <a:latin typeface="Cambria"/>
                <a:cs typeface="Cambria"/>
              </a:rPr>
              <a:t>P</a:t>
            </a:r>
            <a:r>
              <a:rPr sz="1900" dirty="0">
                <a:latin typeface="Tahoma"/>
                <a:cs typeface="Tahoma"/>
              </a:rPr>
              <a:t>(</a:t>
            </a:r>
            <a:r>
              <a:rPr sz="1900" i="1" dirty="0">
                <a:latin typeface="Cambria"/>
                <a:cs typeface="Cambria"/>
              </a:rPr>
              <a:t>Y</a:t>
            </a:r>
            <a:r>
              <a:rPr sz="2100" baseline="-10416" dirty="0">
                <a:latin typeface="Times New Roman"/>
                <a:cs typeface="Times New Roman"/>
              </a:rPr>
              <a:t>1</a:t>
            </a:r>
            <a:r>
              <a:rPr sz="2100" spc="331" baseline="-10416" dirty="0">
                <a:latin typeface="Times New Roman"/>
                <a:cs typeface="Times New Roman"/>
              </a:rPr>
              <a:t> </a:t>
            </a:r>
            <a:r>
              <a:rPr sz="1900" dirty="0">
                <a:latin typeface="Tahoma"/>
                <a:cs typeface="Tahoma"/>
              </a:rPr>
              <a:t>=</a:t>
            </a:r>
            <a:r>
              <a:rPr sz="1900" spc="-133" dirty="0">
                <a:latin typeface="Tahoma"/>
                <a:cs typeface="Tahoma"/>
              </a:rPr>
              <a:t> </a:t>
            </a:r>
            <a:r>
              <a:rPr sz="1900" i="1" dirty="0">
                <a:latin typeface="Cambria"/>
                <a:cs typeface="Cambria"/>
              </a:rPr>
              <a:t>y</a:t>
            </a:r>
            <a:r>
              <a:rPr sz="2100" baseline="-10416" dirty="0">
                <a:latin typeface="Times New Roman"/>
                <a:cs typeface="Times New Roman"/>
              </a:rPr>
              <a:t>1</a:t>
            </a:r>
            <a:r>
              <a:rPr sz="1900" i="1"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dirty="0">
                <a:latin typeface="Cambria"/>
                <a:cs typeface="Cambria"/>
              </a:rPr>
              <a:t>Y</a:t>
            </a:r>
            <a:r>
              <a:rPr sz="2100" i="1" baseline="-10416" dirty="0">
                <a:latin typeface="Cambria"/>
                <a:cs typeface="Cambria"/>
              </a:rPr>
              <a:t>t</a:t>
            </a:r>
            <a:r>
              <a:rPr sz="2100" i="1" spc="437" baseline="-10416" dirty="0">
                <a:latin typeface="Cambria"/>
                <a:cs typeface="Cambria"/>
              </a:rPr>
              <a:t> </a:t>
            </a:r>
            <a:r>
              <a:rPr sz="1900" dirty="0">
                <a:latin typeface="Tahoma"/>
                <a:cs typeface="Tahoma"/>
              </a:rPr>
              <a:t>=</a:t>
            </a:r>
            <a:r>
              <a:rPr sz="1900" spc="-133" dirty="0">
                <a:latin typeface="Tahoma"/>
                <a:cs typeface="Tahoma"/>
              </a:rPr>
              <a:t> </a:t>
            </a:r>
            <a:r>
              <a:rPr sz="1900" i="1" spc="-18" dirty="0">
                <a:latin typeface="Cambria"/>
                <a:cs typeface="Cambria"/>
              </a:rPr>
              <a:t>y</a:t>
            </a:r>
            <a:r>
              <a:rPr sz="2100" i="1" spc="-27" baseline="-10416" dirty="0">
                <a:latin typeface="Cambria"/>
                <a:cs typeface="Cambria"/>
              </a:rPr>
              <a:t>t</a:t>
            </a:r>
            <a:r>
              <a:rPr sz="1900" i="1" spc="-18" dirty="0">
                <a:latin typeface="Calibri"/>
                <a:cs typeface="Calibri"/>
              </a:rPr>
              <a:t>,</a:t>
            </a:r>
            <a:r>
              <a:rPr sz="1900" i="1" spc="-202" dirty="0">
                <a:latin typeface="Calibri"/>
                <a:cs typeface="Calibri"/>
              </a:rPr>
              <a:t> </a:t>
            </a:r>
            <a:r>
              <a:rPr sz="1900" i="1" dirty="0">
                <a:latin typeface="Cambria"/>
                <a:cs typeface="Cambria"/>
              </a:rPr>
              <a:t>X</a:t>
            </a:r>
            <a:r>
              <a:rPr sz="2100" i="1" baseline="-10416" dirty="0">
                <a:latin typeface="Cambria"/>
                <a:cs typeface="Cambria"/>
              </a:rPr>
              <a:t>t</a:t>
            </a:r>
            <a:r>
              <a:rPr sz="2100" i="1" spc="437" baseline="-10416" dirty="0">
                <a:latin typeface="Cambria"/>
                <a:cs typeface="Cambria"/>
              </a:rPr>
              <a:t> </a:t>
            </a:r>
            <a:r>
              <a:rPr sz="1900" dirty="0">
                <a:latin typeface="Tahoma"/>
                <a:cs typeface="Tahoma"/>
              </a:rPr>
              <a:t>=</a:t>
            </a:r>
            <a:r>
              <a:rPr sz="1900" spc="-133" dirty="0">
                <a:latin typeface="Tahoma"/>
                <a:cs typeface="Tahoma"/>
              </a:rPr>
              <a:t> </a:t>
            </a:r>
            <a:r>
              <a:rPr sz="1900" i="1" spc="-53" dirty="0">
                <a:latin typeface="Cambria"/>
                <a:cs typeface="Cambria"/>
              </a:rPr>
              <a:t>i</a:t>
            </a:r>
            <a:r>
              <a:rPr sz="1900" spc="-53" dirty="0">
                <a:latin typeface="Roboto Th"/>
                <a:cs typeface="Roboto Th"/>
              </a:rPr>
              <a:t>|</a:t>
            </a:r>
            <a:r>
              <a:rPr sz="1900" i="1" spc="-53" dirty="0">
                <a:latin typeface="Calibri"/>
                <a:cs typeface="Calibri"/>
              </a:rPr>
              <a:t>θ</a:t>
            </a:r>
            <a:r>
              <a:rPr sz="1900" spc="-53" dirty="0">
                <a:latin typeface="Tahoma"/>
                <a:cs typeface="Tahoma"/>
              </a:rPr>
              <a:t>)</a:t>
            </a:r>
            <a:r>
              <a:rPr sz="1900" spc="-62" dirty="0">
                <a:latin typeface="Tahoma"/>
                <a:cs typeface="Tahoma"/>
              </a:rPr>
              <a:t> </a:t>
            </a:r>
            <a:r>
              <a:rPr sz="1700" dirty="0">
                <a:latin typeface="Tahoma"/>
                <a:cs typeface="Tahoma"/>
              </a:rPr>
              <a:t>be</a:t>
            </a:r>
            <a:r>
              <a:rPr sz="1700" spc="18" dirty="0">
                <a:latin typeface="Tahoma"/>
                <a:cs typeface="Tahoma"/>
              </a:rPr>
              <a:t> </a:t>
            </a:r>
            <a:r>
              <a:rPr sz="1700" dirty="0">
                <a:latin typeface="Tahoma"/>
                <a:cs typeface="Tahoma"/>
              </a:rPr>
              <a:t>the</a:t>
            </a:r>
            <a:r>
              <a:rPr sz="1700" spc="18" dirty="0">
                <a:latin typeface="Tahoma"/>
                <a:cs typeface="Tahoma"/>
              </a:rPr>
              <a:t> </a:t>
            </a:r>
            <a:r>
              <a:rPr sz="1700" dirty="0">
                <a:latin typeface="Tahoma"/>
                <a:cs typeface="Tahoma"/>
              </a:rPr>
              <a:t>probability</a:t>
            </a:r>
            <a:r>
              <a:rPr sz="1700" spc="18" dirty="0">
                <a:latin typeface="Tahoma"/>
                <a:cs typeface="Tahoma"/>
              </a:rPr>
              <a:t> </a:t>
            </a:r>
            <a:r>
              <a:rPr sz="1700" dirty="0">
                <a:latin typeface="Tahoma"/>
                <a:cs typeface="Tahoma"/>
              </a:rPr>
              <a:t>of</a:t>
            </a:r>
            <a:r>
              <a:rPr sz="1700" spc="18" dirty="0">
                <a:latin typeface="Tahoma"/>
                <a:cs typeface="Tahoma"/>
              </a:rPr>
              <a:t> </a:t>
            </a:r>
            <a:r>
              <a:rPr sz="1700" dirty="0">
                <a:latin typeface="Tahoma"/>
                <a:cs typeface="Tahoma"/>
              </a:rPr>
              <a:t>seeing</a:t>
            </a:r>
            <a:r>
              <a:rPr sz="1700" spc="18" dirty="0">
                <a:latin typeface="Tahoma"/>
                <a:cs typeface="Tahoma"/>
              </a:rPr>
              <a:t> </a:t>
            </a:r>
            <a:r>
              <a:rPr sz="1900" i="1" dirty="0">
                <a:latin typeface="Cambria"/>
                <a:cs typeface="Cambria"/>
              </a:rPr>
              <a:t>y</a:t>
            </a:r>
            <a:r>
              <a:rPr sz="2100" baseline="-10416" dirty="0">
                <a:latin typeface="Times New Roman"/>
                <a:cs typeface="Times New Roman"/>
              </a:rPr>
              <a:t>1</a:t>
            </a:r>
            <a:r>
              <a:rPr sz="1900" i="1"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44" dirty="0">
                <a:latin typeface="Cambria"/>
                <a:cs typeface="Cambria"/>
              </a:rPr>
              <a:t>y</a:t>
            </a:r>
            <a:r>
              <a:rPr sz="2100" i="1" spc="-65" baseline="-10416" dirty="0">
                <a:latin typeface="Cambria"/>
                <a:cs typeface="Cambria"/>
              </a:rPr>
              <a:t>t</a:t>
            </a:r>
            <a:endParaRPr sz="2100" baseline="-10416">
              <a:latin typeface="Cambria"/>
              <a:cs typeface="Cambria"/>
            </a:endParaRPr>
          </a:p>
        </p:txBody>
      </p:sp>
      <p:grpSp>
        <p:nvGrpSpPr>
          <p:cNvPr id="15" name="object 15"/>
          <p:cNvGrpSpPr/>
          <p:nvPr/>
        </p:nvGrpSpPr>
        <p:grpSpPr>
          <a:xfrm>
            <a:off x="558541" y="1706868"/>
            <a:ext cx="128467" cy="592682"/>
            <a:chOff x="281597" y="1148448"/>
            <a:chExt cx="64769" cy="398780"/>
          </a:xfrm>
        </p:grpSpPr>
        <p:pic>
          <p:nvPicPr>
            <p:cNvPr id="16" name="object 16"/>
            <p:cNvPicPr/>
            <p:nvPr/>
          </p:nvPicPr>
          <p:blipFill>
            <a:blip r:embed="rId6" cstate="print"/>
            <a:stretch>
              <a:fillRect/>
            </a:stretch>
          </p:blipFill>
          <p:spPr>
            <a:xfrm>
              <a:off x="281597" y="1148448"/>
              <a:ext cx="64757" cy="64757"/>
            </a:xfrm>
            <a:prstGeom prst="rect">
              <a:avLst/>
            </a:prstGeom>
          </p:spPr>
        </p:pic>
        <p:pic>
          <p:nvPicPr>
            <p:cNvPr id="17" name="object 17"/>
            <p:cNvPicPr/>
            <p:nvPr/>
          </p:nvPicPr>
          <p:blipFill>
            <a:blip r:embed="rId7" cstate="print"/>
            <a:stretch>
              <a:fillRect/>
            </a:stretch>
          </p:blipFill>
          <p:spPr>
            <a:xfrm>
              <a:off x="281597" y="1482217"/>
              <a:ext cx="64757" cy="64757"/>
            </a:xfrm>
            <a:prstGeom prst="rect">
              <a:avLst/>
            </a:prstGeom>
          </p:spPr>
        </p:pic>
      </p:grpSp>
      <p:sp>
        <p:nvSpPr>
          <p:cNvPr id="18" name="object 18"/>
          <p:cNvSpPr txBox="1"/>
          <p:nvPr/>
        </p:nvSpPr>
        <p:spPr>
          <a:xfrm>
            <a:off x="199002" y="1092060"/>
            <a:ext cx="6030506" cy="1172256"/>
          </a:xfrm>
          <a:prstGeom prst="rect">
            <a:avLst/>
          </a:prstGeom>
        </p:spPr>
        <p:txBody>
          <a:bodyPr vert="horz" wrap="square" lIns="0" tIns="165239" rIns="0" bIns="0" rtlCol="0">
            <a:spAutoFit/>
          </a:bodyPr>
          <a:lstStyle/>
          <a:p>
            <a:pPr algn="ctr">
              <a:spcBef>
                <a:spcPts val="1301"/>
              </a:spcBef>
            </a:pPr>
            <a:r>
              <a:rPr sz="1700" dirty="0">
                <a:latin typeface="Tahoma"/>
                <a:cs typeface="Tahoma"/>
              </a:rPr>
              <a:t>and</a:t>
            </a:r>
            <a:r>
              <a:rPr sz="1700" spc="44" dirty="0">
                <a:latin typeface="Tahoma"/>
                <a:cs typeface="Tahoma"/>
              </a:rPr>
              <a:t> </a:t>
            </a:r>
            <a:r>
              <a:rPr sz="1700" dirty="0">
                <a:latin typeface="Tahoma"/>
                <a:cs typeface="Tahoma"/>
              </a:rPr>
              <a:t>being</a:t>
            </a:r>
            <a:r>
              <a:rPr sz="1700" spc="53" dirty="0">
                <a:latin typeface="Tahoma"/>
                <a:cs typeface="Tahoma"/>
              </a:rPr>
              <a:t> </a:t>
            </a:r>
            <a:r>
              <a:rPr sz="1700" dirty="0">
                <a:latin typeface="Tahoma"/>
                <a:cs typeface="Tahoma"/>
              </a:rPr>
              <a:t>in</a:t>
            </a:r>
            <a:r>
              <a:rPr sz="1700" spc="44" dirty="0">
                <a:latin typeface="Tahoma"/>
                <a:cs typeface="Tahoma"/>
              </a:rPr>
              <a:t> </a:t>
            </a:r>
            <a:r>
              <a:rPr sz="1700" dirty="0">
                <a:latin typeface="Tahoma"/>
                <a:cs typeface="Tahoma"/>
              </a:rPr>
              <a:t>state</a:t>
            </a:r>
            <a:r>
              <a:rPr sz="1700" spc="53" dirty="0">
                <a:latin typeface="Tahoma"/>
                <a:cs typeface="Tahoma"/>
              </a:rPr>
              <a:t> </a:t>
            </a:r>
            <a:r>
              <a:rPr sz="1900" i="1" dirty="0">
                <a:latin typeface="Cambria"/>
                <a:cs typeface="Cambria"/>
              </a:rPr>
              <a:t>i</a:t>
            </a:r>
            <a:r>
              <a:rPr sz="1900" i="1" spc="142" dirty="0">
                <a:latin typeface="Cambria"/>
                <a:cs typeface="Cambria"/>
              </a:rPr>
              <a:t> </a:t>
            </a:r>
            <a:r>
              <a:rPr sz="1700" dirty="0">
                <a:latin typeface="Tahoma"/>
                <a:cs typeface="Tahoma"/>
              </a:rPr>
              <a:t>at</a:t>
            </a:r>
            <a:r>
              <a:rPr sz="1700" spc="53" dirty="0">
                <a:latin typeface="Tahoma"/>
                <a:cs typeface="Tahoma"/>
              </a:rPr>
              <a:t> </a:t>
            </a:r>
            <a:r>
              <a:rPr sz="1700" dirty="0">
                <a:latin typeface="Tahoma"/>
                <a:cs typeface="Tahoma"/>
              </a:rPr>
              <a:t>time</a:t>
            </a:r>
            <a:r>
              <a:rPr sz="1700" spc="53" dirty="0">
                <a:latin typeface="Tahoma"/>
                <a:cs typeface="Tahoma"/>
              </a:rPr>
              <a:t> </a:t>
            </a:r>
            <a:r>
              <a:rPr sz="1900" i="1" dirty="0">
                <a:latin typeface="Cambria"/>
                <a:cs typeface="Cambria"/>
              </a:rPr>
              <a:t>t</a:t>
            </a:r>
            <a:r>
              <a:rPr sz="1700" dirty="0">
                <a:latin typeface="Tahoma"/>
                <a:cs typeface="Tahoma"/>
              </a:rPr>
              <a:t>.</a:t>
            </a:r>
            <a:r>
              <a:rPr sz="1700" spc="186" dirty="0">
                <a:latin typeface="Tahoma"/>
                <a:cs typeface="Tahoma"/>
              </a:rPr>
              <a:t> </a:t>
            </a:r>
            <a:r>
              <a:rPr sz="1700" dirty="0">
                <a:latin typeface="Tahoma"/>
                <a:cs typeface="Tahoma"/>
              </a:rPr>
              <a:t>Found</a:t>
            </a:r>
            <a:r>
              <a:rPr sz="1700" spc="44" dirty="0">
                <a:latin typeface="Tahoma"/>
                <a:cs typeface="Tahoma"/>
              </a:rPr>
              <a:t> </a:t>
            </a:r>
            <a:r>
              <a:rPr sz="1700" dirty="0">
                <a:latin typeface="Tahoma"/>
                <a:cs typeface="Tahoma"/>
              </a:rPr>
              <a:t>recursively</a:t>
            </a:r>
            <a:r>
              <a:rPr sz="1700" spc="53" dirty="0">
                <a:latin typeface="Tahoma"/>
                <a:cs typeface="Tahoma"/>
              </a:rPr>
              <a:t> </a:t>
            </a:r>
            <a:r>
              <a:rPr sz="1700" spc="-18" dirty="0">
                <a:latin typeface="Tahoma"/>
                <a:cs typeface="Tahoma"/>
              </a:rPr>
              <a:t>using:</a:t>
            </a:r>
            <a:endParaRPr sz="1700">
              <a:latin typeface="Tahoma"/>
              <a:cs typeface="Tahoma"/>
            </a:endParaRPr>
          </a:p>
          <a:p>
            <a:pPr marL="557542">
              <a:spcBef>
                <a:spcPts val="1115"/>
              </a:spcBef>
            </a:pPr>
            <a:r>
              <a:rPr sz="1900" i="1" dirty="0">
                <a:latin typeface="Calibri"/>
                <a:cs typeface="Calibri"/>
              </a:rPr>
              <a:t>α</a:t>
            </a:r>
            <a:r>
              <a:rPr sz="2100" i="1" baseline="-10416" dirty="0">
                <a:latin typeface="Cambria"/>
                <a:cs typeface="Cambria"/>
              </a:rPr>
              <a:t>i</a:t>
            </a:r>
            <a:r>
              <a:rPr sz="1900" dirty="0">
                <a:latin typeface="Tahoma"/>
                <a:cs typeface="Tahoma"/>
              </a:rPr>
              <a:t>(</a:t>
            </a:r>
            <a:r>
              <a:rPr sz="1900" dirty="0">
                <a:latin typeface="Times New Roman"/>
                <a:cs typeface="Times New Roman"/>
              </a:rPr>
              <a:t>1</a:t>
            </a:r>
            <a:r>
              <a:rPr sz="1900" dirty="0">
                <a:latin typeface="Tahoma"/>
                <a:cs typeface="Tahoma"/>
              </a:rPr>
              <a:t>)</a:t>
            </a:r>
            <a:r>
              <a:rPr sz="1900" spc="-106" dirty="0">
                <a:latin typeface="Tahoma"/>
                <a:cs typeface="Tahoma"/>
              </a:rPr>
              <a:t> </a:t>
            </a:r>
            <a:r>
              <a:rPr sz="1900" dirty="0">
                <a:latin typeface="Tahoma"/>
                <a:cs typeface="Tahoma"/>
              </a:rPr>
              <a:t>=</a:t>
            </a:r>
            <a:r>
              <a:rPr sz="1900" spc="-106" dirty="0">
                <a:latin typeface="Tahoma"/>
                <a:cs typeface="Tahoma"/>
              </a:rPr>
              <a:t> </a:t>
            </a:r>
            <a:r>
              <a:rPr sz="1900" i="1" spc="-18" dirty="0">
                <a:latin typeface="Calibri"/>
                <a:cs typeface="Calibri"/>
              </a:rPr>
              <a:t>π</a:t>
            </a:r>
            <a:r>
              <a:rPr sz="2100" i="1" spc="-27" baseline="-10416" dirty="0">
                <a:latin typeface="Cambria"/>
                <a:cs typeface="Cambria"/>
              </a:rPr>
              <a:t>i</a:t>
            </a:r>
            <a:r>
              <a:rPr sz="1900" i="1" spc="-18" dirty="0">
                <a:latin typeface="Cambria"/>
                <a:cs typeface="Cambria"/>
              </a:rPr>
              <a:t>b</a:t>
            </a:r>
            <a:r>
              <a:rPr sz="2100" i="1" spc="-27" baseline="-10416" dirty="0">
                <a:latin typeface="Cambria"/>
                <a:cs typeface="Cambria"/>
              </a:rPr>
              <a:t>i</a:t>
            </a:r>
            <a:r>
              <a:rPr sz="1900" spc="-18" dirty="0">
                <a:latin typeface="Tahoma"/>
                <a:cs typeface="Tahoma"/>
              </a:rPr>
              <a:t>(</a:t>
            </a:r>
            <a:r>
              <a:rPr sz="1900" i="1" spc="-18" dirty="0">
                <a:latin typeface="Cambria"/>
                <a:cs typeface="Cambria"/>
              </a:rPr>
              <a:t>y</a:t>
            </a:r>
            <a:r>
              <a:rPr sz="2100" spc="-27" baseline="-10416" dirty="0">
                <a:latin typeface="Times New Roman"/>
                <a:cs typeface="Times New Roman"/>
              </a:rPr>
              <a:t>1</a:t>
            </a:r>
            <a:r>
              <a:rPr sz="1900" spc="-18" dirty="0">
                <a:latin typeface="Tahoma"/>
                <a:cs typeface="Tahoma"/>
              </a:rPr>
              <a:t>)</a:t>
            </a:r>
            <a:endParaRPr sz="1900">
              <a:latin typeface="Tahoma"/>
              <a:cs typeface="Tahoma"/>
            </a:endParaRPr>
          </a:p>
          <a:p>
            <a:pPr marR="11241" algn="ctr">
              <a:spcBef>
                <a:spcPts val="487"/>
              </a:spcBef>
            </a:pPr>
            <a:r>
              <a:rPr sz="1400" i="1" spc="-89" dirty="0">
                <a:latin typeface="Cambria"/>
                <a:cs typeface="Cambria"/>
              </a:rPr>
              <a:t>N</a:t>
            </a:r>
            <a:endParaRPr sz="1400">
              <a:latin typeface="Cambria"/>
              <a:cs typeface="Cambria"/>
            </a:endParaRPr>
          </a:p>
        </p:txBody>
      </p:sp>
      <p:sp>
        <p:nvSpPr>
          <p:cNvPr id="19" name="object 19"/>
          <p:cNvSpPr txBox="1"/>
          <p:nvPr/>
        </p:nvSpPr>
        <p:spPr>
          <a:xfrm>
            <a:off x="2999231" y="1867439"/>
            <a:ext cx="414377" cy="312818"/>
          </a:xfrm>
          <a:prstGeom prst="rect">
            <a:avLst/>
          </a:prstGeom>
        </p:spPr>
        <p:txBody>
          <a:bodyPr vert="horz" wrap="square" lIns="0" tIns="20233" rIns="0" bIns="0" rtlCol="0">
            <a:spAutoFit/>
          </a:bodyPr>
          <a:lstStyle/>
          <a:p>
            <a:pPr marL="22482">
              <a:spcBef>
                <a:spcPts val="159"/>
              </a:spcBef>
            </a:pPr>
            <a:r>
              <a:rPr sz="1900" spc="1151" dirty="0">
                <a:latin typeface="Arial MT"/>
                <a:cs typeface="Arial MT"/>
              </a:rPr>
              <a:t>X</a:t>
            </a:r>
            <a:endParaRPr sz="1900">
              <a:latin typeface="Arial MT"/>
              <a:cs typeface="Arial MT"/>
            </a:endParaRPr>
          </a:p>
        </p:txBody>
      </p:sp>
      <p:sp>
        <p:nvSpPr>
          <p:cNvPr id="20" name="object 20"/>
          <p:cNvSpPr txBox="1"/>
          <p:nvPr/>
        </p:nvSpPr>
        <p:spPr>
          <a:xfrm>
            <a:off x="3019962" y="2374862"/>
            <a:ext cx="372813" cy="237009"/>
          </a:xfrm>
          <a:prstGeom prst="rect">
            <a:avLst/>
          </a:prstGeom>
        </p:spPr>
        <p:txBody>
          <a:bodyPr vert="horz" wrap="square" lIns="0" tIns="21357" rIns="0" bIns="0" rtlCol="0">
            <a:spAutoFit/>
          </a:bodyPr>
          <a:lstStyle/>
          <a:p>
            <a:pPr marL="22482">
              <a:spcBef>
                <a:spcPts val="168"/>
              </a:spcBef>
            </a:pPr>
            <a:r>
              <a:rPr sz="1400" i="1" spc="-44" dirty="0">
                <a:latin typeface="Cambria"/>
                <a:cs typeface="Cambria"/>
              </a:rPr>
              <a:t>i</a:t>
            </a:r>
            <a:r>
              <a:rPr sz="1400" spc="-44" dirty="0">
                <a:latin typeface="Verdana"/>
                <a:cs typeface="Verdana"/>
              </a:rPr>
              <a:t>=</a:t>
            </a:r>
            <a:r>
              <a:rPr sz="1400" spc="-44" dirty="0">
                <a:latin typeface="Times New Roman"/>
                <a:cs typeface="Times New Roman"/>
              </a:rPr>
              <a:t>1</a:t>
            </a:r>
            <a:endParaRPr sz="1400">
              <a:latin typeface="Times New Roman"/>
              <a:cs typeface="Times New Roman"/>
            </a:endParaRPr>
          </a:p>
        </p:txBody>
      </p:sp>
      <p:sp>
        <p:nvSpPr>
          <p:cNvPr id="21" name="object 21"/>
          <p:cNvSpPr txBox="1"/>
          <p:nvPr/>
        </p:nvSpPr>
        <p:spPr>
          <a:xfrm>
            <a:off x="799205" y="2078143"/>
            <a:ext cx="3308717" cy="312818"/>
          </a:xfrm>
          <a:prstGeom prst="rect">
            <a:avLst/>
          </a:prstGeom>
        </p:spPr>
        <p:txBody>
          <a:bodyPr vert="horz" wrap="square" lIns="0" tIns="20233" rIns="0" bIns="0" rtlCol="0">
            <a:spAutoFit/>
          </a:bodyPr>
          <a:lstStyle/>
          <a:p>
            <a:pPr marL="22482">
              <a:spcBef>
                <a:spcPts val="159"/>
              </a:spcBef>
              <a:tabLst>
                <a:tab pos="1862596" algn="l"/>
                <a:tab pos="2336956" algn="l"/>
              </a:tabLst>
            </a:pPr>
            <a:r>
              <a:rPr sz="1900" i="1" dirty="0">
                <a:latin typeface="Calibri"/>
                <a:cs typeface="Calibri"/>
              </a:rPr>
              <a:t>α</a:t>
            </a:r>
            <a:r>
              <a:rPr sz="1900" i="1" spc="62" dirty="0">
                <a:latin typeface="Calibri"/>
                <a:cs typeface="Calibri"/>
              </a:rPr>
              <a:t> </a:t>
            </a:r>
            <a:r>
              <a:rPr sz="1900" spc="-80" dirty="0">
                <a:latin typeface="Tahoma"/>
                <a:cs typeface="Tahoma"/>
              </a:rPr>
              <a:t>(</a:t>
            </a:r>
            <a:r>
              <a:rPr sz="1900" i="1" spc="-80" dirty="0">
                <a:latin typeface="Cambria"/>
                <a:cs typeface="Cambria"/>
              </a:rPr>
              <a:t>t</a:t>
            </a:r>
            <a:r>
              <a:rPr sz="1900" i="1" spc="-115" dirty="0">
                <a:latin typeface="Cambria"/>
                <a:cs typeface="Cambria"/>
              </a:rPr>
              <a:t> </a:t>
            </a:r>
            <a:r>
              <a:rPr sz="1900" dirty="0">
                <a:latin typeface="Tahoma"/>
                <a:cs typeface="Tahoma"/>
              </a:rPr>
              <a:t>+</a:t>
            </a:r>
            <a:r>
              <a:rPr sz="1900" spc="-327" dirty="0">
                <a:latin typeface="Tahoma"/>
                <a:cs typeface="Tahoma"/>
              </a:rPr>
              <a:t> </a:t>
            </a:r>
            <a:r>
              <a:rPr sz="1900" spc="-18" dirty="0">
                <a:latin typeface="Times New Roman"/>
                <a:cs typeface="Times New Roman"/>
              </a:rPr>
              <a:t>1</a:t>
            </a:r>
            <a:r>
              <a:rPr sz="1900" spc="-18" dirty="0">
                <a:latin typeface="Tahoma"/>
                <a:cs typeface="Tahoma"/>
              </a:rPr>
              <a:t>)</a:t>
            </a:r>
            <a:r>
              <a:rPr sz="1900" spc="-168" dirty="0">
                <a:latin typeface="Tahoma"/>
                <a:cs typeface="Tahoma"/>
              </a:rPr>
              <a:t> </a:t>
            </a:r>
            <a:r>
              <a:rPr sz="1900" dirty="0">
                <a:latin typeface="Tahoma"/>
                <a:cs typeface="Tahoma"/>
              </a:rPr>
              <a:t>=</a:t>
            </a:r>
            <a:r>
              <a:rPr sz="1900" spc="-159" dirty="0">
                <a:latin typeface="Tahoma"/>
                <a:cs typeface="Tahoma"/>
              </a:rPr>
              <a:t> </a:t>
            </a:r>
            <a:r>
              <a:rPr sz="1900" i="1" dirty="0">
                <a:latin typeface="Cambria"/>
                <a:cs typeface="Cambria"/>
              </a:rPr>
              <a:t>b</a:t>
            </a:r>
            <a:r>
              <a:rPr sz="1900" i="1" spc="80" dirty="0">
                <a:latin typeface="Cambria"/>
                <a:cs typeface="Cambria"/>
              </a:rPr>
              <a:t> </a:t>
            </a:r>
            <a:r>
              <a:rPr sz="1900" spc="-44" dirty="0">
                <a:latin typeface="Tahoma"/>
                <a:cs typeface="Tahoma"/>
              </a:rPr>
              <a:t>(</a:t>
            </a:r>
            <a:r>
              <a:rPr sz="1900" i="1" spc="-44" dirty="0">
                <a:latin typeface="Cambria"/>
                <a:cs typeface="Cambria"/>
              </a:rPr>
              <a:t>y</a:t>
            </a:r>
            <a:r>
              <a:rPr sz="1900" i="1" dirty="0">
                <a:latin typeface="Cambria"/>
                <a:cs typeface="Cambria"/>
              </a:rPr>
              <a:t>	</a:t>
            </a:r>
            <a:r>
              <a:rPr sz="1900" spc="-89" dirty="0">
                <a:latin typeface="Tahoma"/>
                <a:cs typeface="Tahoma"/>
              </a:rPr>
              <a:t>)</a:t>
            </a:r>
            <a:r>
              <a:rPr sz="1900" dirty="0">
                <a:latin typeface="Tahoma"/>
                <a:cs typeface="Tahoma"/>
              </a:rPr>
              <a:t>	</a:t>
            </a:r>
            <a:r>
              <a:rPr sz="1900" i="1" dirty="0">
                <a:latin typeface="Calibri"/>
                <a:cs typeface="Calibri"/>
              </a:rPr>
              <a:t>α</a:t>
            </a:r>
            <a:r>
              <a:rPr sz="1900" i="1" spc="62" dirty="0">
                <a:latin typeface="Calibri"/>
                <a:cs typeface="Calibri"/>
              </a:rPr>
              <a:t> </a:t>
            </a:r>
            <a:r>
              <a:rPr sz="1900" spc="-35" dirty="0">
                <a:latin typeface="Tahoma"/>
                <a:cs typeface="Tahoma"/>
              </a:rPr>
              <a:t>(</a:t>
            </a:r>
            <a:r>
              <a:rPr sz="1900" i="1" spc="-35" dirty="0">
                <a:latin typeface="Cambria"/>
                <a:cs typeface="Cambria"/>
              </a:rPr>
              <a:t>t</a:t>
            </a:r>
            <a:r>
              <a:rPr sz="1900" spc="-35" dirty="0">
                <a:latin typeface="Tahoma"/>
                <a:cs typeface="Tahoma"/>
              </a:rPr>
              <a:t>)</a:t>
            </a:r>
            <a:r>
              <a:rPr sz="1900" i="1" spc="-35" dirty="0">
                <a:latin typeface="Cambria"/>
                <a:cs typeface="Cambria"/>
              </a:rPr>
              <a:t>a</a:t>
            </a:r>
            <a:endParaRPr sz="1900">
              <a:latin typeface="Cambria"/>
              <a:cs typeface="Cambria"/>
            </a:endParaRPr>
          </a:p>
        </p:txBody>
      </p:sp>
      <p:sp>
        <p:nvSpPr>
          <p:cNvPr id="22" name="object 22"/>
          <p:cNvSpPr txBox="1"/>
          <p:nvPr/>
        </p:nvSpPr>
        <p:spPr>
          <a:xfrm>
            <a:off x="962160" y="2164497"/>
            <a:ext cx="3257078" cy="237009"/>
          </a:xfrm>
          <a:prstGeom prst="rect">
            <a:avLst/>
          </a:prstGeom>
        </p:spPr>
        <p:txBody>
          <a:bodyPr vert="horz" wrap="square" lIns="0" tIns="21357" rIns="0" bIns="0" rtlCol="0">
            <a:spAutoFit/>
          </a:bodyPr>
          <a:lstStyle/>
          <a:p>
            <a:pPr marL="22482">
              <a:spcBef>
                <a:spcPts val="168"/>
              </a:spcBef>
              <a:tabLst>
                <a:tab pos="1149931" algn="l"/>
                <a:tab pos="2336956" algn="l"/>
                <a:tab pos="2784339" algn="l"/>
              </a:tabLst>
            </a:pPr>
            <a:r>
              <a:rPr sz="1400" i="1" spc="-89" dirty="0">
                <a:latin typeface="Cambria"/>
                <a:cs typeface="Cambria"/>
              </a:rPr>
              <a:t>j</a:t>
            </a:r>
            <a:r>
              <a:rPr sz="1400" i="1" dirty="0">
                <a:latin typeface="Cambria"/>
                <a:cs typeface="Cambria"/>
              </a:rPr>
              <a:t>	j</a:t>
            </a:r>
            <a:r>
              <a:rPr sz="1400" i="1" spc="531" dirty="0">
                <a:latin typeface="Cambria"/>
                <a:cs typeface="Cambria"/>
              </a:rPr>
              <a:t>  </a:t>
            </a:r>
            <a:r>
              <a:rPr sz="1400" i="1" spc="-44" dirty="0">
                <a:latin typeface="Cambria"/>
                <a:cs typeface="Cambria"/>
              </a:rPr>
              <a:t>t</a:t>
            </a:r>
            <a:r>
              <a:rPr sz="1400" spc="-44" dirty="0">
                <a:latin typeface="Verdana"/>
                <a:cs typeface="Verdana"/>
              </a:rPr>
              <a:t>+</a:t>
            </a:r>
            <a:r>
              <a:rPr sz="1400" spc="-44" dirty="0">
                <a:latin typeface="Times New Roman"/>
                <a:cs typeface="Times New Roman"/>
              </a:rPr>
              <a:t>1</a:t>
            </a:r>
            <a:r>
              <a:rPr sz="1400" dirty="0">
                <a:latin typeface="Times New Roman"/>
                <a:cs typeface="Times New Roman"/>
              </a:rPr>
              <a:t>	</a:t>
            </a:r>
            <a:r>
              <a:rPr sz="1400" i="1" spc="-89" dirty="0">
                <a:latin typeface="Cambria"/>
                <a:cs typeface="Cambria"/>
              </a:rPr>
              <a:t>i</a:t>
            </a:r>
            <a:r>
              <a:rPr sz="1400" i="1" dirty="0">
                <a:latin typeface="Cambria"/>
                <a:cs typeface="Cambria"/>
              </a:rPr>
              <a:t>	</a:t>
            </a:r>
            <a:r>
              <a:rPr sz="1400" i="1" spc="-44" dirty="0">
                <a:latin typeface="Cambria"/>
                <a:cs typeface="Cambria"/>
              </a:rPr>
              <a:t>ij</a:t>
            </a:r>
            <a:endParaRPr sz="1400">
              <a:latin typeface="Cambria"/>
              <a:cs typeface="Cambria"/>
            </a:endParaRPr>
          </a:p>
        </p:txBody>
      </p:sp>
      <p:grpSp>
        <p:nvGrpSpPr>
          <p:cNvPr id="23" name="object 23"/>
          <p:cNvGrpSpPr/>
          <p:nvPr/>
        </p:nvGrpSpPr>
        <p:grpSpPr>
          <a:xfrm>
            <a:off x="1" y="4974680"/>
            <a:ext cx="9140221" cy="162327"/>
            <a:chOff x="0" y="3347161"/>
            <a:chExt cx="4608195" cy="109220"/>
          </a:xfrm>
        </p:grpSpPr>
        <p:sp>
          <p:nvSpPr>
            <p:cNvPr id="24" name="object 24"/>
            <p:cNvSpPr/>
            <p:nvPr/>
          </p:nvSpPr>
          <p:spPr>
            <a:xfrm>
              <a:off x="0" y="3347161"/>
              <a:ext cx="1536065" cy="109220"/>
            </a:xfrm>
            <a:custGeom>
              <a:avLst/>
              <a:gdLst/>
              <a:ahLst/>
              <a:cxnLst/>
              <a:rect l="l" t="t" r="r" b="b"/>
              <a:pathLst>
                <a:path w="1536065" h="109220">
                  <a:moveTo>
                    <a:pt x="1535938" y="0"/>
                  </a:moveTo>
                  <a:lnTo>
                    <a:pt x="0" y="0"/>
                  </a:lnTo>
                  <a:lnTo>
                    <a:pt x="0" y="108838"/>
                  </a:lnTo>
                  <a:lnTo>
                    <a:pt x="1535938" y="108838"/>
                  </a:lnTo>
                  <a:lnTo>
                    <a:pt x="1535938" y="0"/>
                  </a:lnTo>
                  <a:close/>
                </a:path>
              </a:pathLst>
            </a:custGeom>
            <a:solidFill>
              <a:srgbClr val="191959"/>
            </a:solidFill>
          </p:spPr>
          <p:txBody>
            <a:bodyPr wrap="square" lIns="0" tIns="0" rIns="0" bIns="0" rtlCol="0"/>
            <a:lstStyle/>
            <a:p>
              <a:endParaRPr/>
            </a:p>
          </p:txBody>
        </p:sp>
        <p:sp>
          <p:nvSpPr>
            <p:cNvPr id="25" name="object 25"/>
            <p:cNvSpPr/>
            <p:nvPr/>
          </p:nvSpPr>
          <p:spPr>
            <a:xfrm>
              <a:off x="1535976"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262685"/>
            </a:solidFill>
          </p:spPr>
          <p:txBody>
            <a:bodyPr wrap="square" lIns="0" tIns="0" rIns="0" bIns="0" rtlCol="0"/>
            <a:lstStyle/>
            <a:p>
              <a:endParaRPr/>
            </a:p>
          </p:txBody>
        </p:sp>
        <p:sp>
          <p:nvSpPr>
            <p:cNvPr id="26" name="object 26"/>
            <p:cNvSpPr/>
            <p:nvPr/>
          </p:nvSpPr>
          <p:spPr>
            <a:xfrm>
              <a:off x="3071952"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3232B2"/>
            </a:solidFill>
          </p:spPr>
          <p:txBody>
            <a:bodyPr wrap="square" lIns="0" tIns="0" rIns="0" bIns="0" rtlCol="0"/>
            <a:lstStyle/>
            <a:p>
              <a:endParaRPr/>
            </a:p>
          </p:txBody>
        </p:sp>
      </p:grpSp>
      <p:sp>
        <p:nvSpPr>
          <p:cNvPr id="27" name="object 27"/>
          <p:cNvSpPr txBox="1">
            <a:spLocks noGrp="1"/>
          </p:cNvSpPr>
          <p:nvPr>
            <p:ph type="ftr" sz="quarter" idx="4294967295"/>
          </p:nvPr>
        </p:nvSpPr>
        <p:spPr>
          <a:xfrm>
            <a:off x="560756" y="4963549"/>
            <a:ext cx="1925782" cy="380683"/>
          </a:xfrm>
          <a:prstGeom prst="rect">
            <a:avLst/>
          </a:prstGeom>
        </p:spPr>
        <p:txBody>
          <a:bodyPr vert="horz" wrap="square" lIns="0" tIns="11241" rIns="0" bIns="0" rtlCol="0">
            <a:spAutoFit/>
          </a:bodyPr>
          <a:lstStyle/>
          <a:p>
            <a:pPr marL="22482">
              <a:spcBef>
                <a:spcPts val="89"/>
              </a:spcBef>
            </a:pPr>
            <a:endParaRPr spc="-18" dirty="0"/>
          </a:p>
        </p:txBody>
      </p:sp>
      <p:sp>
        <p:nvSpPr>
          <p:cNvPr id="28" name="object 28"/>
          <p:cNvSpPr txBox="1"/>
          <p:nvPr/>
        </p:nvSpPr>
        <p:spPr>
          <a:xfrm>
            <a:off x="4145255" y="4963550"/>
            <a:ext cx="85016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hlinkClick r:id="rId8" action="ppaction://hlinksldjump"/>
              </a:rPr>
              <a:t>POS</a:t>
            </a:r>
            <a:r>
              <a:rPr sz="1100" i="1" spc="186" dirty="0">
                <a:solidFill>
                  <a:srgbClr val="FFFFFF"/>
                </a:solidFill>
                <a:latin typeface="Cambria"/>
                <a:cs typeface="Cambria"/>
                <a:hlinkClick r:id="rId8" action="ppaction://hlinksldjump"/>
              </a:rPr>
              <a:t> </a:t>
            </a:r>
            <a:r>
              <a:rPr sz="1100" i="1" spc="-27" dirty="0">
                <a:solidFill>
                  <a:srgbClr val="FFFFFF"/>
                </a:solidFill>
                <a:latin typeface="Cambria"/>
                <a:cs typeface="Cambria"/>
                <a:hlinkClick r:id="rId8" action="ppaction://hlinksldjump"/>
              </a:rPr>
              <a:t>Tagging</a:t>
            </a:r>
            <a:endParaRPr sz="1100">
              <a:latin typeface="Cambria"/>
              <a:cs typeface="Cambria"/>
            </a:endParaRPr>
          </a:p>
        </p:txBody>
      </p:sp>
      <p:sp>
        <p:nvSpPr>
          <p:cNvPr id="29" name="object 29"/>
          <p:cNvSpPr txBox="1"/>
          <p:nvPr/>
        </p:nvSpPr>
        <p:spPr>
          <a:xfrm>
            <a:off x="7307464" y="4963550"/>
            <a:ext cx="1118440" cy="180628"/>
          </a:xfrm>
          <a:prstGeom prst="rect">
            <a:avLst/>
          </a:prstGeom>
        </p:spPr>
        <p:txBody>
          <a:bodyPr vert="horz" wrap="square" lIns="0" tIns="11241" rIns="0" bIns="0" rtlCol="0">
            <a:spAutoFit/>
          </a:bodyPr>
          <a:lstStyle/>
          <a:p>
            <a:pPr marL="22482">
              <a:spcBef>
                <a:spcPts val="89"/>
              </a:spcBef>
            </a:pPr>
            <a:r>
              <a:rPr sz="1100" i="1" spc="-80" dirty="0">
                <a:solidFill>
                  <a:srgbClr val="FFFFFF"/>
                </a:solidFill>
                <a:latin typeface="Cambria"/>
                <a:cs typeface="Cambria"/>
              </a:rPr>
              <a:t>Week</a:t>
            </a:r>
            <a:r>
              <a:rPr sz="1100" i="1" spc="53" dirty="0">
                <a:solidFill>
                  <a:srgbClr val="FFFFFF"/>
                </a:solidFill>
                <a:latin typeface="Cambria"/>
                <a:cs typeface="Cambria"/>
              </a:rPr>
              <a:t> </a:t>
            </a:r>
            <a:r>
              <a:rPr sz="1100" i="1" dirty="0">
                <a:solidFill>
                  <a:srgbClr val="FFFFFF"/>
                </a:solidFill>
                <a:latin typeface="Cambria"/>
                <a:cs typeface="Cambria"/>
              </a:rPr>
              <a:t>4,</a:t>
            </a:r>
            <a:r>
              <a:rPr sz="1100" i="1" spc="53" dirty="0">
                <a:solidFill>
                  <a:srgbClr val="FFFFFF"/>
                </a:solidFill>
                <a:latin typeface="Cambria"/>
                <a:cs typeface="Cambria"/>
              </a:rPr>
              <a:t> </a:t>
            </a:r>
            <a:r>
              <a:rPr sz="1100" i="1" spc="-35" dirty="0">
                <a:solidFill>
                  <a:srgbClr val="FFFFFF"/>
                </a:solidFill>
                <a:latin typeface="Cambria"/>
                <a:cs typeface="Cambria"/>
              </a:rPr>
              <a:t>Lecture</a:t>
            </a:r>
            <a:r>
              <a:rPr sz="1100" i="1" spc="53" dirty="0">
                <a:solidFill>
                  <a:srgbClr val="FFFFFF"/>
                </a:solidFill>
                <a:latin typeface="Cambria"/>
                <a:cs typeface="Cambria"/>
              </a:rPr>
              <a:t> </a:t>
            </a:r>
            <a:r>
              <a:rPr sz="1100" i="1" spc="-89" dirty="0">
                <a:solidFill>
                  <a:srgbClr val="FFFFFF"/>
                </a:solidFill>
                <a:latin typeface="Cambria"/>
                <a:cs typeface="Cambria"/>
              </a:rPr>
              <a:t>2</a:t>
            </a:r>
            <a:endParaRPr sz="1100">
              <a:latin typeface="Cambria"/>
              <a:cs typeface="Cambria"/>
            </a:endParaRPr>
          </a:p>
        </p:txBody>
      </p:sp>
      <p:sp>
        <p:nvSpPr>
          <p:cNvPr id="30" name="object 30"/>
          <p:cNvSpPr txBox="1"/>
          <p:nvPr/>
        </p:nvSpPr>
        <p:spPr>
          <a:xfrm>
            <a:off x="8714073" y="4963550"/>
            <a:ext cx="31865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rPr>
              <a:t>4</a:t>
            </a:r>
            <a:r>
              <a:rPr sz="1100" i="1" spc="-9" dirty="0">
                <a:solidFill>
                  <a:srgbClr val="FFFFFF"/>
                </a:solidFill>
                <a:latin typeface="Cambria"/>
                <a:cs typeface="Cambria"/>
              </a:rPr>
              <a:t> </a:t>
            </a:r>
            <a:r>
              <a:rPr sz="1100" i="1" spc="-195" dirty="0">
                <a:solidFill>
                  <a:srgbClr val="FFFFFF"/>
                </a:solidFill>
                <a:latin typeface="Cambria"/>
                <a:cs typeface="Cambria"/>
              </a:rPr>
              <a:t>/</a:t>
            </a:r>
            <a:r>
              <a:rPr sz="1100" i="1" spc="27" dirty="0">
                <a:solidFill>
                  <a:srgbClr val="FFFFFF"/>
                </a:solidFill>
                <a:latin typeface="Cambria"/>
                <a:cs typeface="Cambria"/>
              </a:rPr>
              <a:t> </a:t>
            </a:r>
            <a:r>
              <a:rPr sz="1100" i="1" spc="-89" dirty="0">
                <a:solidFill>
                  <a:srgbClr val="FFFFFF"/>
                </a:solidFill>
                <a:latin typeface="Cambria"/>
                <a:cs typeface="Cambria"/>
              </a:rPr>
              <a:t>6</a:t>
            </a:r>
            <a:endParaRPr sz="1100">
              <a:latin typeface="Cambria"/>
              <a:cs typeface="Cambria"/>
            </a:endParaRPr>
          </a:p>
        </p:txBody>
      </p:sp>
    </p:spTree>
    <p:extLst>
      <p:ext uri="{BB962C8B-B14F-4D97-AF65-F5344CB8AC3E}">
        <p14:creationId xmlns:p14="http://schemas.microsoft.com/office/powerpoint/2010/main" val="904908655"/>
      </p:ext>
    </p:extLst>
  </p:cSld>
  <p:clrMapOvr>
    <a:masterClrMapping/>
  </p:clrMapOvr>
  <p:transition>
    <p:cut/>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2960" y="215455"/>
            <a:ext cx="7543800" cy="584644"/>
          </a:xfrm>
          <a:prstGeom prst="rect">
            <a:avLst/>
          </a:prstGeom>
        </p:spPr>
        <p:txBody>
          <a:bodyPr vert="horz" wrap="square" lIns="0" tIns="30350" rIns="0" bIns="0" rtlCol="0">
            <a:spAutoFit/>
          </a:bodyPr>
          <a:lstStyle/>
          <a:p>
            <a:pPr marL="22482">
              <a:lnSpc>
                <a:spcPct val="100000"/>
              </a:lnSpc>
              <a:spcBef>
                <a:spcPts val="239"/>
              </a:spcBef>
            </a:pPr>
            <a:r>
              <a:rPr spc="-53" dirty="0"/>
              <a:t>Forward-</a:t>
            </a:r>
            <a:r>
              <a:rPr spc="-44" dirty="0"/>
              <a:t>Backward</a:t>
            </a:r>
            <a:r>
              <a:rPr spc="71" dirty="0"/>
              <a:t> </a:t>
            </a:r>
            <a:r>
              <a:rPr spc="-18" dirty="0"/>
              <a:t>Algorithm</a:t>
            </a:r>
          </a:p>
        </p:txBody>
      </p:sp>
      <p:grpSp>
        <p:nvGrpSpPr>
          <p:cNvPr id="3" name="object 3"/>
          <p:cNvGrpSpPr/>
          <p:nvPr/>
        </p:nvGrpSpPr>
        <p:grpSpPr>
          <a:xfrm>
            <a:off x="174037" y="681452"/>
            <a:ext cx="8893359" cy="2027200"/>
            <a:chOff x="87743" y="458508"/>
            <a:chExt cx="4483735" cy="1363980"/>
          </a:xfrm>
        </p:grpSpPr>
        <p:sp>
          <p:nvSpPr>
            <p:cNvPr id="4" name="object 4"/>
            <p:cNvSpPr/>
            <p:nvPr/>
          </p:nvSpPr>
          <p:spPr>
            <a:xfrm>
              <a:off x="87743" y="458508"/>
              <a:ext cx="4432935" cy="176530"/>
            </a:xfrm>
            <a:custGeom>
              <a:avLst/>
              <a:gdLst/>
              <a:ahLst/>
              <a:cxnLst/>
              <a:rect l="l" t="t" r="r" b="b"/>
              <a:pathLst>
                <a:path w="4432935" h="176529">
                  <a:moveTo>
                    <a:pt x="4381754" y="0"/>
                  </a:moveTo>
                  <a:lnTo>
                    <a:pt x="50800" y="0"/>
                  </a:lnTo>
                  <a:lnTo>
                    <a:pt x="31075" y="4008"/>
                  </a:lnTo>
                  <a:lnTo>
                    <a:pt x="14922" y="14922"/>
                  </a:lnTo>
                  <a:lnTo>
                    <a:pt x="4008" y="31075"/>
                  </a:lnTo>
                  <a:lnTo>
                    <a:pt x="0" y="50800"/>
                  </a:lnTo>
                  <a:lnTo>
                    <a:pt x="0" y="176276"/>
                  </a:lnTo>
                  <a:lnTo>
                    <a:pt x="4432554" y="176276"/>
                  </a:lnTo>
                  <a:lnTo>
                    <a:pt x="4432554" y="50800"/>
                  </a:lnTo>
                  <a:lnTo>
                    <a:pt x="4428545" y="31075"/>
                  </a:lnTo>
                  <a:lnTo>
                    <a:pt x="4417631" y="14922"/>
                  </a:lnTo>
                  <a:lnTo>
                    <a:pt x="4401478" y="4008"/>
                  </a:lnTo>
                  <a:lnTo>
                    <a:pt x="4381754" y="0"/>
                  </a:lnTo>
                  <a:close/>
                </a:path>
              </a:pathLst>
            </a:custGeom>
            <a:solidFill>
              <a:srgbClr val="D6D6EF"/>
            </a:solidFill>
          </p:spPr>
          <p:txBody>
            <a:bodyPr wrap="square" lIns="0" tIns="0" rIns="0" bIns="0" rtlCol="0"/>
            <a:lstStyle/>
            <a:p>
              <a:endParaRPr/>
            </a:p>
          </p:txBody>
        </p:sp>
        <p:pic>
          <p:nvPicPr>
            <p:cNvPr id="5" name="object 5"/>
            <p:cNvPicPr/>
            <p:nvPr/>
          </p:nvPicPr>
          <p:blipFill>
            <a:blip r:embed="rId2" cstate="print"/>
            <a:stretch>
              <a:fillRect/>
            </a:stretch>
          </p:blipFill>
          <p:spPr>
            <a:xfrm>
              <a:off x="87744" y="622173"/>
              <a:ext cx="4432554" cy="50609"/>
            </a:xfrm>
            <a:prstGeom prst="rect">
              <a:avLst/>
            </a:prstGeom>
          </p:spPr>
        </p:pic>
        <p:pic>
          <p:nvPicPr>
            <p:cNvPr id="6" name="object 6"/>
            <p:cNvPicPr/>
            <p:nvPr/>
          </p:nvPicPr>
          <p:blipFill>
            <a:blip r:embed="rId3" cstate="print"/>
            <a:stretch>
              <a:fillRect/>
            </a:stretch>
          </p:blipFill>
          <p:spPr>
            <a:xfrm>
              <a:off x="138544" y="1720507"/>
              <a:ext cx="101600" cy="101600"/>
            </a:xfrm>
            <a:prstGeom prst="rect">
              <a:avLst/>
            </a:prstGeom>
          </p:spPr>
        </p:pic>
        <p:pic>
          <p:nvPicPr>
            <p:cNvPr id="7" name="object 7"/>
            <p:cNvPicPr/>
            <p:nvPr/>
          </p:nvPicPr>
          <p:blipFill>
            <a:blip r:embed="rId4" cstate="print"/>
            <a:stretch>
              <a:fillRect/>
            </a:stretch>
          </p:blipFill>
          <p:spPr>
            <a:xfrm>
              <a:off x="189344" y="1707807"/>
              <a:ext cx="4381753" cy="114300"/>
            </a:xfrm>
            <a:prstGeom prst="rect">
              <a:avLst/>
            </a:prstGeom>
          </p:spPr>
        </p:pic>
        <p:pic>
          <p:nvPicPr>
            <p:cNvPr id="8" name="object 8"/>
            <p:cNvPicPr/>
            <p:nvPr/>
          </p:nvPicPr>
          <p:blipFill>
            <a:blip r:embed="rId5" cstate="print"/>
            <a:stretch>
              <a:fillRect/>
            </a:stretch>
          </p:blipFill>
          <p:spPr>
            <a:xfrm>
              <a:off x="4520298" y="502742"/>
              <a:ext cx="50800" cy="1217764"/>
            </a:xfrm>
            <a:prstGeom prst="rect">
              <a:avLst/>
            </a:prstGeom>
          </p:spPr>
        </p:pic>
        <p:sp>
          <p:nvSpPr>
            <p:cNvPr id="9" name="object 9"/>
            <p:cNvSpPr/>
            <p:nvPr/>
          </p:nvSpPr>
          <p:spPr>
            <a:xfrm>
              <a:off x="87743" y="666407"/>
              <a:ext cx="4432935" cy="1104900"/>
            </a:xfrm>
            <a:custGeom>
              <a:avLst/>
              <a:gdLst/>
              <a:ahLst/>
              <a:cxnLst/>
              <a:rect l="l" t="t" r="r" b="b"/>
              <a:pathLst>
                <a:path w="4432935" h="1104900">
                  <a:moveTo>
                    <a:pt x="4432554" y="0"/>
                  </a:moveTo>
                  <a:lnTo>
                    <a:pt x="0" y="0"/>
                  </a:lnTo>
                  <a:lnTo>
                    <a:pt x="0" y="1054100"/>
                  </a:lnTo>
                  <a:lnTo>
                    <a:pt x="4008" y="1073824"/>
                  </a:lnTo>
                  <a:lnTo>
                    <a:pt x="14922" y="1089977"/>
                  </a:lnTo>
                  <a:lnTo>
                    <a:pt x="31075" y="1100891"/>
                  </a:lnTo>
                  <a:lnTo>
                    <a:pt x="50800" y="1104900"/>
                  </a:lnTo>
                  <a:lnTo>
                    <a:pt x="4381754" y="1104900"/>
                  </a:lnTo>
                  <a:lnTo>
                    <a:pt x="4401478" y="1100891"/>
                  </a:lnTo>
                  <a:lnTo>
                    <a:pt x="4417631" y="1089977"/>
                  </a:lnTo>
                  <a:lnTo>
                    <a:pt x="4428545" y="1073824"/>
                  </a:lnTo>
                  <a:lnTo>
                    <a:pt x="4432554" y="1054100"/>
                  </a:lnTo>
                  <a:lnTo>
                    <a:pt x="4432554" y="0"/>
                  </a:lnTo>
                  <a:close/>
                </a:path>
              </a:pathLst>
            </a:custGeom>
            <a:solidFill>
              <a:srgbClr val="EAEAF7"/>
            </a:solidFill>
          </p:spPr>
          <p:txBody>
            <a:bodyPr wrap="square" lIns="0" tIns="0" rIns="0" bIns="0" rtlCol="0"/>
            <a:lstStyle/>
            <a:p>
              <a:endParaRPr/>
            </a:p>
          </p:txBody>
        </p:sp>
        <p:sp>
          <p:nvSpPr>
            <p:cNvPr id="10" name="object 10"/>
            <p:cNvSpPr/>
            <p:nvPr/>
          </p:nvSpPr>
          <p:spPr>
            <a:xfrm>
              <a:off x="4520309" y="540804"/>
              <a:ext cx="0" cy="1198880"/>
            </a:xfrm>
            <a:custGeom>
              <a:avLst/>
              <a:gdLst/>
              <a:ahLst/>
              <a:cxnLst/>
              <a:rect l="l" t="t" r="r" b="b"/>
              <a:pathLst>
                <a:path h="1198880">
                  <a:moveTo>
                    <a:pt x="0" y="1198752"/>
                  </a:moveTo>
                  <a:lnTo>
                    <a:pt x="0" y="0"/>
                  </a:lnTo>
                </a:path>
              </a:pathLst>
            </a:custGeom>
            <a:ln w="3175">
              <a:solidFill>
                <a:srgbClr val="7F7F7F"/>
              </a:solidFill>
            </a:ln>
          </p:spPr>
          <p:txBody>
            <a:bodyPr wrap="square" lIns="0" tIns="0" rIns="0" bIns="0" rtlCol="0"/>
            <a:lstStyle/>
            <a:p>
              <a:endParaRPr/>
            </a:p>
          </p:txBody>
        </p:sp>
        <p:sp>
          <p:nvSpPr>
            <p:cNvPr id="11" name="object 11"/>
            <p:cNvSpPr/>
            <p:nvPr/>
          </p:nvSpPr>
          <p:spPr>
            <a:xfrm>
              <a:off x="4520309" y="528127"/>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2" name="object 12"/>
            <p:cNvSpPr/>
            <p:nvPr/>
          </p:nvSpPr>
          <p:spPr>
            <a:xfrm>
              <a:off x="4520309" y="515427"/>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3" name="object 13"/>
            <p:cNvSpPr/>
            <p:nvPr/>
          </p:nvSpPr>
          <p:spPr>
            <a:xfrm>
              <a:off x="4520309" y="502727"/>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grpSp>
      <p:sp>
        <p:nvSpPr>
          <p:cNvPr id="14" name="object 14"/>
          <p:cNvSpPr txBox="1"/>
          <p:nvPr/>
        </p:nvSpPr>
        <p:spPr>
          <a:xfrm>
            <a:off x="199001" y="595152"/>
            <a:ext cx="8416007" cy="738565"/>
          </a:xfrm>
          <a:prstGeom prst="rect">
            <a:avLst/>
          </a:prstGeom>
        </p:spPr>
        <p:txBody>
          <a:bodyPr vert="horz" wrap="square" lIns="0" tIns="88802" rIns="0" bIns="0" rtlCol="0">
            <a:spAutoFit/>
          </a:bodyPr>
          <a:lstStyle/>
          <a:p>
            <a:pPr marL="67445">
              <a:spcBef>
                <a:spcPts val="699"/>
              </a:spcBef>
            </a:pPr>
            <a:r>
              <a:rPr sz="1900" i="1" spc="-62" dirty="0">
                <a:solidFill>
                  <a:srgbClr val="3232B2"/>
                </a:solidFill>
                <a:latin typeface="Cambria"/>
                <a:cs typeface="Cambria"/>
              </a:rPr>
              <a:t>Forward</a:t>
            </a:r>
            <a:r>
              <a:rPr sz="1900" i="1" spc="-27" dirty="0">
                <a:solidFill>
                  <a:srgbClr val="3232B2"/>
                </a:solidFill>
                <a:latin typeface="Cambria"/>
                <a:cs typeface="Cambria"/>
              </a:rPr>
              <a:t> </a:t>
            </a:r>
            <a:r>
              <a:rPr sz="1900" i="1" spc="-18" dirty="0">
                <a:solidFill>
                  <a:srgbClr val="3232B2"/>
                </a:solidFill>
                <a:latin typeface="Cambria"/>
                <a:cs typeface="Cambria"/>
              </a:rPr>
              <a:t>Procedure</a:t>
            </a:r>
            <a:endParaRPr sz="1900">
              <a:latin typeface="Cambria"/>
              <a:cs typeface="Cambria"/>
            </a:endParaRPr>
          </a:p>
          <a:p>
            <a:pPr marL="67445">
              <a:spcBef>
                <a:spcPts val="522"/>
              </a:spcBef>
            </a:pPr>
            <a:r>
              <a:rPr sz="1900" i="1" dirty="0">
                <a:latin typeface="Calibri"/>
                <a:cs typeface="Calibri"/>
              </a:rPr>
              <a:t>α</a:t>
            </a:r>
            <a:r>
              <a:rPr sz="2100" i="1" baseline="-10416" dirty="0">
                <a:latin typeface="Cambria"/>
                <a:cs typeface="Cambria"/>
              </a:rPr>
              <a:t>i</a:t>
            </a:r>
            <a:r>
              <a:rPr sz="1900" dirty="0">
                <a:latin typeface="Tahoma"/>
                <a:cs typeface="Tahoma"/>
              </a:rPr>
              <a:t>(</a:t>
            </a:r>
            <a:r>
              <a:rPr sz="1900" i="1" dirty="0">
                <a:latin typeface="Cambria"/>
                <a:cs typeface="Cambria"/>
              </a:rPr>
              <a:t>t</a:t>
            </a:r>
            <a:r>
              <a:rPr sz="1900" dirty="0">
                <a:latin typeface="Tahoma"/>
                <a:cs typeface="Tahoma"/>
              </a:rPr>
              <a:t>)</a:t>
            </a:r>
            <a:r>
              <a:rPr sz="1900" spc="-133" dirty="0">
                <a:latin typeface="Tahoma"/>
                <a:cs typeface="Tahoma"/>
              </a:rPr>
              <a:t> </a:t>
            </a:r>
            <a:r>
              <a:rPr sz="1900" dirty="0">
                <a:latin typeface="Tahoma"/>
                <a:cs typeface="Tahoma"/>
              </a:rPr>
              <a:t>=</a:t>
            </a:r>
            <a:r>
              <a:rPr sz="1900" spc="-133" dirty="0">
                <a:latin typeface="Tahoma"/>
                <a:cs typeface="Tahoma"/>
              </a:rPr>
              <a:t> </a:t>
            </a:r>
            <a:r>
              <a:rPr sz="1900" i="1" dirty="0">
                <a:latin typeface="Cambria"/>
                <a:cs typeface="Cambria"/>
              </a:rPr>
              <a:t>P</a:t>
            </a:r>
            <a:r>
              <a:rPr sz="1900" dirty="0">
                <a:latin typeface="Tahoma"/>
                <a:cs typeface="Tahoma"/>
              </a:rPr>
              <a:t>(</a:t>
            </a:r>
            <a:r>
              <a:rPr sz="1900" i="1" dirty="0">
                <a:latin typeface="Cambria"/>
                <a:cs typeface="Cambria"/>
              </a:rPr>
              <a:t>Y</a:t>
            </a:r>
            <a:r>
              <a:rPr sz="2100" baseline="-10416" dirty="0">
                <a:latin typeface="Times New Roman"/>
                <a:cs typeface="Times New Roman"/>
              </a:rPr>
              <a:t>1</a:t>
            </a:r>
            <a:r>
              <a:rPr sz="2100" spc="331" baseline="-10416" dirty="0">
                <a:latin typeface="Times New Roman"/>
                <a:cs typeface="Times New Roman"/>
              </a:rPr>
              <a:t> </a:t>
            </a:r>
            <a:r>
              <a:rPr sz="1900" dirty="0">
                <a:latin typeface="Tahoma"/>
                <a:cs typeface="Tahoma"/>
              </a:rPr>
              <a:t>=</a:t>
            </a:r>
            <a:r>
              <a:rPr sz="1900" spc="-133" dirty="0">
                <a:latin typeface="Tahoma"/>
                <a:cs typeface="Tahoma"/>
              </a:rPr>
              <a:t> </a:t>
            </a:r>
            <a:r>
              <a:rPr sz="1900" i="1" dirty="0">
                <a:latin typeface="Cambria"/>
                <a:cs typeface="Cambria"/>
              </a:rPr>
              <a:t>y</a:t>
            </a:r>
            <a:r>
              <a:rPr sz="2100" baseline="-10416" dirty="0">
                <a:latin typeface="Times New Roman"/>
                <a:cs typeface="Times New Roman"/>
              </a:rPr>
              <a:t>1</a:t>
            </a:r>
            <a:r>
              <a:rPr sz="1900" i="1"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dirty="0">
                <a:latin typeface="Cambria"/>
                <a:cs typeface="Cambria"/>
              </a:rPr>
              <a:t>Y</a:t>
            </a:r>
            <a:r>
              <a:rPr sz="2100" i="1" baseline="-10416" dirty="0">
                <a:latin typeface="Cambria"/>
                <a:cs typeface="Cambria"/>
              </a:rPr>
              <a:t>t</a:t>
            </a:r>
            <a:r>
              <a:rPr sz="2100" i="1" spc="437" baseline="-10416" dirty="0">
                <a:latin typeface="Cambria"/>
                <a:cs typeface="Cambria"/>
              </a:rPr>
              <a:t> </a:t>
            </a:r>
            <a:r>
              <a:rPr sz="1900" dirty="0">
                <a:latin typeface="Tahoma"/>
                <a:cs typeface="Tahoma"/>
              </a:rPr>
              <a:t>=</a:t>
            </a:r>
            <a:r>
              <a:rPr sz="1900" spc="-133" dirty="0">
                <a:latin typeface="Tahoma"/>
                <a:cs typeface="Tahoma"/>
              </a:rPr>
              <a:t> </a:t>
            </a:r>
            <a:r>
              <a:rPr sz="1900" i="1" spc="-18" dirty="0">
                <a:latin typeface="Cambria"/>
                <a:cs typeface="Cambria"/>
              </a:rPr>
              <a:t>y</a:t>
            </a:r>
            <a:r>
              <a:rPr sz="2100" i="1" spc="-27" baseline="-10416" dirty="0">
                <a:latin typeface="Cambria"/>
                <a:cs typeface="Cambria"/>
              </a:rPr>
              <a:t>t</a:t>
            </a:r>
            <a:r>
              <a:rPr sz="1900" i="1" spc="-18" dirty="0">
                <a:latin typeface="Calibri"/>
                <a:cs typeface="Calibri"/>
              </a:rPr>
              <a:t>,</a:t>
            </a:r>
            <a:r>
              <a:rPr sz="1900" i="1" spc="-202" dirty="0">
                <a:latin typeface="Calibri"/>
                <a:cs typeface="Calibri"/>
              </a:rPr>
              <a:t> </a:t>
            </a:r>
            <a:r>
              <a:rPr sz="1900" i="1" dirty="0">
                <a:latin typeface="Cambria"/>
                <a:cs typeface="Cambria"/>
              </a:rPr>
              <a:t>X</a:t>
            </a:r>
            <a:r>
              <a:rPr sz="2100" i="1" baseline="-10416" dirty="0">
                <a:latin typeface="Cambria"/>
                <a:cs typeface="Cambria"/>
              </a:rPr>
              <a:t>t</a:t>
            </a:r>
            <a:r>
              <a:rPr sz="2100" i="1" spc="437" baseline="-10416" dirty="0">
                <a:latin typeface="Cambria"/>
                <a:cs typeface="Cambria"/>
              </a:rPr>
              <a:t> </a:t>
            </a:r>
            <a:r>
              <a:rPr sz="1900" dirty="0">
                <a:latin typeface="Tahoma"/>
                <a:cs typeface="Tahoma"/>
              </a:rPr>
              <a:t>=</a:t>
            </a:r>
            <a:r>
              <a:rPr sz="1900" spc="-133" dirty="0">
                <a:latin typeface="Tahoma"/>
                <a:cs typeface="Tahoma"/>
              </a:rPr>
              <a:t> </a:t>
            </a:r>
            <a:r>
              <a:rPr sz="1900" i="1" spc="-53" dirty="0">
                <a:latin typeface="Cambria"/>
                <a:cs typeface="Cambria"/>
              </a:rPr>
              <a:t>i</a:t>
            </a:r>
            <a:r>
              <a:rPr sz="1900" spc="-53" dirty="0">
                <a:latin typeface="Roboto Th"/>
                <a:cs typeface="Roboto Th"/>
              </a:rPr>
              <a:t>|</a:t>
            </a:r>
            <a:r>
              <a:rPr sz="1900" i="1" spc="-53" dirty="0">
                <a:latin typeface="Calibri"/>
                <a:cs typeface="Calibri"/>
              </a:rPr>
              <a:t>θ</a:t>
            </a:r>
            <a:r>
              <a:rPr sz="1900" spc="-53" dirty="0">
                <a:latin typeface="Tahoma"/>
                <a:cs typeface="Tahoma"/>
              </a:rPr>
              <a:t>)</a:t>
            </a:r>
            <a:r>
              <a:rPr sz="1900" spc="-62" dirty="0">
                <a:latin typeface="Tahoma"/>
                <a:cs typeface="Tahoma"/>
              </a:rPr>
              <a:t> </a:t>
            </a:r>
            <a:r>
              <a:rPr sz="1700" dirty="0">
                <a:latin typeface="Tahoma"/>
                <a:cs typeface="Tahoma"/>
              </a:rPr>
              <a:t>be</a:t>
            </a:r>
            <a:r>
              <a:rPr sz="1700" spc="18" dirty="0">
                <a:latin typeface="Tahoma"/>
                <a:cs typeface="Tahoma"/>
              </a:rPr>
              <a:t> </a:t>
            </a:r>
            <a:r>
              <a:rPr sz="1700" dirty="0">
                <a:latin typeface="Tahoma"/>
                <a:cs typeface="Tahoma"/>
              </a:rPr>
              <a:t>the</a:t>
            </a:r>
            <a:r>
              <a:rPr sz="1700" spc="18" dirty="0">
                <a:latin typeface="Tahoma"/>
                <a:cs typeface="Tahoma"/>
              </a:rPr>
              <a:t> </a:t>
            </a:r>
            <a:r>
              <a:rPr sz="1700" dirty="0">
                <a:latin typeface="Tahoma"/>
                <a:cs typeface="Tahoma"/>
              </a:rPr>
              <a:t>probability</a:t>
            </a:r>
            <a:r>
              <a:rPr sz="1700" spc="18" dirty="0">
                <a:latin typeface="Tahoma"/>
                <a:cs typeface="Tahoma"/>
              </a:rPr>
              <a:t> </a:t>
            </a:r>
            <a:r>
              <a:rPr sz="1700" dirty="0">
                <a:latin typeface="Tahoma"/>
                <a:cs typeface="Tahoma"/>
              </a:rPr>
              <a:t>of</a:t>
            </a:r>
            <a:r>
              <a:rPr sz="1700" spc="18" dirty="0">
                <a:latin typeface="Tahoma"/>
                <a:cs typeface="Tahoma"/>
              </a:rPr>
              <a:t> </a:t>
            </a:r>
            <a:r>
              <a:rPr sz="1700" dirty="0">
                <a:latin typeface="Tahoma"/>
                <a:cs typeface="Tahoma"/>
              </a:rPr>
              <a:t>seeing</a:t>
            </a:r>
            <a:r>
              <a:rPr sz="1700" spc="18" dirty="0">
                <a:latin typeface="Tahoma"/>
                <a:cs typeface="Tahoma"/>
              </a:rPr>
              <a:t> </a:t>
            </a:r>
            <a:r>
              <a:rPr sz="1900" i="1" dirty="0">
                <a:latin typeface="Cambria"/>
                <a:cs typeface="Cambria"/>
              </a:rPr>
              <a:t>y</a:t>
            </a:r>
            <a:r>
              <a:rPr sz="2100" baseline="-10416" dirty="0">
                <a:latin typeface="Times New Roman"/>
                <a:cs typeface="Times New Roman"/>
              </a:rPr>
              <a:t>1</a:t>
            </a:r>
            <a:r>
              <a:rPr sz="1900" i="1"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44" dirty="0">
                <a:latin typeface="Cambria"/>
                <a:cs typeface="Cambria"/>
              </a:rPr>
              <a:t>y</a:t>
            </a:r>
            <a:r>
              <a:rPr sz="2100" i="1" spc="-65" baseline="-10416" dirty="0">
                <a:latin typeface="Cambria"/>
                <a:cs typeface="Cambria"/>
              </a:rPr>
              <a:t>t</a:t>
            </a:r>
            <a:endParaRPr sz="2100" baseline="-10416">
              <a:latin typeface="Cambria"/>
              <a:cs typeface="Cambria"/>
            </a:endParaRPr>
          </a:p>
        </p:txBody>
      </p:sp>
      <p:grpSp>
        <p:nvGrpSpPr>
          <p:cNvPr id="15" name="object 15"/>
          <p:cNvGrpSpPr/>
          <p:nvPr/>
        </p:nvGrpSpPr>
        <p:grpSpPr>
          <a:xfrm>
            <a:off x="558541" y="1706868"/>
            <a:ext cx="128467" cy="592682"/>
            <a:chOff x="281597" y="1148448"/>
            <a:chExt cx="64769" cy="398780"/>
          </a:xfrm>
        </p:grpSpPr>
        <p:pic>
          <p:nvPicPr>
            <p:cNvPr id="16" name="object 16"/>
            <p:cNvPicPr/>
            <p:nvPr/>
          </p:nvPicPr>
          <p:blipFill>
            <a:blip r:embed="rId6" cstate="print"/>
            <a:stretch>
              <a:fillRect/>
            </a:stretch>
          </p:blipFill>
          <p:spPr>
            <a:xfrm>
              <a:off x="281597" y="1148448"/>
              <a:ext cx="64757" cy="64757"/>
            </a:xfrm>
            <a:prstGeom prst="rect">
              <a:avLst/>
            </a:prstGeom>
          </p:spPr>
        </p:pic>
        <p:pic>
          <p:nvPicPr>
            <p:cNvPr id="17" name="object 17"/>
            <p:cNvPicPr/>
            <p:nvPr/>
          </p:nvPicPr>
          <p:blipFill>
            <a:blip r:embed="rId7" cstate="print"/>
            <a:stretch>
              <a:fillRect/>
            </a:stretch>
          </p:blipFill>
          <p:spPr>
            <a:xfrm>
              <a:off x="281597" y="1482217"/>
              <a:ext cx="64757" cy="64757"/>
            </a:xfrm>
            <a:prstGeom prst="rect">
              <a:avLst/>
            </a:prstGeom>
          </p:spPr>
        </p:pic>
      </p:grpSp>
      <p:sp>
        <p:nvSpPr>
          <p:cNvPr id="18" name="object 18"/>
          <p:cNvSpPr txBox="1"/>
          <p:nvPr/>
        </p:nvSpPr>
        <p:spPr>
          <a:xfrm>
            <a:off x="199002" y="1092060"/>
            <a:ext cx="6030506" cy="1172256"/>
          </a:xfrm>
          <a:prstGeom prst="rect">
            <a:avLst/>
          </a:prstGeom>
        </p:spPr>
        <p:txBody>
          <a:bodyPr vert="horz" wrap="square" lIns="0" tIns="165239" rIns="0" bIns="0" rtlCol="0">
            <a:spAutoFit/>
          </a:bodyPr>
          <a:lstStyle/>
          <a:p>
            <a:pPr algn="ctr">
              <a:spcBef>
                <a:spcPts val="1301"/>
              </a:spcBef>
            </a:pPr>
            <a:r>
              <a:rPr sz="1700" dirty="0">
                <a:latin typeface="Tahoma"/>
                <a:cs typeface="Tahoma"/>
              </a:rPr>
              <a:t>and</a:t>
            </a:r>
            <a:r>
              <a:rPr sz="1700" spc="44" dirty="0">
                <a:latin typeface="Tahoma"/>
                <a:cs typeface="Tahoma"/>
              </a:rPr>
              <a:t> </a:t>
            </a:r>
            <a:r>
              <a:rPr sz="1700" dirty="0">
                <a:latin typeface="Tahoma"/>
                <a:cs typeface="Tahoma"/>
              </a:rPr>
              <a:t>being</a:t>
            </a:r>
            <a:r>
              <a:rPr sz="1700" spc="53" dirty="0">
                <a:latin typeface="Tahoma"/>
                <a:cs typeface="Tahoma"/>
              </a:rPr>
              <a:t> </a:t>
            </a:r>
            <a:r>
              <a:rPr sz="1700" dirty="0">
                <a:latin typeface="Tahoma"/>
                <a:cs typeface="Tahoma"/>
              </a:rPr>
              <a:t>in</a:t>
            </a:r>
            <a:r>
              <a:rPr sz="1700" spc="44" dirty="0">
                <a:latin typeface="Tahoma"/>
                <a:cs typeface="Tahoma"/>
              </a:rPr>
              <a:t> </a:t>
            </a:r>
            <a:r>
              <a:rPr sz="1700" dirty="0">
                <a:latin typeface="Tahoma"/>
                <a:cs typeface="Tahoma"/>
              </a:rPr>
              <a:t>state</a:t>
            </a:r>
            <a:r>
              <a:rPr sz="1700" spc="53" dirty="0">
                <a:latin typeface="Tahoma"/>
                <a:cs typeface="Tahoma"/>
              </a:rPr>
              <a:t> </a:t>
            </a:r>
            <a:r>
              <a:rPr sz="1900" i="1" dirty="0">
                <a:latin typeface="Cambria"/>
                <a:cs typeface="Cambria"/>
              </a:rPr>
              <a:t>i</a:t>
            </a:r>
            <a:r>
              <a:rPr sz="1900" i="1" spc="142" dirty="0">
                <a:latin typeface="Cambria"/>
                <a:cs typeface="Cambria"/>
              </a:rPr>
              <a:t> </a:t>
            </a:r>
            <a:r>
              <a:rPr sz="1700" dirty="0">
                <a:latin typeface="Tahoma"/>
                <a:cs typeface="Tahoma"/>
              </a:rPr>
              <a:t>at</a:t>
            </a:r>
            <a:r>
              <a:rPr sz="1700" spc="53" dirty="0">
                <a:latin typeface="Tahoma"/>
                <a:cs typeface="Tahoma"/>
              </a:rPr>
              <a:t> </a:t>
            </a:r>
            <a:r>
              <a:rPr sz="1700" dirty="0">
                <a:latin typeface="Tahoma"/>
                <a:cs typeface="Tahoma"/>
              </a:rPr>
              <a:t>time</a:t>
            </a:r>
            <a:r>
              <a:rPr sz="1700" spc="53" dirty="0">
                <a:latin typeface="Tahoma"/>
                <a:cs typeface="Tahoma"/>
              </a:rPr>
              <a:t> </a:t>
            </a:r>
            <a:r>
              <a:rPr sz="1900" i="1" dirty="0">
                <a:latin typeface="Cambria"/>
                <a:cs typeface="Cambria"/>
              </a:rPr>
              <a:t>t</a:t>
            </a:r>
            <a:r>
              <a:rPr sz="1700" dirty="0">
                <a:latin typeface="Tahoma"/>
                <a:cs typeface="Tahoma"/>
              </a:rPr>
              <a:t>.</a:t>
            </a:r>
            <a:r>
              <a:rPr sz="1700" spc="186" dirty="0">
                <a:latin typeface="Tahoma"/>
                <a:cs typeface="Tahoma"/>
              </a:rPr>
              <a:t> </a:t>
            </a:r>
            <a:r>
              <a:rPr sz="1700" dirty="0">
                <a:latin typeface="Tahoma"/>
                <a:cs typeface="Tahoma"/>
              </a:rPr>
              <a:t>Found</a:t>
            </a:r>
            <a:r>
              <a:rPr sz="1700" spc="44" dirty="0">
                <a:latin typeface="Tahoma"/>
                <a:cs typeface="Tahoma"/>
              </a:rPr>
              <a:t> </a:t>
            </a:r>
            <a:r>
              <a:rPr sz="1700" dirty="0">
                <a:latin typeface="Tahoma"/>
                <a:cs typeface="Tahoma"/>
              </a:rPr>
              <a:t>recursively</a:t>
            </a:r>
            <a:r>
              <a:rPr sz="1700" spc="53" dirty="0">
                <a:latin typeface="Tahoma"/>
                <a:cs typeface="Tahoma"/>
              </a:rPr>
              <a:t> </a:t>
            </a:r>
            <a:r>
              <a:rPr sz="1700" spc="-18" dirty="0">
                <a:latin typeface="Tahoma"/>
                <a:cs typeface="Tahoma"/>
              </a:rPr>
              <a:t>using:</a:t>
            </a:r>
            <a:endParaRPr sz="1700">
              <a:latin typeface="Tahoma"/>
              <a:cs typeface="Tahoma"/>
            </a:endParaRPr>
          </a:p>
          <a:p>
            <a:pPr marL="557542">
              <a:spcBef>
                <a:spcPts val="1115"/>
              </a:spcBef>
            </a:pPr>
            <a:r>
              <a:rPr sz="1900" i="1" dirty="0">
                <a:latin typeface="Calibri"/>
                <a:cs typeface="Calibri"/>
              </a:rPr>
              <a:t>α</a:t>
            </a:r>
            <a:r>
              <a:rPr sz="2100" i="1" baseline="-10416" dirty="0">
                <a:latin typeface="Cambria"/>
                <a:cs typeface="Cambria"/>
              </a:rPr>
              <a:t>i</a:t>
            </a:r>
            <a:r>
              <a:rPr sz="1900" dirty="0">
                <a:latin typeface="Tahoma"/>
                <a:cs typeface="Tahoma"/>
              </a:rPr>
              <a:t>(</a:t>
            </a:r>
            <a:r>
              <a:rPr sz="1900" dirty="0">
                <a:latin typeface="Times New Roman"/>
                <a:cs typeface="Times New Roman"/>
              </a:rPr>
              <a:t>1</a:t>
            </a:r>
            <a:r>
              <a:rPr sz="1900" dirty="0">
                <a:latin typeface="Tahoma"/>
                <a:cs typeface="Tahoma"/>
              </a:rPr>
              <a:t>)</a:t>
            </a:r>
            <a:r>
              <a:rPr sz="1900" spc="-106" dirty="0">
                <a:latin typeface="Tahoma"/>
                <a:cs typeface="Tahoma"/>
              </a:rPr>
              <a:t> </a:t>
            </a:r>
            <a:r>
              <a:rPr sz="1900" dirty="0">
                <a:latin typeface="Tahoma"/>
                <a:cs typeface="Tahoma"/>
              </a:rPr>
              <a:t>=</a:t>
            </a:r>
            <a:r>
              <a:rPr sz="1900" spc="-106" dirty="0">
                <a:latin typeface="Tahoma"/>
                <a:cs typeface="Tahoma"/>
              </a:rPr>
              <a:t> </a:t>
            </a:r>
            <a:r>
              <a:rPr sz="1900" i="1" spc="-18" dirty="0">
                <a:latin typeface="Calibri"/>
                <a:cs typeface="Calibri"/>
              </a:rPr>
              <a:t>π</a:t>
            </a:r>
            <a:r>
              <a:rPr sz="2100" i="1" spc="-27" baseline="-10416" dirty="0">
                <a:latin typeface="Cambria"/>
                <a:cs typeface="Cambria"/>
              </a:rPr>
              <a:t>i</a:t>
            </a:r>
            <a:r>
              <a:rPr sz="1900" i="1" spc="-18" dirty="0">
                <a:latin typeface="Cambria"/>
                <a:cs typeface="Cambria"/>
              </a:rPr>
              <a:t>b</a:t>
            </a:r>
            <a:r>
              <a:rPr sz="2100" i="1" spc="-27" baseline="-10416" dirty="0">
                <a:latin typeface="Cambria"/>
                <a:cs typeface="Cambria"/>
              </a:rPr>
              <a:t>i</a:t>
            </a:r>
            <a:r>
              <a:rPr sz="1900" spc="-18" dirty="0">
                <a:latin typeface="Tahoma"/>
                <a:cs typeface="Tahoma"/>
              </a:rPr>
              <a:t>(</a:t>
            </a:r>
            <a:r>
              <a:rPr sz="1900" i="1" spc="-18" dirty="0">
                <a:latin typeface="Cambria"/>
                <a:cs typeface="Cambria"/>
              </a:rPr>
              <a:t>y</a:t>
            </a:r>
            <a:r>
              <a:rPr sz="2100" spc="-27" baseline="-10416" dirty="0">
                <a:latin typeface="Times New Roman"/>
                <a:cs typeface="Times New Roman"/>
              </a:rPr>
              <a:t>1</a:t>
            </a:r>
            <a:r>
              <a:rPr sz="1900" spc="-18" dirty="0">
                <a:latin typeface="Tahoma"/>
                <a:cs typeface="Tahoma"/>
              </a:rPr>
              <a:t>)</a:t>
            </a:r>
            <a:endParaRPr sz="1900">
              <a:latin typeface="Tahoma"/>
              <a:cs typeface="Tahoma"/>
            </a:endParaRPr>
          </a:p>
          <a:p>
            <a:pPr marR="11241" algn="ctr">
              <a:spcBef>
                <a:spcPts val="487"/>
              </a:spcBef>
            </a:pPr>
            <a:r>
              <a:rPr sz="1400" i="1" spc="-89" dirty="0">
                <a:latin typeface="Cambria"/>
                <a:cs typeface="Cambria"/>
              </a:rPr>
              <a:t>N</a:t>
            </a:r>
            <a:endParaRPr sz="1400">
              <a:latin typeface="Cambria"/>
              <a:cs typeface="Cambria"/>
            </a:endParaRPr>
          </a:p>
        </p:txBody>
      </p:sp>
      <p:sp>
        <p:nvSpPr>
          <p:cNvPr id="19" name="object 19"/>
          <p:cNvSpPr txBox="1"/>
          <p:nvPr/>
        </p:nvSpPr>
        <p:spPr>
          <a:xfrm>
            <a:off x="2999231" y="1867439"/>
            <a:ext cx="414377" cy="312818"/>
          </a:xfrm>
          <a:prstGeom prst="rect">
            <a:avLst/>
          </a:prstGeom>
        </p:spPr>
        <p:txBody>
          <a:bodyPr vert="horz" wrap="square" lIns="0" tIns="20233" rIns="0" bIns="0" rtlCol="0">
            <a:spAutoFit/>
          </a:bodyPr>
          <a:lstStyle/>
          <a:p>
            <a:pPr marL="22482">
              <a:spcBef>
                <a:spcPts val="159"/>
              </a:spcBef>
            </a:pPr>
            <a:r>
              <a:rPr sz="1900" spc="1151" dirty="0">
                <a:latin typeface="Arial MT"/>
                <a:cs typeface="Arial MT"/>
              </a:rPr>
              <a:t>X</a:t>
            </a:r>
            <a:endParaRPr sz="1900">
              <a:latin typeface="Arial MT"/>
              <a:cs typeface="Arial MT"/>
            </a:endParaRPr>
          </a:p>
        </p:txBody>
      </p:sp>
      <p:sp>
        <p:nvSpPr>
          <p:cNvPr id="20" name="object 20"/>
          <p:cNvSpPr txBox="1"/>
          <p:nvPr/>
        </p:nvSpPr>
        <p:spPr>
          <a:xfrm>
            <a:off x="799205" y="2078143"/>
            <a:ext cx="3308717" cy="312818"/>
          </a:xfrm>
          <a:prstGeom prst="rect">
            <a:avLst/>
          </a:prstGeom>
        </p:spPr>
        <p:txBody>
          <a:bodyPr vert="horz" wrap="square" lIns="0" tIns="20233" rIns="0" bIns="0" rtlCol="0">
            <a:spAutoFit/>
          </a:bodyPr>
          <a:lstStyle/>
          <a:p>
            <a:pPr marL="22482">
              <a:spcBef>
                <a:spcPts val="159"/>
              </a:spcBef>
              <a:tabLst>
                <a:tab pos="1862596" algn="l"/>
                <a:tab pos="2336956" algn="l"/>
              </a:tabLst>
            </a:pPr>
            <a:r>
              <a:rPr sz="1900" i="1" dirty="0">
                <a:latin typeface="Calibri"/>
                <a:cs typeface="Calibri"/>
              </a:rPr>
              <a:t>α</a:t>
            </a:r>
            <a:r>
              <a:rPr sz="1900" i="1" spc="62" dirty="0">
                <a:latin typeface="Calibri"/>
                <a:cs typeface="Calibri"/>
              </a:rPr>
              <a:t> </a:t>
            </a:r>
            <a:r>
              <a:rPr sz="1900" spc="-80" dirty="0">
                <a:latin typeface="Tahoma"/>
                <a:cs typeface="Tahoma"/>
              </a:rPr>
              <a:t>(</a:t>
            </a:r>
            <a:r>
              <a:rPr sz="1900" i="1" spc="-80" dirty="0">
                <a:latin typeface="Cambria"/>
                <a:cs typeface="Cambria"/>
              </a:rPr>
              <a:t>t</a:t>
            </a:r>
            <a:r>
              <a:rPr sz="1900" i="1" spc="-115" dirty="0">
                <a:latin typeface="Cambria"/>
                <a:cs typeface="Cambria"/>
              </a:rPr>
              <a:t> </a:t>
            </a:r>
            <a:r>
              <a:rPr sz="1900" dirty="0">
                <a:latin typeface="Tahoma"/>
                <a:cs typeface="Tahoma"/>
              </a:rPr>
              <a:t>+</a:t>
            </a:r>
            <a:r>
              <a:rPr sz="1900" spc="-327" dirty="0">
                <a:latin typeface="Tahoma"/>
                <a:cs typeface="Tahoma"/>
              </a:rPr>
              <a:t> </a:t>
            </a:r>
            <a:r>
              <a:rPr sz="1900" spc="-18" dirty="0">
                <a:latin typeface="Times New Roman"/>
                <a:cs typeface="Times New Roman"/>
              </a:rPr>
              <a:t>1</a:t>
            </a:r>
            <a:r>
              <a:rPr sz="1900" spc="-18" dirty="0">
                <a:latin typeface="Tahoma"/>
                <a:cs typeface="Tahoma"/>
              </a:rPr>
              <a:t>)</a:t>
            </a:r>
            <a:r>
              <a:rPr sz="1900" spc="-168" dirty="0">
                <a:latin typeface="Tahoma"/>
                <a:cs typeface="Tahoma"/>
              </a:rPr>
              <a:t> </a:t>
            </a:r>
            <a:r>
              <a:rPr sz="1900" dirty="0">
                <a:latin typeface="Tahoma"/>
                <a:cs typeface="Tahoma"/>
              </a:rPr>
              <a:t>=</a:t>
            </a:r>
            <a:r>
              <a:rPr sz="1900" spc="-159" dirty="0">
                <a:latin typeface="Tahoma"/>
                <a:cs typeface="Tahoma"/>
              </a:rPr>
              <a:t> </a:t>
            </a:r>
            <a:r>
              <a:rPr sz="1900" i="1" dirty="0">
                <a:latin typeface="Cambria"/>
                <a:cs typeface="Cambria"/>
              </a:rPr>
              <a:t>b</a:t>
            </a:r>
            <a:r>
              <a:rPr sz="1900" i="1" spc="80" dirty="0">
                <a:latin typeface="Cambria"/>
                <a:cs typeface="Cambria"/>
              </a:rPr>
              <a:t> </a:t>
            </a:r>
            <a:r>
              <a:rPr sz="1900" spc="-44" dirty="0">
                <a:latin typeface="Tahoma"/>
                <a:cs typeface="Tahoma"/>
              </a:rPr>
              <a:t>(</a:t>
            </a:r>
            <a:r>
              <a:rPr sz="1900" i="1" spc="-44" dirty="0">
                <a:latin typeface="Cambria"/>
                <a:cs typeface="Cambria"/>
              </a:rPr>
              <a:t>y</a:t>
            </a:r>
            <a:r>
              <a:rPr sz="1900" i="1" dirty="0">
                <a:latin typeface="Cambria"/>
                <a:cs typeface="Cambria"/>
              </a:rPr>
              <a:t>	</a:t>
            </a:r>
            <a:r>
              <a:rPr sz="1900" spc="-89" dirty="0">
                <a:latin typeface="Tahoma"/>
                <a:cs typeface="Tahoma"/>
              </a:rPr>
              <a:t>)</a:t>
            </a:r>
            <a:r>
              <a:rPr sz="1900" dirty="0">
                <a:latin typeface="Tahoma"/>
                <a:cs typeface="Tahoma"/>
              </a:rPr>
              <a:t>	</a:t>
            </a:r>
            <a:r>
              <a:rPr sz="1900" i="1" dirty="0">
                <a:latin typeface="Calibri"/>
                <a:cs typeface="Calibri"/>
              </a:rPr>
              <a:t>α</a:t>
            </a:r>
            <a:r>
              <a:rPr sz="1900" i="1" spc="62" dirty="0">
                <a:latin typeface="Calibri"/>
                <a:cs typeface="Calibri"/>
              </a:rPr>
              <a:t> </a:t>
            </a:r>
            <a:r>
              <a:rPr sz="1900" spc="-35" dirty="0">
                <a:latin typeface="Tahoma"/>
                <a:cs typeface="Tahoma"/>
              </a:rPr>
              <a:t>(</a:t>
            </a:r>
            <a:r>
              <a:rPr sz="1900" i="1" spc="-35" dirty="0">
                <a:latin typeface="Cambria"/>
                <a:cs typeface="Cambria"/>
              </a:rPr>
              <a:t>t</a:t>
            </a:r>
            <a:r>
              <a:rPr sz="1900" spc="-35" dirty="0">
                <a:latin typeface="Tahoma"/>
                <a:cs typeface="Tahoma"/>
              </a:rPr>
              <a:t>)</a:t>
            </a:r>
            <a:r>
              <a:rPr sz="1900" i="1" spc="-35" dirty="0">
                <a:latin typeface="Cambria"/>
                <a:cs typeface="Cambria"/>
              </a:rPr>
              <a:t>a</a:t>
            </a:r>
            <a:endParaRPr sz="1900">
              <a:latin typeface="Cambria"/>
              <a:cs typeface="Cambria"/>
            </a:endParaRPr>
          </a:p>
        </p:txBody>
      </p:sp>
      <p:sp>
        <p:nvSpPr>
          <p:cNvPr id="21" name="object 21"/>
          <p:cNvSpPr txBox="1"/>
          <p:nvPr/>
        </p:nvSpPr>
        <p:spPr>
          <a:xfrm>
            <a:off x="962160" y="2164497"/>
            <a:ext cx="3257078" cy="237009"/>
          </a:xfrm>
          <a:prstGeom prst="rect">
            <a:avLst/>
          </a:prstGeom>
        </p:spPr>
        <p:txBody>
          <a:bodyPr vert="horz" wrap="square" lIns="0" tIns="21357" rIns="0" bIns="0" rtlCol="0">
            <a:spAutoFit/>
          </a:bodyPr>
          <a:lstStyle/>
          <a:p>
            <a:pPr marL="22482">
              <a:spcBef>
                <a:spcPts val="168"/>
              </a:spcBef>
              <a:tabLst>
                <a:tab pos="1149931" algn="l"/>
                <a:tab pos="2336956" algn="l"/>
                <a:tab pos="2784339" algn="l"/>
              </a:tabLst>
            </a:pPr>
            <a:r>
              <a:rPr sz="1400" i="1" spc="-89" dirty="0">
                <a:latin typeface="Cambria"/>
                <a:cs typeface="Cambria"/>
              </a:rPr>
              <a:t>j</a:t>
            </a:r>
            <a:r>
              <a:rPr sz="1400" i="1" dirty="0">
                <a:latin typeface="Cambria"/>
                <a:cs typeface="Cambria"/>
              </a:rPr>
              <a:t>	j</a:t>
            </a:r>
            <a:r>
              <a:rPr sz="1400" i="1" spc="531" dirty="0">
                <a:latin typeface="Cambria"/>
                <a:cs typeface="Cambria"/>
              </a:rPr>
              <a:t>  </a:t>
            </a:r>
            <a:r>
              <a:rPr sz="1400" i="1" spc="-44" dirty="0">
                <a:latin typeface="Cambria"/>
                <a:cs typeface="Cambria"/>
              </a:rPr>
              <a:t>t</a:t>
            </a:r>
            <a:r>
              <a:rPr sz="1400" spc="-44" dirty="0">
                <a:latin typeface="Verdana"/>
                <a:cs typeface="Verdana"/>
              </a:rPr>
              <a:t>+</a:t>
            </a:r>
            <a:r>
              <a:rPr sz="1400" spc="-44" dirty="0">
                <a:latin typeface="Times New Roman"/>
                <a:cs typeface="Times New Roman"/>
              </a:rPr>
              <a:t>1</a:t>
            </a:r>
            <a:r>
              <a:rPr sz="1400" dirty="0">
                <a:latin typeface="Times New Roman"/>
                <a:cs typeface="Times New Roman"/>
              </a:rPr>
              <a:t>	</a:t>
            </a:r>
            <a:r>
              <a:rPr sz="1400" i="1" spc="-89" dirty="0">
                <a:latin typeface="Cambria"/>
                <a:cs typeface="Cambria"/>
              </a:rPr>
              <a:t>i</a:t>
            </a:r>
            <a:r>
              <a:rPr sz="1400" i="1" dirty="0">
                <a:latin typeface="Cambria"/>
                <a:cs typeface="Cambria"/>
              </a:rPr>
              <a:t>	</a:t>
            </a:r>
            <a:r>
              <a:rPr sz="1400" i="1" spc="-44" dirty="0">
                <a:latin typeface="Cambria"/>
                <a:cs typeface="Cambria"/>
              </a:rPr>
              <a:t>ij</a:t>
            </a:r>
            <a:endParaRPr sz="1400">
              <a:latin typeface="Cambria"/>
              <a:cs typeface="Cambria"/>
            </a:endParaRPr>
          </a:p>
        </p:txBody>
      </p:sp>
      <p:grpSp>
        <p:nvGrpSpPr>
          <p:cNvPr id="22" name="object 22"/>
          <p:cNvGrpSpPr/>
          <p:nvPr/>
        </p:nvGrpSpPr>
        <p:grpSpPr>
          <a:xfrm>
            <a:off x="174037" y="2801970"/>
            <a:ext cx="8893359" cy="2255590"/>
            <a:chOff x="87743" y="1885276"/>
            <a:chExt cx="4483735" cy="1517650"/>
          </a:xfrm>
        </p:grpSpPr>
        <p:sp>
          <p:nvSpPr>
            <p:cNvPr id="23" name="object 23"/>
            <p:cNvSpPr/>
            <p:nvPr/>
          </p:nvSpPr>
          <p:spPr>
            <a:xfrm>
              <a:off x="87743" y="1885276"/>
              <a:ext cx="4432935" cy="176530"/>
            </a:xfrm>
            <a:custGeom>
              <a:avLst/>
              <a:gdLst/>
              <a:ahLst/>
              <a:cxnLst/>
              <a:rect l="l" t="t" r="r" b="b"/>
              <a:pathLst>
                <a:path w="4432935" h="176530">
                  <a:moveTo>
                    <a:pt x="4381754" y="0"/>
                  </a:moveTo>
                  <a:lnTo>
                    <a:pt x="50800" y="0"/>
                  </a:lnTo>
                  <a:lnTo>
                    <a:pt x="31075" y="4008"/>
                  </a:lnTo>
                  <a:lnTo>
                    <a:pt x="14922" y="14922"/>
                  </a:lnTo>
                  <a:lnTo>
                    <a:pt x="4008" y="31075"/>
                  </a:lnTo>
                  <a:lnTo>
                    <a:pt x="0" y="50800"/>
                  </a:lnTo>
                  <a:lnTo>
                    <a:pt x="0" y="176276"/>
                  </a:lnTo>
                  <a:lnTo>
                    <a:pt x="4432554" y="176276"/>
                  </a:lnTo>
                  <a:lnTo>
                    <a:pt x="4432554" y="50800"/>
                  </a:lnTo>
                  <a:lnTo>
                    <a:pt x="4428545" y="31075"/>
                  </a:lnTo>
                  <a:lnTo>
                    <a:pt x="4417631" y="14922"/>
                  </a:lnTo>
                  <a:lnTo>
                    <a:pt x="4401478" y="4008"/>
                  </a:lnTo>
                  <a:lnTo>
                    <a:pt x="4381754" y="0"/>
                  </a:lnTo>
                  <a:close/>
                </a:path>
              </a:pathLst>
            </a:custGeom>
            <a:solidFill>
              <a:srgbClr val="D6D6EF"/>
            </a:solidFill>
          </p:spPr>
          <p:txBody>
            <a:bodyPr wrap="square" lIns="0" tIns="0" rIns="0" bIns="0" rtlCol="0"/>
            <a:lstStyle/>
            <a:p>
              <a:endParaRPr/>
            </a:p>
          </p:txBody>
        </p:sp>
        <p:pic>
          <p:nvPicPr>
            <p:cNvPr id="24" name="object 24"/>
            <p:cNvPicPr/>
            <p:nvPr/>
          </p:nvPicPr>
          <p:blipFill>
            <a:blip r:embed="rId8" cstate="print"/>
            <a:stretch>
              <a:fillRect/>
            </a:stretch>
          </p:blipFill>
          <p:spPr>
            <a:xfrm>
              <a:off x="87744" y="2048941"/>
              <a:ext cx="4432554" cy="50609"/>
            </a:xfrm>
            <a:prstGeom prst="rect">
              <a:avLst/>
            </a:prstGeom>
          </p:spPr>
        </p:pic>
        <p:pic>
          <p:nvPicPr>
            <p:cNvPr id="25" name="object 25"/>
            <p:cNvPicPr/>
            <p:nvPr/>
          </p:nvPicPr>
          <p:blipFill>
            <a:blip r:embed="rId9" cstate="print"/>
            <a:stretch>
              <a:fillRect/>
            </a:stretch>
          </p:blipFill>
          <p:spPr>
            <a:xfrm>
              <a:off x="138544" y="3300882"/>
              <a:ext cx="101600" cy="101600"/>
            </a:xfrm>
            <a:prstGeom prst="rect">
              <a:avLst/>
            </a:prstGeom>
          </p:spPr>
        </p:pic>
        <p:pic>
          <p:nvPicPr>
            <p:cNvPr id="26" name="object 26"/>
            <p:cNvPicPr/>
            <p:nvPr/>
          </p:nvPicPr>
          <p:blipFill>
            <a:blip r:embed="rId10" cstate="print"/>
            <a:stretch>
              <a:fillRect/>
            </a:stretch>
          </p:blipFill>
          <p:spPr>
            <a:xfrm>
              <a:off x="189344" y="3288182"/>
              <a:ext cx="4381753" cy="114300"/>
            </a:xfrm>
            <a:prstGeom prst="rect">
              <a:avLst/>
            </a:prstGeom>
          </p:spPr>
        </p:pic>
        <p:pic>
          <p:nvPicPr>
            <p:cNvPr id="27" name="object 27"/>
            <p:cNvPicPr/>
            <p:nvPr/>
          </p:nvPicPr>
          <p:blipFill>
            <a:blip r:embed="rId11" cstate="print"/>
            <a:stretch>
              <a:fillRect/>
            </a:stretch>
          </p:blipFill>
          <p:spPr>
            <a:xfrm>
              <a:off x="4520298" y="1929511"/>
              <a:ext cx="50800" cy="1371371"/>
            </a:xfrm>
            <a:prstGeom prst="rect">
              <a:avLst/>
            </a:prstGeom>
          </p:spPr>
        </p:pic>
        <p:sp>
          <p:nvSpPr>
            <p:cNvPr id="28" name="object 28"/>
            <p:cNvSpPr/>
            <p:nvPr/>
          </p:nvSpPr>
          <p:spPr>
            <a:xfrm>
              <a:off x="87743" y="2093239"/>
              <a:ext cx="4432935" cy="1258570"/>
            </a:xfrm>
            <a:custGeom>
              <a:avLst/>
              <a:gdLst/>
              <a:ahLst/>
              <a:cxnLst/>
              <a:rect l="l" t="t" r="r" b="b"/>
              <a:pathLst>
                <a:path w="4432935" h="1258570">
                  <a:moveTo>
                    <a:pt x="4432554" y="0"/>
                  </a:moveTo>
                  <a:lnTo>
                    <a:pt x="0" y="0"/>
                  </a:lnTo>
                  <a:lnTo>
                    <a:pt x="0" y="1207643"/>
                  </a:lnTo>
                  <a:lnTo>
                    <a:pt x="4008" y="1227367"/>
                  </a:lnTo>
                  <a:lnTo>
                    <a:pt x="14922" y="1243520"/>
                  </a:lnTo>
                  <a:lnTo>
                    <a:pt x="31075" y="1254434"/>
                  </a:lnTo>
                  <a:lnTo>
                    <a:pt x="50800" y="1258443"/>
                  </a:lnTo>
                  <a:lnTo>
                    <a:pt x="4381754" y="1258443"/>
                  </a:lnTo>
                  <a:lnTo>
                    <a:pt x="4401478" y="1254434"/>
                  </a:lnTo>
                  <a:lnTo>
                    <a:pt x="4417631" y="1243520"/>
                  </a:lnTo>
                  <a:lnTo>
                    <a:pt x="4428545" y="1227367"/>
                  </a:lnTo>
                  <a:lnTo>
                    <a:pt x="4432554" y="1207643"/>
                  </a:lnTo>
                  <a:lnTo>
                    <a:pt x="4432554" y="0"/>
                  </a:lnTo>
                  <a:close/>
                </a:path>
              </a:pathLst>
            </a:custGeom>
            <a:solidFill>
              <a:srgbClr val="EAEAF7"/>
            </a:solidFill>
          </p:spPr>
          <p:txBody>
            <a:bodyPr wrap="square" lIns="0" tIns="0" rIns="0" bIns="0" rtlCol="0"/>
            <a:lstStyle/>
            <a:p>
              <a:endParaRPr/>
            </a:p>
          </p:txBody>
        </p:sp>
        <p:sp>
          <p:nvSpPr>
            <p:cNvPr id="29" name="object 29"/>
            <p:cNvSpPr/>
            <p:nvPr/>
          </p:nvSpPr>
          <p:spPr>
            <a:xfrm>
              <a:off x="4520309" y="1967636"/>
              <a:ext cx="0" cy="1352550"/>
            </a:xfrm>
            <a:custGeom>
              <a:avLst/>
              <a:gdLst/>
              <a:ahLst/>
              <a:cxnLst/>
              <a:rect l="l" t="t" r="r" b="b"/>
              <a:pathLst>
                <a:path h="1352550">
                  <a:moveTo>
                    <a:pt x="0" y="1352295"/>
                  </a:moveTo>
                  <a:lnTo>
                    <a:pt x="0" y="0"/>
                  </a:lnTo>
                </a:path>
              </a:pathLst>
            </a:custGeom>
            <a:ln w="3175">
              <a:solidFill>
                <a:srgbClr val="7F7F7F"/>
              </a:solidFill>
            </a:ln>
          </p:spPr>
          <p:txBody>
            <a:bodyPr wrap="square" lIns="0" tIns="0" rIns="0" bIns="0" rtlCol="0"/>
            <a:lstStyle/>
            <a:p>
              <a:endParaRPr/>
            </a:p>
          </p:txBody>
        </p:sp>
        <p:sp>
          <p:nvSpPr>
            <p:cNvPr id="30" name="object 30"/>
            <p:cNvSpPr/>
            <p:nvPr/>
          </p:nvSpPr>
          <p:spPr>
            <a:xfrm>
              <a:off x="4520309" y="1954898"/>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31" name="object 31"/>
            <p:cNvSpPr/>
            <p:nvPr/>
          </p:nvSpPr>
          <p:spPr>
            <a:xfrm>
              <a:off x="4520309" y="1942198"/>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32" name="object 32"/>
            <p:cNvSpPr/>
            <p:nvPr/>
          </p:nvSpPr>
          <p:spPr>
            <a:xfrm>
              <a:off x="4520309" y="1929498"/>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33" name="object 33"/>
            <p:cNvPicPr/>
            <p:nvPr/>
          </p:nvPicPr>
          <p:blipFill>
            <a:blip r:embed="rId12" cstate="print"/>
            <a:stretch>
              <a:fillRect/>
            </a:stretch>
          </p:blipFill>
          <p:spPr>
            <a:xfrm>
              <a:off x="281597" y="2709329"/>
              <a:ext cx="64757" cy="64757"/>
            </a:xfrm>
            <a:prstGeom prst="rect">
              <a:avLst/>
            </a:prstGeom>
          </p:spPr>
        </p:pic>
      </p:grpSp>
      <p:sp>
        <p:nvSpPr>
          <p:cNvPr id="34" name="object 34"/>
          <p:cNvSpPr txBox="1"/>
          <p:nvPr/>
        </p:nvSpPr>
        <p:spPr>
          <a:xfrm>
            <a:off x="148622" y="2374862"/>
            <a:ext cx="8842979" cy="1835524"/>
          </a:xfrm>
          <a:prstGeom prst="rect">
            <a:avLst/>
          </a:prstGeom>
        </p:spPr>
        <p:txBody>
          <a:bodyPr vert="horz" wrap="square" lIns="0" tIns="21357" rIns="0" bIns="0" rtlCol="0">
            <a:spAutoFit/>
          </a:bodyPr>
          <a:lstStyle/>
          <a:p>
            <a:pPr marL="2584253">
              <a:spcBef>
                <a:spcPts val="168"/>
              </a:spcBef>
            </a:pPr>
            <a:r>
              <a:rPr sz="1400" i="1" spc="-44" dirty="0">
                <a:latin typeface="Cambria"/>
                <a:cs typeface="Cambria"/>
              </a:rPr>
              <a:t>i</a:t>
            </a:r>
            <a:r>
              <a:rPr sz="1400" spc="-44" dirty="0">
                <a:latin typeface="Verdana"/>
                <a:cs typeface="Verdana"/>
              </a:rPr>
              <a:t>=</a:t>
            </a:r>
            <a:r>
              <a:rPr sz="1400" spc="-44" dirty="0">
                <a:latin typeface="Times New Roman"/>
                <a:cs typeface="Times New Roman"/>
              </a:rPr>
              <a:t>1</a:t>
            </a:r>
            <a:endParaRPr sz="1400">
              <a:latin typeface="Times New Roman"/>
              <a:cs typeface="Times New Roman"/>
            </a:endParaRPr>
          </a:p>
          <a:p>
            <a:pPr>
              <a:spcBef>
                <a:spcPts val="398"/>
              </a:spcBef>
            </a:pPr>
            <a:endParaRPr sz="1400">
              <a:latin typeface="Times New Roman"/>
              <a:cs typeface="Times New Roman"/>
            </a:endParaRPr>
          </a:p>
          <a:p>
            <a:pPr marL="112408"/>
            <a:r>
              <a:rPr sz="1900" i="1" spc="-71" dirty="0">
                <a:solidFill>
                  <a:srgbClr val="3232B2"/>
                </a:solidFill>
                <a:latin typeface="Cambria"/>
                <a:cs typeface="Cambria"/>
              </a:rPr>
              <a:t>Backward</a:t>
            </a:r>
            <a:r>
              <a:rPr sz="1900" i="1" spc="18" dirty="0">
                <a:solidFill>
                  <a:srgbClr val="3232B2"/>
                </a:solidFill>
                <a:latin typeface="Cambria"/>
                <a:cs typeface="Cambria"/>
              </a:rPr>
              <a:t> </a:t>
            </a:r>
            <a:r>
              <a:rPr sz="1900" i="1" spc="-18" dirty="0">
                <a:solidFill>
                  <a:srgbClr val="3232B2"/>
                </a:solidFill>
                <a:latin typeface="Cambria"/>
                <a:cs typeface="Cambria"/>
              </a:rPr>
              <a:t>Procedure</a:t>
            </a:r>
            <a:endParaRPr sz="1900">
              <a:latin typeface="Cambria"/>
              <a:cs typeface="Cambria"/>
            </a:endParaRPr>
          </a:p>
          <a:p>
            <a:pPr marL="112408" marR="98919">
              <a:lnSpc>
                <a:spcPct val="108300"/>
              </a:lnSpc>
              <a:spcBef>
                <a:spcPts val="327"/>
              </a:spcBef>
            </a:pPr>
            <a:r>
              <a:rPr sz="1900" i="1" spc="-18" dirty="0">
                <a:latin typeface="Calibri"/>
                <a:cs typeface="Calibri"/>
              </a:rPr>
              <a:t>β</a:t>
            </a:r>
            <a:r>
              <a:rPr sz="2100" i="1" spc="-27" baseline="-10416" dirty="0">
                <a:latin typeface="Cambria"/>
                <a:cs typeface="Cambria"/>
              </a:rPr>
              <a:t>i</a:t>
            </a:r>
            <a:r>
              <a:rPr sz="1900" spc="-18" dirty="0">
                <a:latin typeface="Tahoma"/>
                <a:cs typeface="Tahoma"/>
              </a:rPr>
              <a:t>(</a:t>
            </a:r>
            <a:r>
              <a:rPr sz="1900" i="1" spc="-18" dirty="0">
                <a:latin typeface="Cambria"/>
                <a:cs typeface="Cambria"/>
              </a:rPr>
              <a:t>t</a:t>
            </a:r>
            <a:r>
              <a:rPr sz="1900" spc="-18" dirty="0">
                <a:latin typeface="Tahoma"/>
                <a:cs typeface="Tahoma"/>
              </a:rPr>
              <a:t>)</a:t>
            </a:r>
            <a:r>
              <a:rPr sz="1900" spc="-150" dirty="0">
                <a:latin typeface="Tahoma"/>
                <a:cs typeface="Tahoma"/>
              </a:rPr>
              <a:t> </a:t>
            </a:r>
            <a:r>
              <a:rPr sz="1900" dirty="0">
                <a:latin typeface="Tahoma"/>
                <a:cs typeface="Tahoma"/>
              </a:rPr>
              <a:t>=</a:t>
            </a:r>
            <a:r>
              <a:rPr sz="1900" spc="-142" dirty="0">
                <a:latin typeface="Tahoma"/>
                <a:cs typeface="Tahoma"/>
              </a:rPr>
              <a:t> </a:t>
            </a:r>
            <a:r>
              <a:rPr sz="1900" i="1" dirty="0">
                <a:latin typeface="Cambria"/>
                <a:cs typeface="Cambria"/>
              </a:rPr>
              <a:t>P</a:t>
            </a:r>
            <a:r>
              <a:rPr sz="1900" dirty="0">
                <a:latin typeface="Tahoma"/>
                <a:cs typeface="Tahoma"/>
              </a:rPr>
              <a:t>(</a:t>
            </a:r>
            <a:r>
              <a:rPr sz="1900" i="1" dirty="0">
                <a:latin typeface="Cambria"/>
                <a:cs typeface="Cambria"/>
              </a:rPr>
              <a:t>Y</a:t>
            </a:r>
            <a:r>
              <a:rPr sz="2100" i="1" baseline="-10416" dirty="0">
                <a:latin typeface="Cambria"/>
                <a:cs typeface="Cambria"/>
              </a:rPr>
              <a:t>t</a:t>
            </a:r>
            <a:r>
              <a:rPr sz="2100" baseline="-10416" dirty="0">
                <a:latin typeface="Verdana"/>
                <a:cs typeface="Verdana"/>
              </a:rPr>
              <a:t>+</a:t>
            </a:r>
            <a:r>
              <a:rPr sz="2100" baseline="-10416" dirty="0">
                <a:latin typeface="Times New Roman"/>
                <a:cs typeface="Times New Roman"/>
              </a:rPr>
              <a:t>1</a:t>
            </a:r>
            <a:r>
              <a:rPr sz="2100" spc="304" baseline="-10416" dirty="0">
                <a:latin typeface="Times New Roman"/>
                <a:cs typeface="Times New Roman"/>
              </a:rPr>
              <a:t> </a:t>
            </a:r>
            <a:r>
              <a:rPr sz="1900" dirty="0">
                <a:latin typeface="Tahoma"/>
                <a:cs typeface="Tahoma"/>
              </a:rPr>
              <a:t>=</a:t>
            </a:r>
            <a:r>
              <a:rPr sz="1900" spc="-142" dirty="0">
                <a:latin typeface="Tahoma"/>
                <a:cs typeface="Tahoma"/>
              </a:rPr>
              <a:t> </a:t>
            </a:r>
            <a:r>
              <a:rPr sz="1900" i="1" spc="89" dirty="0">
                <a:latin typeface="Cambria"/>
                <a:cs typeface="Cambria"/>
              </a:rPr>
              <a:t>y</a:t>
            </a:r>
            <a:r>
              <a:rPr sz="2100" i="1" spc="133" baseline="-10416" dirty="0">
                <a:latin typeface="Cambria"/>
                <a:cs typeface="Cambria"/>
              </a:rPr>
              <a:t>t</a:t>
            </a:r>
            <a:r>
              <a:rPr sz="2100" spc="133" baseline="-10416" dirty="0">
                <a:latin typeface="Verdana"/>
                <a:cs typeface="Verdana"/>
              </a:rPr>
              <a:t>+</a:t>
            </a:r>
            <a:r>
              <a:rPr sz="2100" spc="133" baseline="-10416" dirty="0">
                <a:latin typeface="Times New Roman"/>
                <a:cs typeface="Times New Roman"/>
              </a:rPr>
              <a:t>1</a:t>
            </a:r>
            <a:r>
              <a:rPr sz="1900" i="1" spc="89" dirty="0">
                <a:latin typeface="Calibri"/>
                <a:cs typeface="Calibri"/>
              </a:rPr>
              <a:t>,...,</a:t>
            </a:r>
            <a:r>
              <a:rPr sz="1900" i="1" spc="-202" dirty="0">
                <a:latin typeface="Calibri"/>
                <a:cs typeface="Calibri"/>
              </a:rPr>
              <a:t> </a:t>
            </a:r>
            <a:r>
              <a:rPr sz="1900" i="1" dirty="0">
                <a:latin typeface="Cambria"/>
                <a:cs typeface="Cambria"/>
              </a:rPr>
              <a:t>Y</a:t>
            </a:r>
            <a:r>
              <a:rPr sz="2100" i="1" baseline="-10416" dirty="0">
                <a:latin typeface="Cambria"/>
                <a:cs typeface="Cambria"/>
              </a:rPr>
              <a:t>T</a:t>
            </a:r>
            <a:r>
              <a:rPr sz="2100" i="1" spc="531" baseline="-10416" dirty="0">
                <a:latin typeface="Cambria"/>
                <a:cs typeface="Cambria"/>
              </a:rPr>
              <a:t> </a:t>
            </a:r>
            <a:r>
              <a:rPr sz="1900" dirty="0">
                <a:latin typeface="Tahoma"/>
                <a:cs typeface="Tahoma"/>
              </a:rPr>
              <a:t>=</a:t>
            </a:r>
            <a:r>
              <a:rPr sz="1900" spc="-142" dirty="0">
                <a:latin typeface="Tahoma"/>
                <a:cs typeface="Tahoma"/>
              </a:rPr>
              <a:t> </a:t>
            </a:r>
            <a:r>
              <a:rPr sz="1900" i="1" spc="-53" dirty="0">
                <a:latin typeface="Cambria"/>
                <a:cs typeface="Cambria"/>
              </a:rPr>
              <a:t>y</a:t>
            </a:r>
            <a:r>
              <a:rPr sz="2100" i="1" spc="-78" baseline="-10416" dirty="0">
                <a:latin typeface="Cambria"/>
                <a:cs typeface="Cambria"/>
              </a:rPr>
              <a:t>T</a:t>
            </a:r>
            <a:r>
              <a:rPr sz="2100" i="1" spc="-133" baseline="-10416" dirty="0">
                <a:latin typeface="Cambria"/>
                <a:cs typeface="Cambria"/>
              </a:rPr>
              <a:t> </a:t>
            </a:r>
            <a:r>
              <a:rPr sz="1900" dirty="0">
                <a:latin typeface="Roboto Th"/>
                <a:cs typeface="Roboto Th"/>
              </a:rPr>
              <a:t>|</a:t>
            </a:r>
            <a:r>
              <a:rPr sz="1900" i="1" dirty="0">
                <a:latin typeface="Cambria"/>
                <a:cs typeface="Cambria"/>
              </a:rPr>
              <a:t>X</a:t>
            </a:r>
            <a:r>
              <a:rPr sz="2100" i="1" baseline="-10416" dirty="0">
                <a:latin typeface="Cambria"/>
                <a:cs typeface="Cambria"/>
              </a:rPr>
              <a:t>t</a:t>
            </a:r>
            <a:r>
              <a:rPr sz="2100" i="1" spc="398" baseline="-10416" dirty="0">
                <a:latin typeface="Cambria"/>
                <a:cs typeface="Cambria"/>
              </a:rPr>
              <a:t> </a:t>
            </a:r>
            <a:r>
              <a:rPr sz="1900" dirty="0">
                <a:latin typeface="Tahoma"/>
                <a:cs typeface="Tahoma"/>
              </a:rPr>
              <a:t>=</a:t>
            </a:r>
            <a:r>
              <a:rPr sz="1900" spc="-142" dirty="0">
                <a:latin typeface="Tahoma"/>
                <a:cs typeface="Tahoma"/>
              </a:rPr>
              <a:t> </a:t>
            </a:r>
            <a:r>
              <a:rPr sz="1900" i="1" dirty="0">
                <a:latin typeface="Cambria"/>
                <a:cs typeface="Cambria"/>
              </a:rPr>
              <a:t>i</a:t>
            </a:r>
            <a:r>
              <a:rPr sz="1900" i="1" dirty="0">
                <a:latin typeface="Calibri"/>
                <a:cs typeface="Calibri"/>
              </a:rPr>
              <a:t>,</a:t>
            </a:r>
            <a:r>
              <a:rPr sz="1900" i="1" spc="-202" dirty="0">
                <a:latin typeface="Calibri"/>
                <a:cs typeface="Calibri"/>
              </a:rPr>
              <a:t> </a:t>
            </a:r>
            <a:r>
              <a:rPr sz="1900" i="1" spc="-115" dirty="0">
                <a:latin typeface="Calibri"/>
                <a:cs typeface="Calibri"/>
              </a:rPr>
              <a:t>θ</a:t>
            </a:r>
            <a:r>
              <a:rPr sz="1900" spc="-115" dirty="0">
                <a:latin typeface="Tahoma"/>
                <a:cs typeface="Tahoma"/>
              </a:rPr>
              <a:t>)</a:t>
            </a:r>
            <a:r>
              <a:rPr sz="1900" spc="-89" dirty="0">
                <a:latin typeface="Tahoma"/>
                <a:cs typeface="Tahoma"/>
              </a:rPr>
              <a:t> </a:t>
            </a:r>
            <a:r>
              <a:rPr sz="1700" dirty="0">
                <a:latin typeface="Tahoma"/>
                <a:cs typeface="Tahoma"/>
              </a:rPr>
              <a:t>be</a:t>
            </a:r>
            <a:r>
              <a:rPr sz="1700" spc="-9" dirty="0">
                <a:latin typeface="Tahoma"/>
                <a:cs typeface="Tahoma"/>
              </a:rPr>
              <a:t> </a:t>
            </a:r>
            <a:r>
              <a:rPr sz="1700" dirty="0">
                <a:latin typeface="Tahoma"/>
                <a:cs typeface="Tahoma"/>
              </a:rPr>
              <a:t>the</a:t>
            </a:r>
            <a:r>
              <a:rPr sz="1700" spc="-9" dirty="0">
                <a:latin typeface="Tahoma"/>
                <a:cs typeface="Tahoma"/>
              </a:rPr>
              <a:t> </a:t>
            </a:r>
            <a:r>
              <a:rPr sz="1700" dirty="0">
                <a:latin typeface="Tahoma"/>
                <a:cs typeface="Tahoma"/>
              </a:rPr>
              <a:t>probability</a:t>
            </a:r>
            <a:r>
              <a:rPr sz="1700" spc="-9" dirty="0">
                <a:latin typeface="Tahoma"/>
                <a:cs typeface="Tahoma"/>
              </a:rPr>
              <a:t> </a:t>
            </a:r>
            <a:r>
              <a:rPr sz="1700" dirty="0">
                <a:latin typeface="Tahoma"/>
                <a:cs typeface="Tahoma"/>
              </a:rPr>
              <a:t>of ending</a:t>
            </a:r>
            <a:r>
              <a:rPr sz="1700" spc="-9" dirty="0">
                <a:latin typeface="Tahoma"/>
                <a:cs typeface="Tahoma"/>
              </a:rPr>
              <a:t> </a:t>
            </a:r>
            <a:r>
              <a:rPr sz="1700" spc="-18" dirty="0">
                <a:latin typeface="Tahoma"/>
                <a:cs typeface="Tahoma"/>
              </a:rPr>
              <a:t>partial </a:t>
            </a:r>
            <a:r>
              <a:rPr sz="1700" dirty="0">
                <a:latin typeface="Tahoma"/>
                <a:cs typeface="Tahoma"/>
              </a:rPr>
              <a:t>sequence</a:t>
            </a:r>
            <a:r>
              <a:rPr sz="1700" spc="27" dirty="0">
                <a:latin typeface="Tahoma"/>
                <a:cs typeface="Tahoma"/>
              </a:rPr>
              <a:t> </a:t>
            </a:r>
            <a:r>
              <a:rPr sz="1900" i="1" spc="89" dirty="0">
                <a:latin typeface="Cambria"/>
                <a:cs typeface="Cambria"/>
              </a:rPr>
              <a:t>y</a:t>
            </a:r>
            <a:r>
              <a:rPr sz="2100" i="1" spc="133" baseline="-10416" dirty="0">
                <a:latin typeface="Cambria"/>
                <a:cs typeface="Cambria"/>
              </a:rPr>
              <a:t>t</a:t>
            </a:r>
            <a:r>
              <a:rPr sz="2100" spc="133" baseline="-10416" dirty="0">
                <a:latin typeface="Verdana"/>
                <a:cs typeface="Verdana"/>
              </a:rPr>
              <a:t>+</a:t>
            </a:r>
            <a:r>
              <a:rPr sz="2100" spc="133" baseline="-10416" dirty="0">
                <a:latin typeface="Times New Roman"/>
                <a:cs typeface="Times New Roman"/>
              </a:rPr>
              <a:t>1</a:t>
            </a:r>
            <a:r>
              <a:rPr sz="1900" i="1" spc="89" dirty="0">
                <a:latin typeface="Calibri"/>
                <a:cs typeface="Calibri"/>
              </a:rPr>
              <a:t>,...,</a:t>
            </a:r>
            <a:r>
              <a:rPr sz="1900" i="1" spc="-195" dirty="0">
                <a:latin typeface="Calibri"/>
                <a:cs typeface="Calibri"/>
              </a:rPr>
              <a:t> </a:t>
            </a:r>
            <a:r>
              <a:rPr sz="1900" i="1" dirty="0">
                <a:latin typeface="Cambria"/>
                <a:cs typeface="Cambria"/>
              </a:rPr>
              <a:t>y</a:t>
            </a:r>
            <a:r>
              <a:rPr sz="2100" i="1" baseline="-10416" dirty="0">
                <a:latin typeface="Cambria"/>
                <a:cs typeface="Cambria"/>
              </a:rPr>
              <a:t>T</a:t>
            </a:r>
            <a:r>
              <a:rPr sz="2100" i="1" spc="703" baseline="-10416" dirty="0">
                <a:latin typeface="Cambria"/>
                <a:cs typeface="Cambria"/>
              </a:rPr>
              <a:t> </a:t>
            </a:r>
            <a:r>
              <a:rPr sz="1700" dirty="0">
                <a:latin typeface="Tahoma"/>
                <a:cs typeface="Tahoma"/>
              </a:rPr>
              <a:t>given</a:t>
            </a:r>
            <a:r>
              <a:rPr sz="1700" spc="27" dirty="0">
                <a:latin typeface="Tahoma"/>
                <a:cs typeface="Tahoma"/>
              </a:rPr>
              <a:t> </a:t>
            </a:r>
            <a:r>
              <a:rPr sz="1700" dirty="0">
                <a:latin typeface="Tahoma"/>
                <a:cs typeface="Tahoma"/>
              </a:rPr>
              <a:t>starting</a:t>
            </a:r>
            <a:r>
              <a:rPr sz="1700" spc="35" dirty="0">
                <a:latin typeface="Tahoma"/>
                <a:cs typeface="Tahoma"/>
              </a:rPr>
              <a:t> </a:t>
            </a:r>
            <a:r>
              <a:rPr sz="1700" dirty="0">
                <a:latin typeface="Tahoma"/>
                <a:cs typeface="Tahoma"/>
              </a:rPr>
              <a:t>state</a:t>
            </a:r>
            <a:r>
              <a:rPr sz="1700" spc="35" dirty="0">
                <a:latin typeface="Tahoma"/>
                <a:cs typeface="Tahoma"/>
              </a:rPr>
              <a:t> </a:t>
            </a:r>
            <a:r>
              <a:rPr sz="1900" i="1" dirty="0">
                <a:latin typeface="Cambria"/>
                <a:cs typeface="Cambria"/>
              </a:rPr>
              <a:t>i</a:t>
            </a:r>
            <a:r>
              <a:rPr sz="1900" i="1" spc="124" dirty="0">
                <a:latin typeface="Cambria"/>
                <a:cs typeface="Cambria"/>
              </a:rPr>
              <a:t> </a:t>
            </a:r>
            <a:r>
              <a:rPr sz="1700" dirty="0">
                <a:latin typeface="Tahoma"/>
                <a:cs typeface="Tahoma"/>
              </a:rPr>
              <a:t>at</a:t>
            </a:r>
            <a:r>
              <a:rPr sz="1700" spc="35" dirty="0">
                <a:latin typeface="Tahoma"/>
                <a:cs typeface="Tahoma"/>
              </a:rPr>
              <a:t> </a:t>
            </a:r>
            <a:r>
              <a:rPr sz="1700" dirty="0">
                <a:latin typeface="Tahoma"/>
                <a:cs typeface="Tahoma"/>
              </a:rPr>
              <a:t>time</a:t>
            </a:r>
            <a:r>
              <a:rPr sz="1700" spc="27" dirty="0">
                <a:latin typeface="Tahoma"/>
                <a:cs typeface="Tahoma"/>
              </a:rPr>
              <a:t> </a:t>
            </a:r>
            <a:r>
              <a:rPr sz="1900" i="1" dirty="0">
                <a:latin typeface="Cambria"/>
                <a:cs typeface="Cambria"/>
              </a:rPr>
              <a:t>t</a:t>
            </a:r>
            <a:r>
              <a:rPr sz="1700" dirty="0">
                <a:latin typeface="Tahoma"/>
                <a:cs typeface="Tahoma"/>
              </a:rPr>
              <a:t>.</a:t>
            </a:r>
            <a:r>
              <a:rPr sz="1700" spc="168" dirty="0">
                <a:latin typeface="Tahoma"/>
                <a:cs typeface="Tahoma"/>
              </a:rPr>
              <a:t> </a:t>
            </a:r>
            <a:r>
              <a:rPr sz="1900" i="1" spc="-18" dirty="0">
                <a:latin typeface="Calibri"/>
                <a:cs typeface="Calibri"/>
              </a:rPr>
              <a:t>β</a:t>
            </a:r>
            <a:r>
              <a:rPr sz="2100" i="1" spc="-27" baseline="-10416" dirty="0">
                <a:latin typeface="Cambria"/>
                <a:cs typeface="Cambria"/>
              </a:rPr>
              <a:t>i</a:t>
            </a:r>
            <a:r>
              <a:rPr sz="1900" spc="-18" dirty="0">
                <a:latin typeface="Tahoma"/>
                <a:cs typeface="Tahoma"/>
              </a:rPr>
              <a:t>(</a:t>
            </a:r>
            <a:r>
              <a:rPr sz="1900" i="1" spc="-18" dirty="0">
                <a:latin typeface="Cambria"/>
                <a:cs typeface="Cambria"/>
              </a:rPr>
              <a:t>t</a:t>
            </a:r>
            <a:r>
              <a:rPr sz="1900" spc="-18" dirty="0">
                <a:latin typeface="Tahoma"/>
                <a:cs typeface="Tahoma"/>
              </a:rPr>
              <a:t>)</a:t>
            </a:r>
            <a:r>
              <a:rPr sz="1900" spc="-44" dirty="0">
                <a:latin typeface="Tahoma"/>
                <a:cs typeface="Tahoma"/>
              </a:rPr>
              <a:t> </a:t>
            </a:r>
            <a:r>
              <a:rPr sz="1700" dirty="0">
                <a:latin typeface="Tahoma"/>
                <a:cs typeface="Tahoma"/>
              </a:rPr>
              <a:t>is</a:t>
            </a:r>
            <a:r>
              <a:rPr sz="1700" spc="27" dirty="0">
                <a:latin typeface="Tahoma"/>
                <a:cs typeface="Tahoma"/>
              </a:rPr>
              <a:t> </a:t>
            </a:r>
            <a:r>
              <a:rPr sz="1700" spc="-18" dirty="0">
                <a:latin typeface="Tahoma"/>
                <a:cs typeface="Tahoma"/>
              </a:rPr>
              <a:t>computed </a:t>
            </a:r>
            <a:r>
              <a:rPr sz="1700" dirty="0">
                <a:latin typeface="Tahoma"/>
                <a:cs typeface="Tahoma"/>
              </a:rPr>
              <a:t>recursively</a:t>
            </a:r>
            <a:r>
              <a:rPr sz="1700" spc="301" dirty="0">
                <a:latin typeface="Tahoma"/>
                <a:cs typeface="Tahoma"/>
              </a:rPr>
              <a:t> </a:t>
            </a:r>
            <a:r>
              <a:rPr sz="1700" spc="-44" dirty="0">
                <a:latin typeface="Tahoma"/>
                <a:cs typeface="Tahoma"/>
              </a:rPr>
              <a:t>as:</a:t>
            </a:r>
            <a:endParaRPr sz="1700">
              <a:latin typeface="Tahoma"/>
              <a:cs typeface="Tahoma"/>
            </a:endParaRPr>
          </a:p>
          <a:p>
            <a:pPr marL="602505">
              <a:spcBef>
                <a:spcPts val="646"/>
              </a:spcBef>
            </a:pPr>
            <a:r>
              <a:rPr sz="1900" i="1" dirty="0">
                <a:latin typeface="Calibri"/>
                <a:cs typeface="Calibri"/>
              </a:rPr>
              <a:t>β</a:t>
            </a:r>
            <a:r>
              <a:rPr sz="2100" i="1" baseline="-10416" dirty="0">
                <a:latin typeface="Cambria"/>
                <a:cs typeface="Cambria"/>
              </a:rPr>
              <a:t>i</a:t>
            </a:r>
            <a:r>
              <a:rPr sz="1900" dirty="0">
                <a:latin typeface="Tahoma"/>
                <a:cs typeface="Tahoma"/>
              </a:rPr>
              <a:t>(</a:t>
            </a:r>
            <a:r>
              <a:rPr sz="1900" i="1" dirty="0">
                <a:latin typeface="Cambria"/>
                <a:cs typeface="Cambria"/>
              </a:rPr>
              <a:t>T</a:t>
            </a:r>
            <a:r>
              <a:rPr sz="1900" dirty="0">
                <a:latin typeface="Tahoma"/>
                <a:cs typeface="Tahoma"/>
              </a:rPr>
              <a:t>)</a:t>
            </a:r>
            <a:r>
              <a:rPr sz="1900" spc="-80" dirty="0">
                <a:latin typeface="Tahoma"/>
                <a:cs typeface="Tahoma"/>
              </a:rPr>
              <a:t> </a:t>
            </a:r>
            <a:r>
              <a:rPr sz="1900" dirty="0">
                <a:latin typeface="Tahoma"/>
                <a:cs typeface="Tahoma"/>
              </a:rPr>
              <a:t>=</a:t>
            </a:r>
            <a:r>
              <a:rPr sz="1900" spc="-80" dirty="0">
                <a:latin typeface="Tahoma"/>
                <a:cs typeface="Tahoma"/>
              </a:rPr>
              <a:t> </a:t>
            </a:r>
            <a:r>
              <a:rPr sz="1900" spc="-89" dirty="0">
                <a:latin typeface="Times New Roman"/>
                <a:cs typeface="Times New Roman"/>
              </a:rPr>
              <a:t>1</a:t>
            </a:r>
            <a:endParaRPr sz="1900">
              <a:latin typeface="Times New Roman"/>
              <a:cs typeface="Times New Roman"/>
            </a:endParaRPr>
          </a:p>
        </p:txBody>
      </p:sp>
      <p:grpSp>
        <p:nvGrpSpPr>
          <p:cNvPr id="35" name="object 35"/>
          <p:cNvGrpSpPr/>
          <p:nvPr/>
        </p:nvGrpSpPr>
        <p:grpSpPr>
          <a:xfrm>
            <a:off x="1" y="4974680"/>
            <a:ext cx="9140221" cy="162327"/>
            <a:chOff x="0" y="3347161"/>
            <a:chExt cx="4608195" cy="109220"/>
          </a:xfrm>
        </p:grpSpPr>
        <p:sp>
          <p:nvSpPr>
            <p:cNvPr id="36" name="object 36"/>
            <p:cNvSpPr/>
            <p:nvPr/>
          </p:nvSpPr>
          <p:spPr>
            <a:xfrm>
              <a:off x="0" y="3347161"/>
              <a:ext cx="1536065" cy="109220"/>
            </a:xfrm>
            <a:custGeom>
              <a:avLst/>
              <a:gdLst/>
              <a:ahLst/>
              <a:cxnLst/>
              <a:rect l="l" t="t" r="r" b="b"/>
              <a:pathLst>
                <a:path w="1536065" h="109220">
                  <a:moveTo>
                    <a:pt x="1535938" y="0"/>
                  </a:moveTo>
                  <a:lnTo>
                    <a:pt x="0" y="0"/>
                  </a:lnTo>
                  <a:lnTo>
                    <a:pt x="0" y="108838"/>
                  </a:lnTo>
                  <a:lnTo>
                    <a:pt x="1535938" y="108838"/>
                  </a:lnTo>
                  <a:lnTo>
                    <a:pt x="1535938" y="0"/>
                  </a:lnTo>
                  <a:close/>
                </a:path>
              </a:pathLst>
            </a:custGeom>
            <a:solidFill>
              <a:srgbClr val="191959"/>
            </a:solidFill>
          </p:spPr>
          <p:txBody>
            <a:bodyPr wrap="square" lIns="0" tIns="0" rIns="0" bIns="0" rtlCol="0"/>
            <a:lstStyle/>
            <a:p>
              <a:endParaRPr/>
            </a:p>
          </p:txBody>
        </p:sp>
        <p:sp>
          <p:nvSpPr>
            <p:cNvPr id="37" name="object 37"/>
            <p:cNvSpPr/>
            <p:nvPr/>
          </p:nvSpPr>
          <p:spPr>
            <a:xfrm>
              <a:off x="1535976"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262685"/>
            </a:solidFill>
          </p:spPr>
          <p:txBody>
            <a:bodyPr wrap="square" lIns="0" tIns="0" rIns="0" bIns="0" rtlCol="0"/>
            <a:lstStyle/>
            <a:p>
              <a:endParaRPr/>
            </a:p>
          </p:txBody>
        </p:sp>
        <p:sp>
          <p:nvSpPr>
            <p:cNvPr id="38" name="object 38"/>
            <p:cNvSpPr/>
            <p:nvPr/>
          </p:nvSpPr>
          <p:spPr>
            <a:xfrm>
              <a:off x="3071952"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3232B2"/>
            </a:solidFill>
          </p:spPr>
          <p:txBody>
            <a:bodyPr wrap="square" lIns="0" tIns="0" rIns="0" bIns="0" rtlCol="0"/>
            <a:lstStyle/>
            <a:p>
              <a:endParaRPr/>
            </a:p>
          </p:txBody>
        </p:sp>
      </p:grpSp>
      <p:sp>
        <p:nvSpPr>
          <p:cNvPr id="39" name="object 39"/>
          <p:cNvSpPr txBox="1">
            <a:spLocks noGrp="1"/>
          </p:cNvSpPr>
          <p:nvPr>
            <p:ph type="ftr" sz="quarter" idx="4294967295"/>
          </p:nvPr>
        </p:nvSpPr>
        <p:spPr>
          <a:xfrm>
            <a:off x="560756" y="4963549"/>
            <a:ext cx="1925782" cy="380683"/>
          </a:xfrm>
          <a:prstGeom prst="rect">
            <a:avLst/>
          </a:prstGeom>
        </p:spPr>
        <p:txBody>
          <a:bodyPr vert="horz" wrap="square" lIns="0" tIns="11241" rIns="0" bIns="0" rtlCol="0">
            <a:spAutoFit/>
          </a:bodyPr>
          <a:lstStyle/>
          <a:p>
            <a:pPr marL="22482">
              <a:spcBef>
                <a:spcPts val="89"/>
              </a:spcBef>
            </a:pPr>
            <a:endParaRPr spc="-18" dirty="0"/>
          </a:p>
        </p:txBody>
      </p:sp>
      <p:sp>
        <p:nvSpPr>
          <p:cNvPr id="40" name="object 40"/>
          <p:cNvSpPr txBox="1"/>
          <p:nvPr/>
        </p:nvSpPr>
        <p:spPr>
          <a:xfrm>
            <a:off x="4145255" y="4963550"/>
            <a:ext cx="85016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hlinkClick r:id="rId13" action="ppaction://hlinksldjump"/>
              </a:rPr>
              <a:t>POS</a:t>
            </a:r>
            <a:r>
              <a:rPr sz="1100" i="1" spc="186" dirty="0">
                <a:solidFill>
                  <a:srgbClr val="FFFFFF"/>
                </a:solidFill>
                <a:latin typeface="Cambria"/>
                <a:cs typeface="Cambria"/>
                <a:hlinkClick r:id="rId13" action="ppaction://hlinksldjump"/>
              </a:rPr>
              <a:t> </a:t>
            </a:r>
            <a:r>
              <a:rPr sz="1100" i="1" spc="-27" dirty="0">
                <a:solidFill>
                  <a:srgbClr val="FFFFFF"/>
                </a:solidFill>
                <a:latin typeface="Cambria"/>
                <a:cs typeface="Cambria"/>
                <a:hlinkClick r:id="rId13" action="ppaction://hlinksldjump"/>
              </a:rPr>
              <a:t>Tagging</a:t>
            </a:r>
            <a:endParaRPr sz="1100">
              <a:latin typeface="Cambria"/>
              <a:cs typeface="Cambria"/>
            </a:endParaRPr>
          </a:p>
        </p:txBody>
      </p:sp>
      <p:sp>
        <p:nvSpPr>
          <p:cNvPr id="41" name="object 41"/>
          <p:cNvSpPr txBox="1"/>
          <p:nvPr/>
        </p:nvSpPr>
        <p:spPr>
          <a:xfrm>
            <a:off x="7307464" y="4963550"/>
            <a:ext cx="1118440" cy="180628"/>
          </a:xfrm>
          <a:prstGeom prst="rect">
            <a:avLst/>
          </a:prstGeom>
        </p:spPr>
        <p:txBody>
          <a:bodyPr vert="horz" wrap="square" lIns="0" tIns="11241" rIns="0" bIns="0" rtlCol="0">
            <a:spAutoFit/>
          </a:bodyPr>
          <a:lstStyle/>
          <a:p>
            <a:pPr marL="22482">
              <a:spcBef>
                <a:spcPts val="89"/>
              </a:spcBef>
            </a:pPr>
            <a:r>
              <a:rPr sz="1100" i="1" spc="-80" dirty="0">
                <a:solidFill>
                  <a:srgbClr val="FFFFFF"/>
                </a:solidFill>
                <a:latin typeface="Cambria"/>
                <a:cs typeface="Cambria"/>
              </a:rPr>
              <a:t>Week</a:t>
            </a:r>
            <a:r>
              <a:rPr sz="1100" i="1" spc="53" dirty="0">
                <a:solidFill>
                  <a:srgbClr val="FFFFFF"/>
                </a:solidFill>
                <a:latin typeface="Cambria"/>
                <a:cs typeface="Cambria"/>
              </a:rPr>
              <a:t> </a:t>
            </a:r>
            <a:r>
              <a:rPr sz="1100" i="1" dirty="0">
                <a:solidFill>
                  <a:srgbClr val="FFFFFF"/>
                </a:solidFill>
                <a:latin typeface="Cambria"/>
                <a:cs typeface="Cambria"/>
              </a:rPr>
              <a:t>4,</a:t>
            </a:r>
            <a:r>
              <a:rPr sz="1100" i="1" spc="53" dirty="0">
                <a:solidFill>
                  <a:srgbClr val="FFFFFF"/>
                </a:solidFill>
                <a:latin typeface="Cambria"/>
                <a:cs typeface="Cambria"/>
              </a:rPr>
              <a:t> </a:t>
            </a:r>
            <a:r>
              <a:rPr sz="1100" i="1" spc="-35" dirty="0">
                <a:solidFill>
                  <a:srgbClr val="FFFFFF"/>
                </a:solidFill>
                <a:latin typeface="Cambria"/>
                <a:cs typeface="Cambria"/>
              </a:rPr>
              <a:t>Lecture</a:t>
            </a:r>
            <a:r>
              <a:rPr sz="1100" i="1" spc="53" dirty="0">
                <a:solidFill>
                  <a:srgbClr val="FFFFFF"/>
                </a:solidFill>
                <a:latin typeface="Cambria"/>
                <a:cs typeface="Cambria"/>
              </a:rPr>
              <a:t> </a:t>
            </a:r>
            <a:r>
              <a:rPr sz="1100" i="1" spc="-89" dirty="0">
                <a:solidFill>
                  <a:srgbClr val="FFFFFF"/>
                </a:solidFill>
                <a:latin typeface="Cambria"/>
                <a:cs typeface="Cambria"/>
              </a:rPr>
              <a:t>2</a:t>
            </a:r>
            <a:endParaRPr sz="1100">
              <a:latin typeface="Cambria"/>
              <a:cs typeface="Cambria"/>
            </a:endParaRPr>
          </a:p>
        </p:txBody>
      </p:sp>
      <p:sp>
        <p:nvSpPr>
          <p:cNvPr id="42" name="object 42"/>
          <p:cNvSpPr txBox="1"/>
          <p:nvPr/>
        </p:nvSpPr>
        <p:spPr>
          <a:xfrm>
            <a:off x="8714073" y="4963550"/>
            <a:ext cx="31865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rPr>
              <a:t>4</a:t>
            </a:r>
            <a:r>
              <a:rPr sz="1100" i="1" spc="-9" dirty="0">
                <a:solidFill>
                  <a:srgbClr val="FFFFFF"/>
                </a:solidFill>
                <a:latin typeface="Cambria"/>
                <a:cs typeface="Cambria"/>
              </a:rPr>
              <a:t> </a:t>
            </a:r>
            <a:r>
              <a:rPr sz="1100" i="1" spc="-195" dirty="0">
                <a:solidFill>
                  <a:srgbClr val="FFFFFF"/>
                </a:solidFill>
                <a:latin typeface="Cambria"/>
                <a:cs typeface="Cambria"/>
              </a:rPr>
              <a:t>/</a:t>
            </a:r>
            <a:r>
              <a:rPr sz="1100" i="1" spc="27" dirty="0">
                <a:solidFill>
                  <a:srgbClr val="FFFFFF"/>
                </a:solidFill>
                <a:latin typeface="Cambria"/>
                <a:cs typeface="Cambria"/>
              </a:rPr>
              <a:t> </a:t>
            </a:r>
            <a:r>
              <a:rPr sz="1100" i="1" spc="-89" dirty="0">
                <a:solidFill>
                  <a:srgbClr val="FFFFFF"/>
                </a:solidFill>
                <a:latin typeface="Cambria"/>
                <a:cs typeface="Cambria"/>
              </a:rPr>
              <a:t>6</a:t>
            </a:r>
            <a:endParaRPr sz="1100">
              <a:latin typeface="Cambria"/>
              <a:cs typeface="Cambria"/>
            </a:endParaRPr>
          </a:p>
        </p:txBody>
      </p:sp>
    </p:spTree>
    <p:extLst>
      <p:ext uri="{BB962C8B-B14F-4D97-AF65-F5344CB8AC3E}">
        <p14:creationId xmlns:p14="http://schemas.microsoft.com/office/powerpoint/2010/main" val="2469813822"/>
      </p:ext>
    </p:extLst>
  </p:cSld>
  <p:clrMapOvr>
    <a:masterClrMapping/>
  </p:clrMapOvr>
  <p:transition>
    <p:cut/>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2960" y="215455"/>
            <a:ext cx="7543800" cy="584644"/>
          </a:xfrm>
          <a:prstGeom prst="rect">
            <a:avLst/>
          </a:prstGeom>
        </p:spPr>
        <p:txBody>
          <a:bodyPr vert="horz" wrap="square" lIns="0" tIns="30350" rIns="0" bIns="0" rtlCol="0">
            <a:spAutoFit/>
          </a:bodyPr>
          <a:lstStyle/>
          <a:p>
            <a:pPr marL="22482">
              <a:lnSpc>
                <a:spcPct val="100000"/>
              </a:lnSpc>
              <a:spcBef>
                <a:spcPts val="239"/>
              </a:spcBef>
            </a:pPr>
            <a:r>
              <a:rPr spc="-53" dirty="0"/>
              <a:t>Forward-</a:t>
            </a:r>
            <a:r>
              <a:rPr spc="-44" dirty="0"/>
              <a:t>Backward</a:t>
            </a:r>
            <a:r>
              <a:rPr spc="71" dirty="0"/>
              <a:t> </a:t>
            </a:r>
            <a:r>
              <a:rPr spc="-18" dirty="0"/>
              <a:t>Algorithm</a:t>
            </a:r>
          </a:p>
        </p:txBody>
      </p:sp>
      <p:grpSp>
        <p:nvGrpSpPr>
          <p:cNvPr id="3" name="object 3"/>
          <p:cNvGrpSpPr/>
          <p:nvPr/>
        </p:nvGrpSpPr>
        <p:grpSpPr>
          <a:xfrm>
            <a:off x="174037" y="681452"/>
            <a:ext cx="8893359" cy="2027200"/>
            <a:chOff x="87743" y="458508"/>
            <a:chExt cx="4483735" cy="1363980"/>
          </a:xfrm>
        </p:grpSpPr>
        <p:sp>
          <p:nvSpPr>
            <p:cNvPr id="4" name="object 4"/>
            <p:cNvSpPr/>
            <p:nvPr/>
          </p:nvSpPr>
          <p:spPr>
            <a:xfrm>
              <a:off x="87743" y="458508"/>
              <a:ext cx="4432935" cy="176530"/>
            </a:xfrm>
            <a:custGeom>
              <a:avLst/>
              <a:gdLst/>
              <a:ahLst/>
              <a:cxnLst/>
              <a:rect l="l" t="t" r="r" b="b"/>
              <a:pathLst>
                <a:path w="4432935" h="176529">
                  <a:moveTo>
                    <a:pt x="4381754" y="0"/>
                  </a:moveTo>
                  <a:lnTo>
                    <a:pt x="50800" y="0"/>
                  </a:lnTo>
                  <a:lnTo>
                    <a:pt x="31075" y="4008"/>
                  </a:lnTo>
                  <a:lnTo>
                    <a:pt x="14922" y="14922"/>
                  </a:lnTo>
                  <a:lnTo>
                    <a:pt x="4008" y="31075"/>
                  </a:lnTo>
                  <a:lnTo>
                    <a:pt x="0" y="50800"/>
                  </a:lnTo>
                  <a:lnTo>
                    <a:pt x="0" y="176276"/>
                  </a:lnTo>
                  <a:lnTo>
                    <a:pt x="4432554" y="176276"/>
                  </a:lnTo>
                  <a:lnTo>
                    <a:pt x="4432554" y="50800"/>
                  </a:lnTo>
                  <a:lnTo>
                    <a:pt x="4428545" y="31075"/>
                  </a:lnTo>
                  <a:lnTo>
                    <a:pt x="4417631" y="14922"/>
                  </a:lnTo>
                  <a:lnTo>
                    <a:pt x="4401478" y="4008"/>
                  </a:lnTo>
                  <a:lnTo>
                    <a:pt x="4381754" y="0"/>
                  </a:lnTo>
                  <a:close/>
                </a:path>
              </a:pathLst>
            </a:custGeom>
            <a:solidFill>
              <a:srgbClr val="D6D6EF"/>
            </a:solidFill>
          </p:spPr>
          <p:txBody>
            <a:bodyPr wrap="square" lIns="0" tIns="0" rIns="0" bIns="0" rtlCol="0"/>
            <a:lstStyle/>
            <a:p>
              <a:endParaRPr/>
            </a:p>
          </p:txBody>
        </p:sp>
        <p:pic>
          <p:nvPicPr>
            <p:cNvPr id="5" name="object 5"/>
            <p:cNvPicPr/>
            <p:nvPr/>
          </p:nvPicPr>
          <p:blipFill>
            <a:blip r:embed="rId2" cstate="print"/>
            <a:stretch>
              <a:fillRect/>
            </a:stretch>
          </p:blipFill>
          <p:spPr>
            <a:xfrm>
              <a:off x="87744" y="622173"/>
              <a:ext cx="4432554" cy="50609"/>
            </a:xfrm>
            <a:prstGeom prst="rect">
              <a:avLst/>
            </a:prstGeom>
          </p:spPr>
        </p:pic>
        <p:pic>
          <p:nvPicPr>
            <p:cNvPr id="6" name="object 6"/>
            <p:cNvPicPr/>
            <p:nvPr/>
          </p:nvPicPr>
          <p:blipFill>
            <a:blip r:embed="rId3" cstate="print"/>
            <a:stretch>
              <a:fillRect/>
            </a:stretch>
          </p:blipFill>
          <p:spPr>
            <a:xfrm>
              <a:off x="138544" y="1720507"/>
              <a:ext cx="101600" cy="101600"/>
            </a:xfrm>
            <a:prstGeom prst="rect">
              <a:avLst/>
            </a:prstGeom>
          </p:spPr>
        </p:pic>
        <p:pic>
          <p:nvPicPr>
            <p:cNvPr id="7" name="object 7"/>
            <p:cNvPicPr/>
            <p:nvPr/>
          </p:nvPicPr>
          <p:blipFill>
            <a:blip r:embed="rId4" cstate="print"/>
            <a:stretch>
              <a:fillRect/>
            </a:stretch>
          </p:blipFill>
          <p:spPr>
            <a:xfrm>
              <a:off x="189344" y="1707807"/>
              <a:ext cx="4381753" cy="114300"/>
            </a:xfrm>
            <a:prstGeom prst="rect">
              <a:avLst/>
            </a:prstGeom>
          </p:spPr>
        </p:pic>
        <p:pic>
          <p:nvPicPr>
            <p:cNvPr id="8" name="object 8"/>
            <p:cNvPicPr/>
            <p:nvPr/>
          </p:nvPicPr>
          <p:blipFill>
            <a:blip r:embed="rId5" cstate="print"/>
            <a:stretch>
              <a:fillRect/>
            </a:stretch>
          </p:blipFill>
          <p:spPr>
            <a:xfrm>
              <a:off x="4520298" y="502742"/>
              <a:ext cx="50800" cy="1217764"/>
            </a:xfrm>
            <a:prstGeom prst="rect">
              <a:avLst/>
            </a:prstGeom>
          </p:spPr>
        </p:pic>
        <p:sp>
          <p:nvSpPr>
            <p:cNvPr id="9" name="object 9"/>
            <p:cNvSpPr/>
            <p:nvPr/>
          </p:nvSpPr>
          <p:spPr>
            <a:xfrm>
              <a:off x="87743" y="666407"/>
              <a:ext cx="4432935" cy="1104900"/>
            </a:xfrm>
            <a:custGeom>
              <a:avLst/>
              <a:gdLst/>
              <a:ahLst/>
              <a:cxnLst/>
              <a:rect l="l" t="t" r="r" b="b"/>
              <a:pathLst>
                <a:path w="4432935" h="1104900">
                  <a:moveTo>
                    <a:pt x="4432554" y="0"/>
                  </a:moveTo>
                  <a:lnTo>
                    <a:pt x="0" y="0"/>
                  </a:lnTo>
                  <a:lnTo>
                    <a:pt x="0" y="1054100"/>
                  </a:lnTo>
                  <a:lnTo>
                    <a:pt x="4008" y="1073824"/>
                  </a:lnTo>
                  <a:lnTo>
                    <a:pt x="14922" y="1089977"/>
                  </a:lnTo>
                  <a:lnTo>
                    <a:pt x="31075" y="1100891"/>
                  </a:lnTo>
                  <a:lnTo>
                    <a:pt x="50800" y="1104900"/>
                  </a:lnTo>
                  <a:lnTo>
                    <a:pt x="4381754" y="1104900"/>
                  </a:lnTo>
                  <a:lnTo>
                    <a:pt x="4401478" y="1100891"/>
                  </a:lnTo>
                  <a:lnTo>
                    <a:pt x="4417631" y="1089977"/>
                  </a:lnTo>
                  <a:lnTo>
                    <a:pt x="4428545" y="1073824"/>
                  </a:lnTo>
                  <a:lnTo>
                    <a:pt x="4432554" y="1054100"/>
                  </a:lnTo>
                  <a:lnTo>
                    <a:pt x="4432554" y="0"/>
                  </a:lnTo>
                  <a:close/>
                </a:path>
              </a:pathLst>
            </a:custGeom>
            <a:solidFill>
              <a:srgbClr val="EAEAF7"/>
            </a:solidFill>
          </p:spPr>
          <p:txBody>
            <a:bodyPr wrap="square" lIns="0" tIns="0" rIns="0" bIns="0" rtlCol="0"/>
            <a:lstStyle/>
            <a:p>
              <a:endParaRPr/>
            </a:p>
          </p:txBody>
        </p:sp>
        <p:sp>
          <p:nvSpPr>
            <p:cNvPr id="10" name="object 10"/>
            <p:cNvSpPr/>
            <p:nvPr/>
          </p:nvSpPr>
          <p:spPr>
            <a:xfrm>
              <a:off x="4520309" y="540804"/>
              <a:ext cx="0" cy="1198880"/>
            </a:xfrm>
            <a:custGeom>
              <a:avLst/>
              <a:gdLst/>
              <a:ahLst/>
              <a:cxnLst/>
              <a:rect l="l" t="t" r="r" b="b"/>
              <a:pathLst>
                <a:path h="1198880">
                  <a:moveTo>
                    <a:pt x="0" y="1198752"/>
                  </a:moveTo>
                  <a:lnTo>
                    <a:pt x="0" y="0"/>
                  </a:lnTo>
                </a:path>
              </a:pathLst>
            </a:custGeom>
            <a:ln w="3175">
              <a:solidFill>
                <a:srgbClr val="7F7F7F"/>
              </a:solidFill>
            </a:ln>
          </p:spPr>
          <p:txBody>
            <a:bodyPr wrap="square" lIns="0" tIns="0" rIns="0" bIns="0" rtlCol="0"/>
            <a:lstStyle/>
            <a:p>
              <a:endParaRPr/>
            </a:p>
          </p:txBody>
        </p:sp>
        <p:sp>
          <p:nvSpPr>
            <p:cNvPr id="11" name="object 11"/>
            <p:cNvSpPr/>
            <p:nvPr/>
          </p:nvSpPr>
          <p:spPr>
            <a:xfrm>
              <a:off x="4520309" y="528127"/>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2" name="object 12"/>
            <p:cNvSpPr/>
            <p:nvPr/>
          </p:nvSpPr>
          <p:spPr>
            <a:xfrm>
              <a:off x="4520309" y="515427"/>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3" name="object 13"/>
            <p:cNvSpPr/>
            <p:nvPr/>
          </p:nvSpPr>
          <p:spPr>
            <a:xfrm>
              <a:off x="4520309" y="502727"/>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grpSp>
      <p:sp>
        <p:nvSpPr>
          <p:cNvPr id="14" name="object 14"/>
          <p:cNvSpPr txBox="1"/>
          <p:nvPr/>
        </p:nvSpPr>
        <p:spPr>
          <a:xfrm>
            <a:off x="199001" y="595152"/>
            <a:ext cx="8416007" cy="738565"/>
          </a:xfrm>
          <a:prstGeom prst="rect">
            <a:avLst/>
          </a:prstGeom>
        </p:spPr>
        <p:txBody>
          <a:bodyPr vert="horz" wrap="square" lIns="0" tIns="88802" rIns="0" bIns="0" rtlCol="0">
            <a:spAutoFit/>
          </a:bodyPr>
          <a:lstStyle/>
          <a:p>
            <a:pPr marL="67445">
              <a:spcBef>
                <a:spcPts val="699"/>
              </a:spcBef>
            </a:pPr>
            <a:r>
              <a:rPr sz="1900" i="1" spc="-62" dirty="0">
                <a:solidFill>
                  <a:srgbClr val="3232B2"/>
                </a:solidFill>
                <a:latin typeface="Cambria"/>
                <a:cs typeface="Cambria"/>
              </a:rPr>
              <a:t>Forward</a:t>
            </a:r>
            <a:r>
              <a:rPr sz="1900" i="1" spc="-27" dirty="0">
                <a:solidFill>
                  <a:srgbClr val="3232B2"/>
                </a:solidFill>
                <a:latin typeface="Cambria"/>
                <a:cs typeface="Cambria"/>
              </a:rPr>
              <a:t> </a:t>
            </a:r>
            <a:r>
              <a:rPr sz="1900" i="1" spc="-18" dirty="0">
                <a:solidFill>
                  <a:srgbClr val="3232B2"/>
                </a:solidFill>
                <a:latin typeface="Cambria"/>
                <a:cs typeface="Cambria"/>
              </a:rPr>
              <a:t>Procedure</a:t>
            </a:r>
            <a:endParaRPr sz="1900">
              <a:latin typeface="Cambria"/>
              <a:cs typeface="Cambria"/>
            </a:endParaRPr>
          </a:p>
          <a:p>
            <a:pPr marL="67445">
              <a:spcBef>
                <a:spcPts val="522"/>
              </a:spcBef>
            </a:pPr>
            <a:r>
              <a:rPr sz="1900" i="1" dirty="0">
                <a:latin typeface="Calibri"/>
                <a:cs typeface="Calibri"/>
              </a:rPr>
              <a:t>α</a:t>
            </a:r>
            <a:r>
              <a:rPr sz="2100" i="1" baseline="-10416" dirty="0">
                <a:latin typeface="Cambria"/>
                <a:cs typeface="Cambria"/>
              </a:rPr>
              <a:t>i</a:t>
            </a:r>
            <a:r>
              <a:rPr sz="1900" dirty="0">
                <a:latin typeface="Tahoma"/>
                <a:cs typeface="Tahoma"/>
              </a:rPr>
              <a:t>(</a:t>
            </a:r>
            <a:r>
              <a:rPr sz="1900" i="1" dirty="0">
                <a:latin typeface="Cambria"/>
                <a:cs typeface="Cambria"/>
              </a:rPr>
              <a:t>t</a:t>
            </a:r>
            <a:r>
              <a:rPr sz="1900" dirty="0">
                <a:latin typeface="Tahoma"/>
                <a:cs typeface="Tahoma"/>
              </a:rPr>
              <a:t>)</a:t>
            </a:r>
            <a:r>
              <a:rPr sz="1900" spc="-133" dirty="0">
                <a:latin typeface="Tahoma"/>
                <a:cs typeface="Tahoma"/>
              </a:rPr>
              <a:t> </a:t>
            </a:r>
            <a:r>
              <a:rPr sz="1900" dirty="0">
                <a:latin typeface="Tahoma"/>
                <a:cs typeface="Tahoma"/>
              </a:rPr>
              <a:t>=</a:t>
            </a:r>
            <a:r>
              <a:rPr sz="1900" spc="-133" dirty="0">
                <a:latin typeface="Tahoma"/>
                <a:cs typeface="Tahoma"/>
              </a:rPr>
              <a:t> </a:t>
            </a:r>
            <a:r>
              <a:rPr sz="1900" i="1" dirty="0">
                <a:latin typeface="Cambria"/>
                <a:cs typeface="Cambria"/>
              </a:rPr>
              <a:t>P</a:t>
            </a:r>
            <a:r>
              <a:rPr sz="1900" dirty="0">
                <a:latin typeface="Tahoma"/>
                <a:cs typeface="Tahoma"/>
              </a:rPr>
              <a:t>(</a:t>
            </a:r>
            <a:r>
              <a:rPr sz="1900" i="1" dirty="0">
                <a:latin typeface="Cambria"/>
                <a:cs typeface="Cambria"/>
              </a:rPr>
              <a:t>Y</a:t>
            </a:r>
            <a:r>
              <a:rPr sz="2100" baseline="-10416" dirty="0">
                <a:latin typeface="Times New Roman"/>
                <a:cs typeface="Times New Roman"/>
              </a:rPr>
              <a:t>1</a:t>
            </a:r>
            <a:r>
              <a:rPr sz="2100" spc="331" baseline="-10416" dirty="0">
                <a:latin typeface="Times New Roman"/>
                <a:cs typeface="Times New Roman"/>
              </a:rPr>
              <a:t> </a:t>
            </a:r>
            <a:r>
              <a:rPr sz="1900" dirty="0">
                <a:latin typeface="Tahoma"/>
                <a:cs typeface="Tahoma"/>
              </a:rPr>
              <a:t>=</a:t>
            </a:r>
            <a:r>
              <a:rPr sz="1900" spc="-133" dirty="0">
                <a:latin typeface="Tahoma"/>
                <a:cs typeface="Tahoma"/>
              </a:rPr>
              <a:t> </a:t>
            </a:r>
            <a:r>
              <a:rPr sz="1900" i="1" dirty="0">
                <a:latin typeface="Cambria"/>
                <a:cs typeface="Cambria"/>
              </a:rPr>
              <a:t>y</a:t>
            </a:r>
            <a:r>
              <a:rPr sz="2100" baseline="-10416" dirty="0">
                <a:latin typeface="Times New Roman"/>
                <a:cs typeface="Times New Roman"/>
              </a:rPr>
              <a:t>1</a:t>
            </a:r>
            <a:r>
              <a:rPr sz="1900" i="1"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dirty="0">
                <a:latin typeface="Cambria"/>
                <a:cs typeface="Cambria"/>
              </a:rPr>
              <a:t>Y</a:t>
            </a:r>
            <a:r>
              <a:rPr sz="2100" i="1" baseline="-10416" dirty="0">
                <a:latin typeface="Cambria"/>
                <a:cs typeface="Cambria"/>
              </a:rPr>
              <a:t>t</a:t>
            </a:r>
            <a:r>
              <a:rPr sz="2100" i="1" spc="437" baseline="-10416" dirty="0">
                <a:latin typeface="Cambria"/>
                <a:cs typeface="Cambria"/>
              </a:rPr>
              <a:t> </a:t>
            </a:r>
            <a:r>
              <a:rPr sz="1900" dirty="0">
                <a:latin typeface="Tahoma"/>
                <a:cs typeface="Tahoma"/>
              </a:rPr>
              <a:t>=</a:t>
            </a:r>
            <a:r>
              <a:rPr sz="1900" spc="-133" dirty="0">
                <a:latin typeface="Tahoma"/>
                <a:cs typeface="Tahoma"/>
              </a:rPr>
              <a:t> </a:t>
            </a:r>
            <a:r>
              <a:rPr sz="1900" i="1" spc="-18" dirty="0">
                <a:latin typeface="Cambria"/>
                <a:cs typeface="Cambria"/>
              </a:rPr>
              <a:t>y</a:t>
            </a:r>
            <a:r>
              <a:rPr sz="2100" i="1" spc="-27" baseline="-10416" dirty="0">
                <a:latin typeface="Cambria"/>
                <a:cs typeface="Cambria"/>
              </a:rPr>
              <a:t>t</a:t>
            </a:r>
            <a:r>
              <a:rPr sz="1900" i="1" spc="-18" dirty="0">
                <a:latin typeface="Calibri"/>
                <a:cs typeface="Calibri"/>
              </a:rPr>
              <a:t>,</a:t>
            </a:r>
            <a:r>
              <a:rPr sz="1900" i="1" spc="-202" dirty="0">
                <a:latin typeface="Calibri"/>
                <a:cs typeface="Calibri"/>
              </a:rPr>
              <a:t> </a:t>
            </a:r>
            <a:r>
              <a:rPr sz="1900" i="1" dirty="0">
                <a:latin typeface="Cambria"/>
                <a:cs typeface="Cambria"/>
              </a:rPr>
              <a:t>X</a:t>
            </a:r>
            <a:r>
              <a:rPr sz="2100" i="1" baseline="-10416" dirty="0">
                <a:latin typeface="Cambria"/>
                <a:cs typeface="Cambria"/>
              </a:rPr>
              <a:t>t</a:t>
            </a:r>
            <a:r>
              <a:rPr sz="2100" i="1" spc="437" baseline="-10416" dirty="0">
                <a:latin typeface="Cambria"/>
                <a:cs typeface="Cambria"/>
              </a:rPr>
              <a:t> </a:t>
            </a:r>
            <a:r>
              <a:rPr sz="1900" dirty="0">
                <a:latin typeface="Tahoma"/>
                <a:cs typeface="Tahoma"/>
              </a:rPr>
              <a:t>=</a:t>
            </a:r>
            <a:r>
              <a:rPr sz="1900" spc="-133" dirty="0">
                <a:latin typeface="Tahoma"/>
                <a:cs typeface="Tahoma"/>
              </a:rPr>
              <a:t> </a:t>
            </a:r>
            <a:r>
              <a:rPr sz="1900" i="1" spc="-53" dirty="0">
                <a:latin typeface="Cambria"/>
                <a:cs typeface="Cambria"/>
              </a:rPr>
              <a:t>i</a:t>
            </a:r>
            <a:r>
              <a:rPr sz="1900" spc="-53" dirty="0">
                <a:latin typeface="Roboto Th"/>
                <a:cs typeface="Roboto Th"/>
              </a:rPr>
              <a:t>|</a:t>
            </a:r>
            <a:r>
              <a:rPr sz="1900" i="1" spc="-53" dirty="0">
                <a:latin typeface="Calibri"/>
                <a:cs typeface="Calibri"/>
              </a:rPr>
              <a:t>θ</a:t>
            </a:r>
            <a:r>
              <a:rPr sz="1900" spc="-53" dirty="0">
                <a:latin typeface="Tahoma"/>
                <a:cs typeface="Tahoma"/>
              </a:rPr>
              <a:t>)</a:t>
            </a:r>
            <a:r>
              <a:rPr sz="1900" spc="-62" dirty="0">
                <a:latin typeface="Tahoma"/>
                <a:cs typeface="Tahoma"/>
              </a:rPr>
              <a:t> </a:t>
            </a:r>
            <a:r>
              <a:rPr sz="1700" dirty="0">
                <a:latin typeface="Tahoma"/>
                <a:cs typeface="Tahoma"/>
              </a:rPr>
              <a:t>be</a:t>
            </a:r>
            <a:r>
              <a:rPr sz="1700" spc="18" dirty="0">
                <a:latin typeface="Tahoma"/>
                <a:cs typeface="Tahoma"/>
              </a:rPr>
              <a:t> </a:t>
            </a:r>
            <a:r>
              <a:rPr sz="1700" dirty="0">
                <a:latin typeface="Tahoma"/>
                <a:cs typeface="Tahoma"/>
              </a:rPr>
              <a:t>the</a:t>
            </a:r>
            <a:r>
              <a:rPr sz="1700" spc="18" dirty="0">
                <a:latin typeface="Tahoma"/>
                <a:cs typeface="Tahoma"/>
              </a:rPr>
              <a:t> </a:t>
            </a:r>
            <a:r>
              <a:rPr sz="1700" dirty="0">
                <a:latin typeface="Tahoma"/>
                <a:cs typeface="Tahoma"/>
              </a:rPr>
              <a:t>probability</a:t>
            </a:r>
            <a:r>
              <a:rPr sz="1700" spc="18" dirty="0">
                <a:latin typeface="Tahoma"/>
                <a:cs typeface="Tahoma"/>
              </a:rPr>
              <a:t> </a:t>
            </a:r>
            <a:r>
              <a:rPr sz="1700" dirty="0">
                <a:latin typeface="Tahoma"/>
                <a:cs typeface="Tahoma"/>
              </a:rPr>
              <a:t>of</a:t>
            </a:r>
            <a:r>
              <a:rPr sz="1700" spc="18" dirty="0">
                <a:latin typeface="Tahoma"/>
                <a:cs typeface="Tahoma"/>
              </a:rPr>
              <a:t> </a:t>
            </a:r>
            <a:r>
              <a:rPr sz="1700" dirty="0">
                <a:latin typeface="Tahoma"/>
                <a:cs typeface="Tahoma"/>
              </a:rPr>
              <a:t>seeing</a:t>
            </a:r>
            <a:r>
              <a:rPr sz="1700" spc="18" dirty="0">
                <a:latin typeface="Tahoma"/>
                <a:cs typeface="Tahoma"/>
              </a:rPr>
              <a:t> </a:t>
            </a:r>
            <a:r>
              <a:rPr sz="1900" i="1" dirty="0">
                <a:latin typeface="Cambria"/>
                <a:cs typeface="Cambria"/>
              </a:rPr>
              <a:t>y</a:t>
            </a:r>
            <a:r>
              <a:rPr sz="2100" baseline="-10416" dirty="0">
                <a:latin typeface="Times New Roman"/>
                <a:cs typeface="Times New Roman"/>
              </a:rPr>
              <a:t>1</a:t>
            </a:r>
            <a:r>
              <a:rPr sz="1900" i="1"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18" dirty="0">
                <a:latin typeface="Calibri"/>
                <a:cs typeface="Calibri"/>
              </a:rPr>
              <a:t>,</a:t>
            </a:r>
            <a:r>
              <a:rPr sz="1900" i="1" spc="-202" dirty="0">
                <a:latin typeface="Calibri"/>
                <a:cs typeface="Calibri"/>
              </a:rPr>
              <a:t> </a:t>
            </a:r>
            <a:r>
              <a:rPr sz="1900" i="1" spc="-44" dirty="0">
                <a:latin typeface="Cambria"/>
                <a:cs typeface="Cambria"/>
              </a:rPr>
              <a:t>y</a:t>
            </a:r>
            <a:r>
              <a:rPr sz="2100" i="1" spc="-65" baseline="-10416" dirty="0">
                <a:latin typeface="Cambria"/>
                <a:cs typeface="Cambria"/>
              </a:rPr>
              <a:t>t</a:t>
            </a:r>
            <a:endParaRPr sz="2100" baseline="-10416">
              <a:latin typeface="Cambria"/>
              <a:cs typeface="Cambria"/>
            </a:endParaRPr>
          </a:p>
        </p:txBody>
      </p:sp>
      <p:grpSp>
        <p:nvGrpSpPr>
          <p:cNvPr id="15" name="object 15"/>
          <p:cNvGrpSpPr/>
          <p:nvPr/>
        </p:nvGrpSpPr>
        <p:grpSpPr>
          <a:xfrm>
            <a:off x="558541" y="1706868"/>
            <a:ext cx="128467" cy="592682"/>
            <a:chOff x="281597" y="1148448"/>
            <a:chExt cx="64769" cy="398780"/>
          </a:xfrm>
        </p:grpSpPr>
        <p:pic>
          <p:nvPicPr>
            <p:cNvPr id="16" name="object 16"/>
            <p:cNvPicPr/>
            <p:nvPr/>
          </p:nvPicPr>
          <p:blipFill>
            <a:blip r:embed="rId6" cstate="print"/>
            <a:stretch>
              <a:fillRect/>
            </a:stretch>
          </p:blipFill>
          <p:spPr>
            <a:xfrm>
              <a:off x="281597" y="1148448"/>
              <a:ext cx="64757" cy="64757"/>
            </a:xfrm>
            <a:prstGeom prst="rect">
              <a:avLst/>
            </a:prstGeom>
          </p:spPr>
        </p:pic>
        <p:pic>
          <p:nvPicPr>
            <p:cNvPr id="17" name="object 17"/>
            <p:cNvPicPr/>
            <p:nvPr/>
          </p:nvPicPr>
          <p:blipFill>
            <a:blip r:embed="rId7" cstate="print"/>
            <a:stretch>
              <a:fillRect/>
            </a:stretch>
          </p:blipFill>
          <p:spPr>
            <a:xfrm>
              <a:off x="281597" y="1482217"/>
              <a:ext cx="64757" cy="64757"/>
            </a:xfrm>
            <a:prstGeom prst="rect">
              <a:avLst/>
            </a:prstGeom>
          </p:spPr>
        </p:pic>
      </p:grpSp>
      <p:sp>
        <p:nvSpPr>
          <p:cNvPr id="18" name="object 18"/>
          <p:cNvSpPr txBox="1"/>
          <p:nvPr/>
        </p:nvSpPr>
        <p:spPr>
          <a:xfrm>
            <a:off x="199002" y="1092060"/>
            <a:ext cx="6030506" cy="1172256"/>
          </a:xfrm>
          <a:prstGeom prst="rect">
            <a:avLst/>
          </a:prstGeom>
        </p:spPr>
        <p:txBody>
          <a:bodyPr vert="horz" wrap="square" lIns="0" tIns="165239" rIns="0" bIns="0" rtlCol="0">
            <a:spAutoFit/>
          </a:bodyPr>
          <a:lstStyle/>
          <a:p>
            <a:pPr algn="ctr">
              <a:spcBef>
                <a:spcPts val="1301"/>
              </a:spcBef>
            </a:pPr>
            <a:r>
              <a:rPr sz="1700" dirty="0">
                <a:latin typeface="Tahoma"/>
                <a:cs typeface="Tahoma"/>
              </a:rPr>
              <a:t>and</a:t>
            </a:r>
            <a:r>
              <a:rPr sz="1700" spc="44" dirty="0">
                <a:latin typeface="Tahoma"/>
                <a:cs typeface="Tahoma"/>
              </a:rPr>
              <a:t> </a:t>
            </a:r>
            <a:r>
              <a:rPr sz="1700" dirty="0">
                <a:latin typeface="Tahoma"/>
                <a:cs typeface="Tahoma"/>
              </a:rPr>
              <a:t>being</a:t>
            </a:r>
            <a:r>
              <a:rPr sz="1700" spc="53" dirty="0">
                <a:latin typeface="Tahoma"/>
                <a:cs typeface="Tahoma"/>
              </a:rPr>
              <a:t> </a:t>
            </a:r>
            <a:r>
              <a:rPr sz="1700" dirty="0">
                <a:latin typeface="Tahoma"/>
                <a:cs typeface="Tahoma"/>
              </a:rPr>
              <a:t>in</a:t>
            </a:r>
            <a:r>
              <a:rPr sz="1700" spc="44" dirty="0">
                <a:latin typeface="Tahoma"/>
                <a:cs typeface="Tahoma"/>
              </a:rPr>
              <a:t> </a:t>
            </a:r>
            <a:r>
              <a:rPr sz="1700" dirty="0">
                <a:latin typeface="Tahoma"/>
                <a:cs typeface="Tahoma"/>
              </a:rPr>
              <a:t>state</a:t>
            </a:r>
            <a:r>
              <a:rPr sz="1700" spc="53" dirty="0">
                <a:latin typeface="Tahoma"/>
                <a:cs typeface="Tahoma"/>
              </a:rPr>
              <a:t> </a:t>
            </a:r>
            <a:r>
              <a:rPr sz="1900" i="1" dirty="0">
                <a:latin typeface="Cambria"/>
                <a:cs typeface="Cambria"/>
              </a:rPr>
              <a:t>i</a:t>
            </a:r>
            <a:r>
              <a:rPr sz="1900" i="1" spc="142" dirty="0">
                <a:latin typeface="Cambria"/>
                <a:cs typeface="Cambria"/>
              </a:rPr>
              <a:t> </a:t>
            </a:r>
            <a:r>
              <a:rPr sz="1700" dirty="0">
                <a:latin typeface="Tahoma"/>
                <a:cs typeface="Tahoma"/>
              </a:rPr>
              <a:t>at</a:t>
            </a:r>
            <a:r>
              <a:rPr sz="1700" spc="53" dirty="0">
                <a:latin typeface="Tahoma"/>
                <a:cs typeface="Tahoma"/>
              </a:rPr>
              <a:t> </a:t>
            </a:r>
            <a:r>
              <a:rPr sz="1700" dirty="0">
                <a:latin typeface="Tahoma"/>
                <a:cs typeface="Tahoma"/>
              </a:rPr>
              <a:t>time</a:t>
            </a:r>
            <a:r>
              <a:rPr sz="1700" spc="53" dirty="0">
                <a:latin typeface="Tahoma"/>
                <a:cs typeface="Tahoma"/>
              </a:rPr>
              <a:t> </a:t>
            </a:r>
            <a:r>
              <a:rPr sz="1900" i="1" dirty="0">
                <a:latin typeface="Cambria"/>
                <a:cs typeface="Cambria"/>
              </a:rPr>
              <a:t>t</a:t>
            </a:r>
            <a:r>
              <a:rPr sz="1700" dirty="0">
                <a:latin typeface="Tahoma"/>
                <a:cs typeface="Tahoma"/>
              </a:rPr>
              <a:t>.</a:t>
            </a:r>
            <a:r>
              <a:rPr sz="1700" spc="186" dirty="0">
                <a:latin typeface="Tahoma"/>
                <a:cs typeface="Tahoma"/>
              </a:rPr>
              <a:t> </a:t>
            </a:r>
            <a:r>
              <a:rPr sz="1700" dirty="0">
                <a:latin typeface="Tahoma"/>
                <a:cs typeface="Tahoma"/>
              </a:rPr>
              <a:t>Found</a:t>
            </a:r>
            <a:r>
              <a:rPr sz="1700" spc="44" dirty="0">
                <a:latin typeface="Tahoma"/>
                <a:cs typeface="Tahoma"/>
              </a:rPr>
              <a:t> </a:t>
            </a:r>
            <a:r>
              <a:rPr sz="1700" dirty="0">
                <a:latin typeface="Tahoma"/>
                <a:cs typeface="Tahoma"/>
              </a:rPr>
              <a:t>recursively</a:t>
            </a:r>
            <a:r>
              <a:rPr sz="1700" spc="53" dirty="0">
                <a:latin typeface="Tahoma"/>
                <a:cs typeface="Tahoma"/>
              </a:rPr>
              <a:t> </a:t>
            </a:r>
            <a:r>
              <a:rPr sz="1700" spc="-18" dirty="0">
                <a:latin typeface="Tahoma"/>
                <a:cs typeface="Tahoma"/>
              </a:rPr>
              <a:t>using:</a:t>
            </a:r>
            <a:endParaRPr sz="1700">
              <a:latin typeface="Tahoma"/>
              <a:cs typeface="Tahoma"/>
            </a:endParaRPr>
          </a:p>
          <a:p>
            <a:pPr marL="557542">
              <a:spcBef>
                <a:spcPts val="1115"/>
              </a:spcBef>
            </a:pPr>
            <a:r>
              <a:rPr sz="1900" i="1" dirty="0">
                <a:latin typeface="Calibri"/>
                <a:cs typeface="Calibri"/>
              </a:rPr>
              <a:t>α</a:t>
            </a:r>
            <a:r>
              <a:rPr sz="2100" i="1" baseline="-10416" dirty="0">
                <a:latin typeface="Cambria"/>
                <a:cs typeface="Cambria"/>
              </a:rPr>
              <a:t>i</a:t>
            </a:r>
            <a:r>
              <a:rPr sz="1900" dirty="0">
                <a:latin typeface="Tahoma"/>
                <a:cs typeface="Tahoma"/>
              </a:rPr>
              <a:t>(</a:t>
            </a:r>
            <a:r>
              <a:rPr sz="1900" dirty="0">
                <a:latin typeface="Times New Roman"/>
                <a:cs typeface="Times New Roman"/>
              </a:rPr>
              <a:t>1</a:t>
            </a:r>
            <a:r>
              <a:rPr sz="1900" dirty="0">
                <a:latin typeface="Tahoma"/>
                <a:cs typeface="Tahoma"/>
              </a:rPr>
              <a:t>)</a:t>
            </a:r>
            <a:r>
              <a:rPr sz="1900" spc="-106" dirty="0">
                <a:latin typeface="Tahoma"/>
                <a:cs typeface="Tahoma"/>
              </a:rPr>
              <a:t> </a:t>
            </a:r>
            <a:r>
              <a:rPr sz="1900" dirty="0">
                <a:latin typeface="Tahoma"/>
                <a:cs typeface="Tahoma"/>
              </a:rPr>
              <a:t>=</a:t>
            </a:r>
            <a:r>
              <a:rPr sz="1900" spc="-106" dirty="0">
                <a:latin typeface="Tahoma"/>
                <a:cs typeface="Tahoma"/>
              </a:rPr>
              <a:t> </a:t>
            </a:r>
            <a:r>
              <a:rPr sz="1900" i="1" spc="-18" dirty="0">
                <a:latin typeface="Calibri"/>
                <a:cs typeface="Calibri"/>
              </a:rPr>
              <a:t>π</a:t>
            </a:r>
            <a:r>
              <a:rPr sz="2100" i="1" spc="-27" baseline="-10416" dirty="0">
                <a:latin typeface="Cambria"/>
                <a:cs typeface="Cambria"/>
              </a:rPr>
              <a:t>i</a:t>
            </a:r>
            <a:r>
              <a:rPr sz="1900" i="1" spc="-18" dirty="0">
                <a:latin typeface="Cambria"/>
                <a:cs typeface="Cambria"/>
              </a:rPr>
              <a:t>b</a:t>
            </a:r>
            <a:r>
              <a:rPr sz="2100" i="1" spc="-27" baseline="-10416" dirty="0">
                <a:latin typeface="Cambria"/>
                <a:cs typeface="Cambria"/>
              </a:rPr>
              <a:t>i</a:t>
            </a:r>
            <a:r>
              <a:rPr sz="1900" spc="-18" dirty="0">
                <a:latin typeface="Tahoma"/>
                <a:cs typeface="Tahoma"/>
              </a:rPr>
              <a:t>(</a:t>
            </a:r>
            <a:r>
              <a:rPr sz="1900" i="1" spc="-18" dirty="0">
                <a:latin typeface="Cambria"/>
                <a:cs typeface="Cambria"/>
              </a:rPr>
              <a:t>y</a:t>
            </a:r>
            <a:r>
              <a:rPr sz="2100" spc="-27" baseline="-10416" dirty="0">
                <a:latin typeface="Times New Roman"/>
                <a:cs typeface="Times New Roman"/>
              </a:rPr>
              <a:t>1</a:t>
            </a:r>
            <a:r>
              <a:rPr sz="1900" spc="-18" dirty="0">
                <a:latin typeface="Tahoma"/>
                <a:cs typeface="Tahoma"/>
              </a:rPr>
              <a:t>)</a:t>
            </a:r>
            <a:endParaRPr sz="1900">
              <a:latin typeface="Tahoma"/>
              <a:cs typeface="Tahoma"/>
            </a:endParaRPr>
          </a:p>
          <a:p>
            <a:pPr marR="11241" algn="ctr">
              <a:spcBef>
                <a:spcPts val="487"/>
              </a:spcBef>
            </a:pPr>
            <a:r>
              <a:rPr sz="1400" i="1" spc="-89" dirty="0">
                <a:latin typeface="Cambria"/>
                <a:cs typeface="Cambria"/>
              </a:rPr>
              <a:t>N</a:t>
            </a:r>
            <a:endParaRPr sz="1400">
              <a:latin typeface="Cambria"/>
              <a:cs typeface="Cambria"/>
            </a:endParaRPr>
          </a:p>
        </p:txBody>
      </p:sp>
      <p:sp>
        <p:nvSpPr>
          <p:cNvPr id="19" name="object 19"/>
          <p:cNvSpPr txBox="1"/>
          <p:nvPr/>
        </p:nvSpPr>
        <p:spPr>
          <a:xfrm>
            <a:off x="2999231" y="1867439"/>
            <a:ext cx="414377" cy="312818"/>
          </a:xfrm>
          <a:prstGeom prst="rect">
            <a:avLst/>
          </a:prstGeom>
        </p:spPr>
        <p:txBody>
          <a:bodyPr vert="horz" wrap="square" lIns="0" tIns="20233" rIns="0" bIns="0" rtlCol="0">
            <a:spAutoFit/>
          </a:bodyPr>
          <a:lstStyle/>
          <a:p>
            <a:pPr marL="22482">
              <a:spcBef>
                <a:spcPts val="159"/>
              </a:spcBef>
            </a:pPr>
            <a:r>
              <a:rPr sz="1900" spc="1151" dirty="0">
                <a:latin typeface="Arial MT"/>
                <a:cs typeface="Arial MT"/>
              </a:rPr>
              <a:t>X</a:t>
            </a:r>
            <a:endParaRPr sz="1900">
              <a:latin typeface="Arial MT"/>
              <a:cs typeface="Arial MT"/>
            </a:endParaRPr>
          </a:p>
        </p:txBody>
      </p:sp>
      <p:sp>
        <p:nvSpPr>
          <p:cNvPr id="20" name="object 20"/>
          <p:cNvSpPr txBox="1"/>
          <p:nvPr/>
        </p:nvSpPr>
        <p:spPr>
          <a:xfrm>
            <a:off x="799205" y="2078143"/>
            <a:ext cx="3308717" cy="312818"/>
          </a:xfrm>
          <a:prstGeom prst="rect">
            <a:avLst/>
          </a:prstGeom>
        </p:spPr>
        <p:txBody>
          <a:bodyPr vert="horz" wrap="square" lIns="0" tIns="20233" rIns="0" bIns="0" rtlCol="0">
            <a:spAutoFit/>
          </a:bodyPr>
          <a:lstStyle/>
          <a:p>
            <a:pPr marL="22482">
              <a:spcBef>
                <a:spcPts val="159"/>
              </a:spcBef>
              <a:tabLst>
                <a:tab pos="1862596" algn="l"/>
                <a:tab pos="2336956" algn="l"/>
              </a:tabLst>
            </a:pPr>
            <a:r>
              <a:rPr sz="1900" i="1" dirty="0">
                <a:latin typeface="Calibri"/>
                <a:cs typeface="Calibri"/>
              </a:rPr>
              <a:t>α</a:t>
            </a:r>
            <a:r>
              <a:rPr sz="1900" i="1" spc="62" dirty="0">
                <a:latin typeface="Calibri"/>
                <a:cs typeface="Calibri"/>
              </a:rPr>
              <a:t> </a:t>
            </a:r>
            <a:r>
              <a:rPr sz="1900" spc="-80" dirty="0">
                <a:latin typeface="Tahoma"/>
                <a:cs typeface="Tahoma"/>
              </a:rPr>
              <a:t>(</a:t>
            </a:r>
            <a:r>
              <a:rPr sz="1900" i="1" spc="-80" dirty="0">
                <a:latin typeface="Cambria"/>
                <a:cs typeface="Cambria"/>
              </a:rPr>
              <a:t>t</a:t>
            </a:r>
            <a:r>
              <a:rPr sz="1900" i="1" spc="-115" dirty="0">
                <a:latin typeface="Cambria"/>
                <a:cs typeface="Cambria"/>
              </a:rPr>
              <a:t> </a:t>
            </a:r>
            <a:r>
              <a:rPr sz="1900" dirty="0">
                <a:latin typeface="Tahoma"/>
                <a:cs typeface="Tahoma"/>
              </a:rPr>
              <a:t>+</a:t>
            </a:r>
            <a:r>
              <a:rPr sz="1900" spc="-327" dirty="0">
                <a:latin typeface="Tahoma"/>
                <a:cs typeface="Tahoma"/>
              </a:rPr>
              <a:t> </a:t>
            </a:r>
            <a:r>
              <a:rPr sz="1900" spc="-18" dirty="0">
                <a:latin typeface="Times New Roman"/>
                <a:cs typeface="Times New Roman"/>
              </a:rPr>
              <a:t>1</a:t>
            </a:r>
            <a:r>
              <a:rPr sz="1900" spc="-18" dirty="0">
                <a:latin typeface="Tahoma"/>
                <a:cs typeface="Tahoma"/>
              </a:rPr>
              <a:t>)</a:t>
            </a:r>
            <a:r>
              <a:rPr sz="1900" spc="-168" dirty="0">
                <a:latin typeface="Tahoma"/>
                <a:cs typeface="Tahoma"/>
              </a:rPr>
              <a:t> </a:t>
            </a:r>
            <a:r>
              <a:rPr sz="1900" dirty="0">
                <a:latin typeface="Tahoma"/>
                <a:cs typeface="Tahoma"/>
              </a:rPr>
              <a:t>=</a:t>
            </a:r>
            <a:r>
              <a:rPr sz="1900" spc="-159" dirty="0">
                <a:latin typeface="Tahoma"/>
                <a:cs typeface="Tahoma"/>
              </a:rPr>
              <a:t> </a:t>
            </a:r>
            <a:r>
              <a:rPr sz="1900" i="1" dirty="0">
                <a:latin typeface="Cambria"/>
                <a:cs typeface="Cambria"/>
              </a:rPr>
              <a:t>b</a:t>
            </a:r>
            <a:r>
              <a:rPr sz="1900" i="1" spc="80" dirty="0">
                <a:latin typeface="Cambria"/>
                <a:cs typeface="Cambria"/>
              </a:rPr>
              <a:t> </a:t>
            </a:r>
            <a:r>
              <a:rPr sz="1900" spc="-44" dirty="0">
                <a:latin typeface="Tahoma"/>
                <a:cs typeface="Tahoma"/>
              </a:rPr>
              <a:t>(</a:t>
            </a:r>
            <a:r>
              <a:rPr sz="1900" i="1" spc="-44" dirty="0">
                <a:latin typeface="Cambria"/>
                <a:cs typeface="Cambria"/>
              </a:rPr>
              <a:t>y</a:t>
            </a:r>
            <a:r>
              <a:rPr sz="1900" i="1" dirty="0">
                <a:latin typeface="Cambria"/>
                <a:cs typeface="Cambria"/>
              </a:rPr>
              <a:t>	</a:t>
            </a:r>
            <a:r>
              <a:rPr sz="1900" spc="-89" dirty="0">
                <a:latin typeface="Tahoma"/>
                <a:cs typeface="Tahoma"/>
              </a:rPr>
              <a:t>)</a:t>
            </a:r>
            <a:r>
              <a:rPr sz="1900" dirty="0">
                <a:latin typeface="Tahoma"/>
                <a:cs typeface="Tahoma"/>
              </a:rPr>
              <a:t>	</a:t>
            </a:r>
            <a:r>
              <a:rPr sz="1900" i="1" dirty="0">
                <a:latin typeface="Calibri"/>
                <a:cs typeface="Calibri"/>
              </a:rPr>
              <a:t>α</a:t>
            </a:r>
            <a:r>
              <a:rPr sz="1900" i="1" spc="62" dirty="0">
                <a:latin typeface="Calibri"/>
                <a:cs typeface="Calibri"/>
              </a:rPr>
              <a:t> </a:t>
            </a:r>
            <a:r>
              <a:rPr sz="1900" spc="-35" dirty="0">
                <a:latin typeface="Tahoma"/>
                <a:cs typeface="Tahoma"/>
              </a:rPr>
              <a:t>(</a:t>
            </a:r>
            <a:r>
              <a:rPr sz="1900" i="1" spc="-35" dirty="0">
                <a:latin typeface="Cambria"/>
                <a:cs typeface="Cambria"/>
              </a:rPr>
              <a:t>t</a:t>
            </a:r>
            <a:r>
              <a:rPr sz="1900" spc="-35" dirty="0">
                <a:latin typeface="Tahoma"/>
                <a:cs typeface="Tahoma"/>
              </a:rPr>
              <a:t>)</a:t>
            </a:r>
            <a:r>
              <a:rPr sz="1900" i="1" spc="-35" dirty="0">
                <a:latin typeface="Cambria"/>
                <a:cs typeface="Cambria"/>
              </a:rPr>
              <a:t>a</a:t>
            </a:r>
            <a:endParaRPr sz="1900">
              <a:latin typeface="Cambria"/>
              <a:cs typeface="Cambria"/>
            </a:endParaRPr>
          </a:p>
        </p:txBody>
      </p:sp>
      <p:sp>
        <p:nvSpPr>
          <p:cNvPr id="21" name="object 21"/>
          <p:cNvSpPr txBox="1"/>
          <p:nvPr/>
        </p:nvSpPr>
        <p:spPr>
          <a:xfrm>
            <a:off x="962160" y="2164497"/>
            <a:ext cx="3257078" cy="237009"/>
          </a:xfrm>
          <a:prstGeom prst="rect">
            <a:avLst/>
          </a:prstGeom>
        </p:spPr>
        <p:txBody>
          <a:bodyPr vert="horz" wrap="square" lIns="0" tIns="21357" rIns="0" bIns="0" rtlCol="0">
            <a:spAutoFit/>
          </a:bodyPr>
          <a:lstStyle/>
          <a:p>
            <a:pPr marL="22482">
              <a:spcBef>
                <a:spcPts val="168"/>
              </a:spcBef>
              <a:tabLst>
                <a:tab pos="1149931" algn="l"/>
                <a:tab pos="2336956" algn="l"/>
                <a:tab pos="2784339" algn="l"/>
              </a:tabLst>
            </a:pPr>
            <a:r>
              <a:rPr sz="1400" i="1" spc="-89" dirty="0">
                <a:latin typeface="Cambria"/>
                <a:cs typeface="Cambria"/>
              </a:rPr>
              <a:t>j</a:t>
            </a:r>
            <a:r>
              <a:rPr sz="1400" i="1" dirty="0">
                <a:latin typeface="Cambria"/>
                <a:cs typeface="Cambria"/>
              </a:rPr>
              <a:t>	j</a:t>
            </a:r>
            <a:r>
              <a:rPr sz="1400" i="1" spc="531" dirty="0">
                <a:latin typeface="Cambria"/>
                <a:cs typeface="Cambria"/>
              </a:rPr>
              <a:t>  </a:t>
            </a:r>
            <a:r>
              <a:rPr sz="1400" i="1" spc="-44" dirty="0">
                <a:latin typeface="Cambria"/>
                <a:cs typeface="Cambria"/>
              </a:rPr>
              <a:t>t</a:t>
            </a:r>
            <a:r>
              <a:rPr sz="1400" spc="-44" dirty="0">
                <a:latin typeface="Verdana"/>
                <a:cs typeface="Verdana"/>
              </a:rPr>
              <a:t>+</a:t>
            </a:r>
            <a:r>
              <a:rPr sz="1400" spc="-44" dirty="0">
                <a:latin typeface="Times New Roman"/>
                <a:cs typeface="Times New Roman"/>
              </a:rPr>
              <a:t>1</a:t>
            </a:r>
            <a:r>
              <a:rPr sz="1400" dirty="0">
                <a:latin typeface="Times New Roman"/>
                <a:cs typeface="Times New Roman"/>
              </a:rPr>
              <a:t>	</a:t>
            </a:r>
            <a:r>
              <a:rPr sz="1400" i="1" spc="-89" dirty="0">
                <a:latin typeface="Cambria"/>
                <a:cs typeface="Cambria"/>
              </a:rPr>
              <a:t>i</a:t>
            </a:r>
            <a:r>
              <a:rPr sz="1400" i="1" dirty="0">
                <a:latin typeface="Cambria"/>
                <a:cs typeface="Cambria"/>
              </a:rPr>
              <a:t>	</a:t>
            </a:r>
            <a:r>
              <a:rPr sz="1400" i="1" spc="-44" dirty="0">
                <a:latin typeface="Cambria"/>
                <a:cs typeface="Cambria"/>
              </a:rPr>
              <a:t>ij</a:t>
            </a:r>
            <a:endParaRPr sz="1400">
              <a:latin typeface="Cambria"/>
              <a:cs typeface="Cambria"/>
            </a:endParaRPr>
          </a:p>
        </p:txBody>
      </p:sp>
      <p:grpSp>
        <p:nvGrpSpPr>
          <p:cNvPr id="22" name="object 22"/>
          <p:cNvGrpSpPr/>
          <p:nvPr/>
        </p:nvGrpSpPr>
        <p:grpSpPr>
          <a:xfrm>
            <a:off x="174037" y="2801970"/>
            <a:ext cx="8893359" cy="2255590"/>
            <a:chOff x="87743" y="1885276"/>
            <a:chExt cx="4483735" cy="1517650"/>
          </a:xfrm>
        </p:grpSpPr>
        <p:sp>
          <p:nvSpPr>
            <p:cNvPr id="23" name="object 23"/>
            <p:cNvSpPr/>
            <p:nvPr/>
          </p:nvSpPr>
          <p:spPr>
            <a:xfrm>
              <a:off x="87743" y="1885276"/>
              <a:ext cx="4432935" cy="176530"/>
            </a:xfrm>
            <a:custGeom>
              <a:avLst/>
              <a:gdLst/>
              <a:ahLst/>
              <a:cxnLst/>
              <a:rect l="l" t="t" r="r" b="b"/>
              <a:pathLst>
                <a:path w="4432935" h="176530">
                  <a:moveTo>
                    <a:pt x="4381754" y="0"/>
                  </a:moveTo>
                  <a:lnTo>
                    <a:pt x="50800" y="0"/>
                  </a:lnTo>
                  <a:lnTo>
                    <a:pt x="31075" y="4008"/>
                  </a:lnTo>
                  <a:lnTo>
                    <a:pt x="14922" y="14922"/>
                  </a:lnTo>
                  <a:lnTo>
                    <a:pt x="4008" y="31075"/>
                  </a:lnTo>
                  <a:lnTo>
                    <a:pt x="0" y="50800"/>
                  </a:lnTo>
                  <a:lnTo>
                    <a:pt x="0" y="176276"/>
                  </a:lnTo>
                  <a:lnTo>
                    <a:pt x="4432554" y="176276"/>
                  </a:lnTo>
                  <a:lnTo>
                    <a:pt x="4432554" y="50800"/>
                  </a:lnTo>
                  <a:lnTo>
                    <a:pt x="4428545" y="31075"/>
                  </a:lnTo>
                  <a:lnTo>
                    <a:pt x="4417631" y="14922"/>
                  </a:lnTo>
                  <a:lnTo>
                    <a:pt x="4401478" y="4008"/>
                  </a:lnTo>
                  <a:lnTo>
                    <a:pt x="4381754" y="0"/>
                  </a:lnTo>
                  <a:close/>
                </a:path>
              </a:pathLst>
            </a:custGeom>
            <a:solidFill>
              <a:srgbClr val="D6D6EF"/>
            </a:solidFill>
          </p:spPr>
          <p:txBody>
            <a:bodyPr wrap="square" lIns="0" tIns="0" rIns="0" bIns="0" rtlCol="0"/>
            <a:lstStyle/>
            <a:p>
              <a:endParaRPr/>
            </a:p>
          </p:txBody>
        </p:sp>
        <p:pic>
          <p:nvPicPr>
            <p:cNvPr id="24" name="object 24"/>
            <p:cNvPicPr/>
            <p:nvPr/>
          </p:nvPicPr>
          <p:blipFill>
            <a:blip r:embed="rId8" cstate="print"/>
            <a:stretch>
              <a:fillRect/>
            </a:stretch>
          </p:blipFill>
          <p:spPr>
            <a:xfrm>
              <a:off x="87744" y="2048941"/>
              <a:ext cx="4432554" cy="50609"/>
            </a:xfrm>
            <a:prstGeom prst="rect">
              <a:avLst/>
            </a:prstGeom>
          </p:spPr>
        </p:pic>
        <p:pic>
          <p:nvPicPr>
            <p:cNvPr id="25" name="object 25"/>
            <p:cNvPicPr/>
            <p:nvPr/>
          </p:nvPicPr>
          <p:blipFill>
            <a:blip r:embed="rId9" cstate="print"/>
            <a:stretch>
              <a:fillRect/>
            </a:stretch>
          </p:blipFill>
          <p:spPr>
            <a:xfrm>
              <a:off x="138544" y="3300882"/>
              <a:ext cx="101600" cy="101600"/>
            </a:xfrm>
            <a:prstGeom prst="rect">
              <a:avLst/>
            </a:prstGeom>
          </p:spPr>
        </p:pic>
        <p:pic>
          <p:nvPicPr>
            <p:cNvPr id="26" name="object 26"/>
            <p:cNvPicPr/>
            <p:nvPr/>
          </p:nvPicPr>
          <p:blipFill>
            <a:blip r:embed="rId10" cstate="print"/>
            <a:stretch>
              <a:fillRect/>
            </a:stretch>
          </p:blipFill>
          <p:spPr>
            <a:xfrm>
              <a:off x="189344" y="3288182"/>
              <a:ext cx="4381753" cy="114300"/>
            </a:xfrm>
            <a:prstGeom prst="rect">
              <a:avLst/>
            </a:prstGeom>
          </p:spPr>
        </p:pic>
        <p:pic>
          <p:nvPicPr>
            <p:cNvPr id="27" name="object 27"/>
            <p:cNvPicPr/>
            <p:nvPr/>
          </p:nvPicPr>
          <p:blipFill>
            <a:blip r:embed="rId11" cstate="print"/>
            <a:stretch>
              <a:fillRect/>
            </a:stretch>
          </p:blipFill>
          <p:spPr>
            <a:xfrm>
              <a:off x="4520298" y="1929511"/>
              <a:ext cx="50800" cy="1371371"/>
            </a:xfrm>
            <a:prstGeom prst="rect">
              <a:avLst/>
            </a:prstGeom>
          </p:spPr>
        </p:pic>
        <p:sp>
          <p:nvSpPr>
            <p:cNvPr id="28" name="object 28"/>
            <p:cNvSpPr/>
            <p:nvPr/>
          </p:nvSpPr>
          <p:spPr>
            <a:xfrm>
              <a:off x="87743" y="2093239"/>
              <a:ext cx="4432935" cy="1258570"/>
            </a:xfrm>
            <a:custGeom>
              <a:avLst/>
              <a:gdLst/>
              <a:ahLst/>
              <a:cxnLst/>
              <a:rect l="l" t="t" r="r" b="b"/>
              <a:pathLst>
                <a:path w="4432935" h="1258570">
                  <a:moveTo>
                    <a:pt x="4432554" y="0"/>
                  </a:moveTo>
                  <a:lnTo>
                    <a:pt x="0" y="0"/>
                  </a:lnTo>
                  <a:lnTo>
                    <a:pt x="0" y="1207643"/>
                  </a:lnTo>
                  <a:lnTo>
                    <a:pt x="4008" y="1227367"/>
                  </a:lnTo>
                  <a:lnTo>
                    <a:pt x="14922" y="1243520"/>
                  </a:lnTo>
                  <a:lnTo>
                    <a:pt x="31075" y="1254434"/>
                  </a:lnTo>
                  <a:lnTo>
                    <a:pt x="50800" y="1258443"/>
                  </a:lnTo>
                  <a:lnTo>
                    <a:pt x="4381754" y="1258443"/>
                  </a:lnTo>
                  <a:lnTo>
                    <a:pt x="4401478" y="1254434"/>
                  </a:lnTo>
                  <a:lnTo>
                    <a:pt x="4417631" y="1243520"/>
                  </a:lnTo>
                  <a:lnTo>
                    <a:pt x="4428545" y="1227367"/>
                  </a:lnTo>
                  <a:lnTo>
                    <a:pt x="4432554" y="1207643"/>
                  </a:lnTo>
                  <a:lnTo>
                    <a:pt x="4432554" y="0"/>
                  </a:lnTo>
                  <a:close/>
                </a:path>
              </a:pathLst>
            </a:custGeom>
            <a:solidFill>
              <a:srgbClr val="EAEAF7"/>
            </a:solidFill>
          </p:spPr>
          <p:txBody>
            <a:bodyPr wrap="square" lIns="0" tIns="0" rIns="0" bIns="0" rtlCol="0"/>
            <a:lstStyle/>
            <a:p>
              <a:endParaRPr/>
            </a:p>
          </p:txBody>
        </p:sp>
        <p:sp>
          <p:nvSpPr>
            <p:cNvPr id="29" name="object 29"/>
            <p:cNvSpPr/>
            <p:nvPr/>
          </p:nvSpPr>
          <p:spPr>
            <a:xfrm>
              <a:off x="4520309" y="1967636"/>
              <a:ext cx="0" cy="1352550"/>
            </a:xfrm>
            <a:custGeom>
              <a:avLst/>
              <a:gdLst/>
              <a:ahLst/>
              <a:cxnLst/>
              <a:rect l="l" t="t" r="r" b="b"/>
              <a:pathLst>
                <a:path h="1352550">
                  <a:moveTo>
                    <a:pt x="0" y="1352295"/>
                  </a:moveTo>
                  <a:lnTo>
                    <a:pt x="0" y="0"/>
                  </a:lnTo>
                </a:path>
              </a:pathLst>
            </a:custGeom>
            <a:ln w="3175">
              <a:solidFill>
                <a:srgbClr val="7F7F7F"/>
              </a:solidFill>
            </a:ln>
          </p:spPr>
          <p:txBody>
            <a:bodyPr wrap="square" lIns="0" tIns="0" rIns="0" bIns="0" rtlCol="0"/>
            <a:lstStyle/>
            <a:p>
              <a:endParaRPr/>
            </a:p>
          </p:txBody>
        </p:sp>
        <p:sp>
          <p:nvSpPr>
            <p:cNvPr id="30" name="object 30"/>
            <p:cNvSpPr/>
            <p:nvPr/>
          </p:nvSpPr>
          <p:spPr>
            <a:xfrm>
              <a:off x="4520309" y="1954898"/>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31" name="object 31"/>
            <p:cNvSpPr/>
            <p:nvPr/>
          </p:nvSpPr>
          <p:spPr>
            <a:xfrm>
              <a:off x="4520309" y="1942198"/>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32" name="object 32"/>
            <p:cNvSpPr/>
            <p:nvPr/>
          </p:nvSpPr>
          <p:spPr>
            <a:xfrm>
              <a:off x="4520309" y="1929498"/>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grpSp>
      <p:sp>
        <p:nvSpPr>
          <p:cNvPr id="33" name="object 33"/>
          <p:cNvSpPr txBox="1"/>
          <p:nvPr/>
        </p:nvSpPr>
        <p:spPr>
          <a:xfrm>
            <a:off x="173813" y="2374862"/>
            <a:ext cx="8792598" cy="1152644"/>
          </a:xfrm>
          <a:prstGeom prst="rect">
            <a:avLst/>
          </a:prstGeom>
        </p:spPr>
        <p:txBody>
          <a:bodyPr vert="horz" wrap="square" lIns="0" tIns="21357" rIns="0" bIns="0" rtlCol="0">
            <a:spAutoFit/>
          </a:bodyPr>
          <a:lstStyle/>
          <a:p>
            <a:pPr marL="2561771">
              <a:spcBef>
                <a:spcPts val="168"/>
              </a:spcBef>
            </a:pPr>
            <a:r>
              <a:rPr sz="1400" i="1" spc="-44" dirty="0">
                <a:latin typeface="Cambria"/>
                <a:cs typeface="Cambria"/>
              </a:rPr>
              <a:t>i</a:t>
            </a:r>
            <a:r>
              <a:rPr sz="1400" spc="-44" dirty="0">
                <a:latin typeface="Verdana"/>
                <a:cs typeface="Verdana"/>
              </a:rPr>
              <a:t>=</a:t>
            </a:r>
            <a:r>
              <a:rPr sz="1400" spc="-44" dirty="0">
                <a:latin typeface="Times New Roman"/>
                <a:cs typeface="Times New Roman"/>
              </a:rPr>
              <a:t>1</a:t>
            </a:r>
            <a:endParaRPr sz="1400">
              <a:latin typeface="Times New Roman"/>
              <a:cs typeface="Times New Roman"/>
            </a:endParaRPr>
          </a:p>
          <a:p>
            <a:pPr>
              <a:spcBef>
                <a:spcPts val="398"/>
              </a:spcBef>
            </a:pPr>
            <a:endParaRPr sz="1400">
              <a:latin typeface="Times New Roman"/>
              <a:cs typeface="Times New Roman"/>
            </a:endParaRPr>
          </a:p>
          <a:p>
            <a:pPr marL="89926"/>
            <a:r>
              <a:rPr sz="1900" i="1" spc="-71" dirty="0">
                <a:solidFill>
                  <a:srgbClr val="3232B2"/>
                </a:solidFill>
                <a:latin typeface="Cambria"/>
                <a:cs typeface="Cambria"/>
              </a:rPr>
              <a:t>Backward</a:t>
            </a:r>
            <a:r>
              <a:rPr sz="1900" i="1" spc="18" dirty="0">
                <a:solidFill>
                  <a:srgbClr val="3232B2"/>
                </a:solidFill>
                <a:latin typeface="Cambria"/>
                <a:cs typeface="Cambria"/>
              </a:rPr>
              <a:t> </a:t>
            </a:r>
            <a:r>
              <a:rPr sz="1900" i="1" spc="-18" dirty="0">
                <a:solidFill>
                  <a:srgbClr val="3232B2"/>
                </a:solidFill>
                <a:latin typeface="Cambria"/>
                <a:cs typeface="Cambria"/>
              </a:rPr>
              <a:t>Procedure</a:t>
            </a:r>
            <a:endParaRPr sz="1900">
              <a:latin typeface="Cambria"/>
              <a:cs typeface="Cambria"/>
            </a:endParaRPr>
          </a:p>
          <a:p>
            <a:pPr marL="89926">
              <a:spcBef>
                <a:spcPts val="522"/>
              </a:spcBef>
            </a:pPr>
            <a:r>
              <a:rPr sz="1900" i="1" spc="-18" dirty="0">
                <a:latin typeface="Calibri"/>
                <a:cs typeface="Calibri"/>
              </a:rPr>
              <a:t>β</a:t>
            </a:r>
            <a:r>
              <a:rPr sz="2100" i="1" spc="-27" baseline="-10416" dirty="0">
                <a:latin typeface="Cambria"/>
                <a:cs typeface="Cambria"/>
              </a:rPr>
              <a:t>i</a:t>
            </a:r>
            <a:r>
              <a:rPr sz="1900" spc="-18" dirty="0">
                <a:latin typeface="Tahoma"/>
                <a:cs typeface="Tahoma"/>
              </a:rPr>
              <a:t>(</a:t>
            </a:r>
            <a:r>
              <a:rPr sz="1900" i="1" spc="-18" dirty="0">
                <a:latin typeface="Cambria"/>
                <a:cs typeface="Cambria"/>
              </a:rPr>
              <a:t>t</a:t>
            </a:r>
            <a:r>
              <a:rPr sz="1900" spc="-18" dirty="0">
                <a:latin typeface="Tahoma"/>
                <a:cs typeface="Tahoma"/>
              </a:rPr>
              <a:t>)</a:t>
            </a:r>
            <a:r>
              <a:rPr sz="1900" spc="-150" dirty="0">
                <a:latin typeface="Tahoma"/>
                <a:cs typeface="Tahoma"/>
              </a:rPr>
              <a:t> </a:t>
            </a:r>
            <a:r>
              <a:rPr sz="1900" dirty="0">
                <a:latin typeface="Tahoma"/>
                <a:cs typeface="Tahoma"/>
              </a:rPr>
              <a:t>=</a:t>
            </a:r>
            <a:r>
              <a:rPr sz="1900" spc="-142" dirty="0">
                <a:latin typeface="Tahoma"/>
                <a:cs typeface="Tahoma"/>
              </a:rPr>
              <a:t> </a:t>
            </a:r>
            <a:r>
              <a:rPr sz="1900" i="1" dirty="0">
                <a:latin typeface="Cambria"/>
                <a:cs typeface="Cambria"/>
              </a:rPr>
              <a:t>P</a:t>
            </a:r>
            <a:r>
              <a:rPr sz="1900" dirty="0">
                <a:latin typeface="Tahoma"/>
                <a:cs typeface="Tahoma"/>
              </a:rPr>
              <a:t>(</a:t>
            </a:r>
            <a:r>
              <a:rPr sz="1900" i="1" dirty="0">
                <a:latin typeface="Cambria"/>
                <a:cs typeface="Cambria"/>
              </a:rPr>
              <a:t>Y</a:t>
            </a:r>
            <a:r>
              <a:rPr sz="2100" i="1" baseline="-10416" dirty="0">
                <a:latin typeface="Cambria"/>
                <a:cs typeface="Cambria"/>
              </a:rPr>
              <a:t>t</a:t>
            </a:r>
            <a:r>
              <a:rPr sz="2100" baseline="-10416" dirty="0">
                <a:latin typeface="Verdana"/>
                <a:cs typeface="Verdana"/>
              </a:rPr>
              <a:t>+</a:t>
            </a:r>
            <a:r>
              <a:rPr sz="2100" baseline="-10416" dirty="0">
                <a:latin typeface="Times New Roman"/>
                <a:cs typeface="Times New Roman"/>
              </a:rPr>
              <a:t>1</a:t>
            </a:r>
            <a:r>
              <a:rPr sz="2100" spc="304" baseline="-10416" dirty="0">
                <a:latin typeface="Times New Roman"/>
                <a:cs typeface="Times New Roman"/>
              </a:rPr>
              <a:t> </a:t>
            </a:r>
            <a:r>
              <a:rPr sz="1900" dirty="0">
                <a:latin typeface="Tahoma"/>
                <a:cs typeface="Tahoma"/>
              </a:rPr>
              <a:t>=</a:t>
            </a:r>
            <a:r>
              <a:rPr sz="1900" spc="-142" dirty="0">
                <a:latin typeface="Tahoma"/>
                <a:cs typeface="Tahoma"/>
              </a:rPr>
              <a:t> </a:t>
            </a:r>
            <a:r>
              <a:rPr sz="1900" i="1" spc="89" dirty="0">
                <a:latin typeface="Cambria"/>
                <a:cs typeface="Cambria"/>
              </a:rPr>
              <a:t>y</a:t>
            </a:r>
            <a:r>
              <a:rPr sz="2100" i="1" spc="133" baseline="-10416" dirty="0">
                <a:latin typeface="Cambria"/>
                <a:cs typeface="Cambria"/>
              </a:rPr>
              <a:t>t</a:t>
            </a:r>
            <a:r>
              <a:rPr sz="2100" spc="133" baseline="-10416" dirty="0">
                <a:latin typeface="Verdana"/>
                <a:cs typeface="Verdana"/>
              </a:rPr>
              <a:t>+</a:t>
            </a:r>
            <a:r>
              <a:rPr sz="2100" spc="133" baseline="-10416" dirty="0">
                <a:latin typeface="Times New Roman"/>
                <a:cs typeface="Times New Roman"/>
              </a:rPr>
              <a:t>1</a:t>
            </a:r>
            <a:r>
              <a:rPr sz="1900" i="1" spc="89" dirty="0">
                <a:latin typeface="Calibri"/>
                <a:cs typeface="Calibri"/>
              </a:rPr>
              <a:t>,...,</a:t>
            </a:r>
            <a:r>
              <a:rPr sz="1900" i="1" spc="-202" dirty="0">
                <a:latin typeface="Calibri"/>
                <a:cs typeface="Calibri"/>
              </a:rPr>
              <a:t> </a:t>
            </a:r>
            <a:r>
              <a:rPr sz="1900" i="1" dirty="0">
                <a:latin typeface="Cambria"/>
                <a:cs typeface="Cambria"/>
              </a:rPr>
              <a:t>Y</a:t>
            </a:r>
            <a:r>
              <a:rPr sz="2100" i="1" baseline="-10416" dirty="0">
                <a:latin typeface="Cambria"/>
                <a:cs typeface="Cambria"/>
              </a:rPr>
              <a:t>T</a:t>
            </a:r>
            <a:r>
              <a:rPr sz="2100" i="1" spc="531" baseline="-10416" dirty="0">
                <a:latin typeface="Cambria"/>
                <a:cs typeface="Cambria"/>
              </a:rPr>
              <a:t> </a:t>
            </a:r>
            <a:r>
              <a:rPr sz="1900" dirty="0">
                <a:latin typeface="Tahoma"/>
                <a:cs typeface="Tahoma"/>
              </a:rPr>
              <a:t>=</a:t>
            </a:r>
            <a:r>
              <a:rPr sz="1900" spc="-142" dirty="0">
                <a:latin typeface="Tahoma"/>
                <a:cs typeface="Tahoma"/>
              </a:rPr>
              <a:t> </a:t>
            </a:r>
            <a:r>
              <a:rPr sz="1900" i="1" spc="-53" dirty="0">
                <a:latin typeface="Cambria"/>
                <a:cs typeface="Cambria"/>
              </a:rPr>
              <a:t>y</a:t>
            </a:r>
            <a:r>
              <a:rPr sz="2100" i="1" spc="-78" baseline="-10416" dirty="0">
                <a:latin typeface="Cambria"/>
                <a:cs typeface="Cambria"/>
              </a:rPr>
              <a:t>T</a:t>
            </a:r>
            <a:r>
              <a:rPr sz="2100" i="1" spc="-133" baseline="-10416" dirty="0">
                <a:latin typeface="Cambria"/>
                <a:cs typeface="Cambria"/>
              </a:rPr>
              <a:t> </a:t>
            </a:r>
            <a:r>
              <a:rPr sz="1900" dirty="0">
                <a:latin typeface="Roboto Th"/>
                <a:cs typeface="Roboto Th"/>
              </a:rPr>
              <a:t>|</a:t>
            </a:r>
            <a:r>
              <a:rPr sz="1900" i="1" dirty="0">
                <a:latin typeface="Cambria"/>
                <a:cs typeface="Cambria"/>
              </a:rPr>
              <a:t>X</a:t>
            </a:r>
            <a:r>
              <a:rPr sz="2100" i="1" baseline="-10416" dirty="0">
                <a:latin typeface="Cambria"/>
                <a:cs typeface="Cambria"/>
              </a:rPr>
              <a:t>t</a:t>
            </a:r>
            <a:r>
              <a:rPr sz="2100" i="1" spc="398" baseline="-10416" dirty="0">
                <a:latin typeface="Cambria"/>
                <a:cs typeface="Cambria"/>
              </a:rPr>
              <a:t> </a:t>
            </a:r>
            <a:r>
              <a:rPr sz="1900" dirty="0">
                <a:latin typeface="Tahoma"/>
                <a:cs typeface="Tahoma"/>
              </a:rPr>
              <a:t>=</a:t>
            </a:r>
            <a:r>
              <a:rPr sz="1900" spc="-142" dirty="0">
                <a:latin typeface="Tahoma"/>
                <a:cs typeface="Tahoma"/>
              </a:rPr>
              <a:t> </a:t>
            </a:r>
            <a:r>
              <a:rPr sz="1900" i="1" dirty="0">
                <a:latin typeface="Cambria"/>
                <a:cs typeface="Cambria"/>
              </a:rPr>
              <a:t>i</a:t>
            </a:r>
            <a:r>
              <a:rPr sz="1900" i="1" dirty="0">
                <a:latin typeface="Calibri"/>
                <a:cs typeface="Calibri"/>
              </a:rPr>
              <a:t>,</a:t>
            </a:r>
            <a:r>
              <a:rPr sz="1900" i="1" spc="-202" dirty="0">
                <a:latin typeface="Calibri"/>
                <a:cs typeface="Calibri"/>
              </a:rPr>
              <a:t> </a:t>
            </a:r>
            <a:r>
              <a:rPr sz="1900" i="1" spc="-115" dirty="0">
                <a:latin typeface="Calibri"/>
                <a:cs typeface="Calibri"/>
              </a:rPr>
              <a:t>θ</a:t>
            </a:r>
            <a:r>
              <a:rPr sz="1900" spc="-115" dirty="0">
                <a:latin typeface="Tahoma"/>
                <a:cs typeface="Tahoma"/>
              </a:rPr>
              <a:t>)</a:t>
            </a:r>
            <a:r>
              <a:rPr sz="1900" spc="-89" dirty="0">
                <a:latin typeface="Tahoma"/>
                <a:cs typeface="Tahoma"/>
              </a:rPr>
              <a:t> </a:t>
            </a:r>
            <a:r>
              <a:rPr sz="1700" dirty="0">
                <a:latin typeface="Tahoma"/>
                <a:cs typeface="Tahoma"/>
              </a:rPr>
              <a:t>be</a:t>
            </a:r>
            <a:r>
              <a:rPr sz="1700" spc="-9" dirty="0">
                <a:latin typeface="Tahoma"/>
                <a:cs typeface="Tahoma"/>
              </a:rPr>
              <a:t> </a:t>
            </a:r>
            <a:r>
              <a:rPr sz="1700" dirty="0">
                <a:latin typeface="Tahoma"/>
                <a:cs typeface="Tahoma"/>
              </a:rPr>
              <a:t>the</a:t>
            </a:r>
            <a:r>
              <a:rPr sz="1700" spc="-9" dirty="0">
                <a:latin typeface="Tahoma"/>
                <a:cs typeface="Tahoma"/>
              </a:rPr>
              <a:t> </a:t>
            </a:r>
            <a:r>
              <a:rPr sz="1700" dirty="0">
                <a:latin typeface="Tahoma"/>
                <a:cs typeface="Tahoma"/>
              </a:rPr>
              <a:t>probability</a:t>
            </a:r>
            <a:r>
              <a:rPr sz="1700" spc="-9" dirty="0">
                <a:latin typeface="Tahoma"/>
                <a:cs typeface="Tahoma"/>
              </a:rPr>
              <a:t> </a:t>
            </a:r>
            <a:r>
              <a:rPr sz="1700" dirty="0">
                <a:latin typeface="Tahoma"/>
                <a:cs typeface="Tahoma"/>
              </a:rPr>
              <a:t>of ending</a:t>
            </a:r>
            <a:r>
              <a:rPr sz="1700" spc="-9" dirty="0">
                <a:latin typeface="Tahoma"/>
                <a:cs typeface="Tahoma"/>
              </a:rPr>
              <a:t> </a:t>
            </a:r>
            <a:r>
              <a:rPr sz="1700" spc="-18" dirty="0">
                <a:latin typeface="Tahoma"/>
                <a:cs typeface="Tahoma"/>
              </a:rPr>
              <a:t>partial</a:t>
            </a:r>
            <a:endParaRPr sz="1700">
              <a:latin typeface="Tahoma"/>
              <a:cs typeface="Tahoma"/>
            </a:endParaRPr>
          </a:p>
        </p:txBody>
      </p:sp>
      <p:grpSp>
        <p:nvGrpSpPr>
          <p:cNvPr id="34" name="object 34"/>
          <p:cNvGrpSpPr/>
          <p:nvPr/>
        </p:nvGrpSpPr>
        <p:grpSpPr>
          <a:xfrm>
            <a:off x="558541" y="4026709"/>
            <a:ext cx="128467" cy="592682"/>
            <a:chOff x="281597" y="2709329"/>
            <a:chExt cx="64769" cy="398780"/>
          </a:xfrm>
        </p:grpSpPr>
        <p:pic>
          <p:nvPicPr>
            <p:cNvPr id="35" name="object 35"/>
            <p:cNvPicPr/>
            <p:nvPr/>
          </p:nvPicPr>
          <p:blipFill>
            <a:blip r:embed="rId12" cstate="print"/>
            <a:stretch>
              <a:fillRect/>
            </a:stretch>
          </p:blipFill>
          <p:spPr>
            <a:xfrm>
              <a:off x="281597" y="2709329"/>
              <a:ext cx="64757" cy="64757"/>
            </a:xfrm>
            <a:prstGeom prst="rect">
              <a:avLst/>
            </a:prstGeom>
          </p:spPr>
        </p:pic>
        <p:pic>
          <p:nvPicPr>
            <p:cNvPr id="36" name="object 36"/>
            <p:cNvPicPr/>
            <p:nvPr/>
          </p:nvPicPr>
          <p:blipFill>
            <a:blip r:embed="rId13" cstate="print"/>
            <a:stretch>
              <a:fillRect/>
            </a:stretch>
          </p:blipFill>
          <p:spPr>
            <a:xfrm>
              <a:off x="281597" y="3043098"/>
              <a:ext cx="64757" cy="64757"/>
            </a:xfrm>
            <a:prstGeom prst="rect">
              <a:avLst/>
            </a:prstGeom>
          </p:spPr>
        </p:pic>
      </p:grpSp>
      <p:sp>
        <p:nvSpPr>
          <p:cNvPr id="37" name="object 37"/>
          <p:cNvSpPr txBox="1"/>
          <p:nvPr/>
        </p:nvSpPr>
        <p:spPr>
          <a:xfrm>
            <a:off x="199001" y="3301553"/>
            <a:ext cx="7824040" cy="1297441"/>
          </a:xfrm>
          <a:prstGeom prst="rect">
            <a:avLst/>
          </a:prstGeom>
        </p:spPr>
        <p:txBody>
          <a:bodyPr vert="horz" wrap="square" lIns="0" tIns="16861" rIns="0" bIns="0" rtlCol="0">
            <a:spAutoFit/>
          </a:bodyPr>
          <a:lstStyle/>
          <a:p>
            <a:pPr marL="67445" marR="53956">
              <a:lnSpc>
                <a:spcPct val="113999"/>
              </a:lnSpc>
              <a:spcBef>
                <a:spcPts val="133"/>
              </a:spcBef>
            </a:pPr>
            <a:r>
              <a:rPr sz="1700" dirty="0">
                <a:latin typeface="Tahoma"/>
                <a:cs typeface="Tahoma"/>
              </a:rPr>
              <a:t>sequence</a:t>
            </a:r>
            <a:r>
              <a:rPr sz="1700" spc="27" dirty="0">
                <a:latin typeface="Tahoma"/>
                <a:cs typeface="Tahoma"/>
              </a:rPr>
              <a:t> </a:t>
            </a:r>
            <a:r>
              <a:rPr sz="1900" i="1" spc="89" dirty="0">
                <a:latin typeface="Cambria"/>
                <a:cs typeface="Cambria"/>
              </a:rPr>
              <a:t>y</a:t>
            </a:r>
            <a:r>
              <a:rPr sz="2100" i="1" spc="133" baseline="-10416" dirty="0">
                <a:latin typeface="Cambria"/>
                <a:cs typeface="Cambria"/>
              </a:rPr>
              <a:t>t</a:t>
            </a:r>
            <a:r>
              <a:rPr sz="2100" spc="133" baseline="-10416" dirty="0">
                <a:latin typeface="Verdana"/>
                <a:cs typeface="Verdana"/>
              </a:rPr>
              <a:t>+</a:t>
            </a:r>
            <a:r>
              <a:rPr sz="2100" spc="133" baseline="-10416" dirty="0">
                <a:latin typeface="Times New Roman"/>
                <a:cs typeface="Times New Roman"/>
              </a:rPr>
              <a:t>1</a:t>
            </a:r>
            <a:r>
              <a:rPr sz="1900" i="1" spc="89" dirty="0">
                <a:latin typeface="Calibri"/>
                <a:cs typeface="Calibri"/>
              </a:rPr>
              <a:t>,...,</a:t>
            </a:r>
            <a:r>
              <a:rPr sz="1900" i="1" spc="-195" dirty="0">
                <a:latin typeface="Calibri"/>
                <a:cs typeface="Calibri"/>
              </a:rPr>
              <a:t> </a:t>
            </a:r>
            <a:r>
              <a:rPr sz="1900" i="1" dirty="0">
                <a:latin typeface="Cambria"/>
                <a:cs typeface="Cambria"/>
              </a:rPr>
              <a:t>y</a:t>
            </a:r>
            <a:r>
              <a:rPr sz="2100" i="1" baseline="-10416" dirty="0">
                <a:latin typeface="Cambria"/>
                <a:cs typeface="Cambria"/>
              </a:rPr>
              <a:t>T</a:t>
            </a:r>
            <a:r>
              <a:rPr sz="2100" i="1" spc="703" baseline="-10416" dirty="0">
                <a:latin typeface="Cambria"/>
                <a:cs typeface="Cambria"/>
              </a:rPr>
              <a:t> </a:t>
            </a:r>
            <a:r>
              <a:rPr sz="1700" dirty="0">
                <a:latin typeface="Tahoma"/>
                <a:cs typeface="Tahoma"/>
              </a:rPr>
              <a:t>given</a:t>
            </a:r>
            <a:r>
              <a:rPr sz="1700" spc="27" dirty="0">
                <a:latin typeface="Tahoma"/>
                <a:cs typeface="Tahoma"/>
              </a:rPr>
              <a:t> </a:t>
            </a:r>
            <a:r>
              <a:rPr sz="1700" dirty="0">
                <a:latin typeface="Tahoma"/>
                <a:cs typeface="Tahoma"/>
              </a:rPr>
              <a:t>starting</a:t>
            </a:r>
            <a:r>
              <a:rPr sz="1700" spc="35" dirty="0">
                <a:latin typeface="Tahoma"/>
                <a:cs typeface="Tahoma"/>
              </a:rPr>
              <a:t> </a:t>
            </a:r>
            <a:r>
              <a:rPr sz="1700" dirty="0">
                <a:latin typeface="Tahoma"/>
                <a:cs typeface="Tahoma"/>
              </a:rPr>
              <a:t>state</a:t>
            </a:r>
            <a:r>
              <a:rPr sz="1700" spc="35" dirty="0">
                <a:latin typeface="Tahoma"/>
                <a:cs typeface="Tahoma"/>
              </a:rPr>
              <a:t> </a:t>
            </a:r>
            <a:r>
              <a:rPr sz="1900" i="1" dirty="0">
                <a:latin typeface="Cambria"/>
                <a:cs typeface="Cambria"/>
              </a:rPr>
              <a:t>i</a:t>
            </a:r>
            <a:r>
              <a:rPr sz="1900" i="1" spc="124" dirty="0">
                <a:latin typeface="Cambria"/>
                <a:cs typeface="Cambria"/>
              </a:rPr>
              <a:t> </a:t>
            </a:r>
            <a:r>
              <a:rPr sz="1700" dirty="0">
                <a:latin typeface="Tahoma"/>
                <a:cs typeface="Tahoma"/>
              </a:rPr>
              <a:t>at</a:t>
            </a:r>
            <a:r>
              <a:rPr sz="1700" spc="35" dirty="0">
                <a:latin typeface="Tahoma"/>
                <a:cs typeface="Tahoma"/>
              </a:rPr>
              <a:t> </a:t>
            </a:r>
            <a:r>
              <a:rPr sz="1700" dirty="0">
                <a:latin typeface="Tahoma"/>
                <a:cs typeface="Tahoma"/>
              </a:rPr>
              <a:t>time</a:t>
            </a:r>
            <a:r>
              <a:rPr sz="1700" spc="27" dirty="0">
                <a:latin typeface="Tahoma"/>
                <a:cs typeface="Tahoma"/>
              </a:rPr>
              <a:t> </a:t>
            </a:r>
            <a:r>
              <a:rPr sz="1900" i="1" dirty="0">
                <a:latin typeface="Cambria"/>
                <a:cs typeface="Cambria"/>
              </a:rPr>
              <a:t>t</a:t>
            </a:r>
            <a:r>
              <a:rPr sz="1700" dirty="0">
                <a:latin typeface="Tahoma"/>
                <a:cs typeface="Tahoma"/>
              </a:rPr>
              <a:t>.</a:t>
            </a:r>
            <a:r>
              <a:rPr sz="1700" spc="168" dirty="0">
                <a:latin typeface="Tahoma"/>
                <a:cs typeface="Tahoma"/>
              </a:rPr>
              <a:t> </a:t>
            </a:r>
            <a:r>
              <a:rPr sz="1900" i="1" spc="-18" dirty="0">
                <a:latin typeface="Calibri"/>
                <a:cs typeface="Calibri"/>
              </a:rPr>
              <a:t>β</a:t>
            </a:r>
            <a:r>
              <a:rPr sz="2100" i="1" spc="-27" baseline="-10416" dirty="0">
                <a:latin typeface="Cambria"/>
                <a:cs typeface="Cambria"/>
              </a:rPr>
              <a:t>i</a:t>
            </a:r>
            <a:r>
              <a:rPr sz="1900" spc="-18" dirty="0">
                <a:latin typeface="Tahoma"/>
                <a:cs typeface="Tahoma"/>
              </a:rPr>
              <a:t>(</a:t>
            </a:r>
            <a:r>
              <a:rPr sz="1900" i="1" spc="-18" dirty="0">
                <a:latin typeface="Cambria"/>
                <a:cs typeface="Cambria"/>
              </a:rPr>
              <a:t>t</a:t>
            </a:r>
            <a:r>
              <a:rPr sz="1900" spc="-18" dirty="0">
                <a:latin typeface="Tahoma"/>
                <a:cs typeface="Tahoma"/>
              </a:rPr>
              <a:t>)</a:t>
            </a:r>
            <a:r>
              <a:rPr sz="1900" spc="-44" dirty="0">
                <a:latin typeface="Tahoma"/>
                <a:cs typeface="Tahoma"/>
              </a:rPr>
              <a:t> </a:t>
            </a:r>
            <a:r>
              <a:rPr sz="1700" dirty="0">
                <a:latin typeface="Tahoma"/>
                <a:cs typeface="Tahoma"/>
              </a:rPr>
              <a:t>is</a:t>
            </a:r>
            <a:r>
              <a:rPr sz="1700" spc="27" dirty="0">
                <a:latin typeface="Tahoma"/>
                <a:cs typeface="Tahoma"/>
              </a:rPr>
              <a:t> </a:t>
            </a:r>
            <a:r>
              <a:rPr sz="1700" spc="-18" dirty="0">
                <a:latin typeface="Tahoma"/>
                <a:cs typeface="Tahoma"/>
              </a:rPr>
              <a:t>computed </a:t>
            </a:r>
            <a:r>
              <a:rPr sz="1700" dirty="0">
                <a:latin typeface="Tahoma"/>
                <a:cs typeface="Tahoma"/>
              </a:rPr>
              <a:t>recursively</a:t>
            </a:r>
            <a:r>
              <a:rPr sz="1700" spc="301" dirty="0">
                <a:latin typeface="Tahoma"/>
                <a:cs typeface="Tahoma"/>
              </a:rPr>
              <a:t> </a:t>
            </a:r>
            <a:r>
              <a:rPr sz="1700" spc="-44" dirty="0">
                <a:latin typeface="Tahoma"/>
                <a:cs typeface="Tahoma"/>
              </a:rPr>
              <a:t>as:</a:t>
            </a:r>
            <a:endParaRPr sz="1700">
              <a:latin typeface="Tahoma"/>
              <a:cs typeface="Tahoma"/>
            </a:endParaRPr>
          </a:p>
          <a:p>
            <a:pPr marL="557542">
              <a:spcBef>
                <a:spcPts val="646"/>
              </a:spcBef>
            </a:pPr>
            <a:r>
              <a:rPr sz="1900" i="1" dirty="0">
                <a:latin typeface="Calibri"/>
                <a:cs typeface="Calibri"/>
              </a:rPr>
              <a:t>β</a:t>
            </a:r>
            <a:r>
              <a:rPr sz="2100" i="1" baseline="-10416" dirty="0">
                <a:latin typeface="Cambria"/>
                <a:cs typeface="Cambria"/>
              </a:rPr>
              <a:t>i</a:t>
            </a:r>
            <a:r>
              <a:rPr sz="1900" dirty="0">
                <a:latin typeface="Tahoma"/>
                <a:cs typeface="Tahoma"/>
              </a:rPr>
              <a:t>(</a:t>
            </a:r>
            <a:r>
              <a:rPr sz="1900" i="1" dirty="0">
                <a:latin typeface="Cambria"/>
                <a:cs typeface="Cambria"/>
              </a:rPr>
              <a:t>T</a:t>
            </a:r>
            <a:r>
              <a:rPr sz="1900" dirty="0">
                <a:latin typeface="Tahoma"/>
                <a:cs typeface="Tahoma"/>
              </a:rPr>
              <a:t>)</a:t>
            </a:r>
            <a:r>
              <a:rPr sz="1900" spc="-80" dirty="0">
                <a:latin typeface="Tahoma"/>
                <a:cs typeface="Tahoma"/>
              </a:rPr>
              <a:t> </a:t>
            </a:r>
            <a:r>
              <a:rPr sz="1900" dirty="0">
                <a:latin typeface="Tahoma"/>
                <a:cs typeface="Tahoma"/>
              </a:rPr>
              <a:t>=</a:t>
            </a:r>
            <a:r>
              <a:rPr sz="1900" spc="-80" dirty="0">
                <a:latin typeface="Tahoma"/>
                <a:cs typeface="Tahoma"/>
              </a:rPr>
              <a:t> </a:t>
            </a:r>
            <a:r>
              <a:rPr sz="1900" spc="-89" dirty="0">
                <a:latin typeface="Times New Roman"/>
                <a:cs typeface="Times New Roman"/>
              </a:rPr>
              <a:t>1</a:t>
            </a:r>
            <a:endParaRPr sz="1900">
              <a:latin typeface="Times New Roman"/>
              <a:cs typeface="Times New Roman"/>
            </a:endParaRPr>
          </a:p>
          <a:p>
            <a:pPr marL="1402848">
              <a:spcBef>
                <a:spcPts val="487"/>
              </a:spcBef>
            </a:pPr>
            <a:r>
              <a:rPr sz="1400" i="1" spc="-89" dirty="0">
                <a:latin typeface="Cambria"/>
                <a:cs typeface="Cambria"/>
              </a:rPr>
              <a:t>N</a:t>
            </a:r>
            <a:endParaRPr sz="1400">
              <a:latin typeface="Cambria"/>
              <a:cs typeface="Cambria"/>
            </a:endParaRPr>
          </a:p>
        </p:txBody>
      </p:sp>
      <p:sp>
        <p:nvSpPr>
          <p:cNvPr id="38" name="object 38"/>
          <p:cNvSpPr txBox="1"/>
          <p:nvPr/>
        </p:nvSpPr>
        <p:spPr>
          <a:xfrm>
            <a:off x="1638110" y="4187281"/>
            <a:ext cx="414377" cy="312818"/>
          </a:xfrm>
          <a:prstGeom prst="rect">
            <a:avLst/>
          </a:prstGeom>
        </p:spPr>
        <p:txBody>
          <a:bodyPr vert="horz" wrap="square" lIns="0" tIns="20233" rIns="0" bIns="0" rtlCol="0">
            <a:spAutoFit/>
          </a:bodyPr>
          <a:lstStyle/>
          <a:p>
            <a:pPr marL="22482">
              <a:spcBef>
                <a:spcPts val="159"/>
              </a:spcBef>
            </a:pPr>
            <a:r>
              <a:rPr sz="1900" spc="1151" dirty="0">
                <a:latin typeface="Arial MT"/>
                <a:cs typeface="Arial MT"/>
              </a:rPr>
              <a:t>X</a:t>
            </a:r>
            <a:endParaRPr sz="1900">
              <a:latin typeface="Arial MT"/>
              <a:cs typeface="Arial MT"/>
            </a:endParaRPr>
          </a:p>
        </p:txBody>
      </p:sp>
      <p:sp>
        <p:nvSpPr>
          <p:cNvPr id="39" name="object 39"/>
          <p:cNvSpPr txBox="1"/>
          <p:nvPr/>
        </p:nvSpPr>
        <p:spPr>
          <a:xfrm>
            <a:off x="1658842" y="4694703"/>
            <a:ext cx="372813" cy="237009"/>
          </a:xfrm>
          <a:prstGeom prst="rect">
            <a:avLst/>
          </a:prstGeom>
        </p:spPr>
        <p:txBody>
          <a:bodyPr vert="horz" wrap="square" lIns="0" tIns="21357" rIns="0" bIns="0" rtlCol="0">
            <a:spAutoFit/>
          </a:bodyPr>
          <a:lstStyle/>
          <a:p>
            <a:pPr marL="22482">
              <a:spcBef>
                <a:spcPts val="168"/>
              </a:spcBef>
            </a:pPr>
            <a:r>
              <a:rPr sz="1400" i="1" spc="-44" dirty="0">
                <a:latin typeface="Cambria"/>
                <a:cs typeface="Cambria"/>
              </a:rPr>
              <a:t>j</a:t>
            </a:r>
            <a:r>
              <a:rPr sz="1400" spc="-44" dirty="0">
                <a:latin typeface="Verdana"/>
                <a:cs typeface="Verdana"/>
              </a:rPr>
              <a:t>=</a:t>
            </a:r>
            <a:r>
              <a:rPr sz="1400" spc="-44" dirty="0">
                <a:latin typeface="Times New Roman"/>
                <a:cs typeface="Times New Roman"/>
              </a:rPr>
              <a:t>1</a:t>
            </a:r>
            <a:endParaRPr sz="1400">
              <a:latin typeface="Times New Roman"/>
              <a:cs typeface="Times New Roman"/>
            </a:endParaRPr>
          </a:p>
        </p:txBody>
      </p:sp>
      <p:sp>
        <p:nvSpPr>
          <p:cNvPr id="40" name="object 40"/>
          <p:cNvSpPr txBox="1"/>
          <p:nvPr/>
        </p:nvSpPr>
        <p:spPr>
          <a:xfrm>
            <a:off x="799204" y="4397985"/>
            <a:ext cx="1423240" cy="312818"/>
          </a:xfrm>
          <a:prstGeom prst="rect">
            <a:avLst/>
          </a:prstGeom>
        </p:spPr>
        <p:txBody>
          <a:bodyPr vert="horz" wrap="square" lIns="0" tIns="20233" rIns="0" bIns="0" rtlCol="0">
            <a:spAutoFit/>
          </a:bodyPr>
          <a:lstStyle/>
          <a:p>
            <a:pPr marL="22482">
              <a:spcBef>
                <a:spcPts val="159"/>
              </a:spcBef>
              <a:tabLst>
                <a:tab pos="1121829" algn="l"/>
              </a:tabLst>
            </a:pPr>
            <a:r>
              <a:rPr sz="1900" i="1" dirty="0">
                <a:latin typeface="Calibri"/>
                <a:cs typeface="Calibri"/>
              </a:rPr>
              <a:t>β</a:t>
            </a:r>
            <a:r>
              <a:rPr sz="1900" i="1" spc="27" dirty="0">
                <a:latin typeface="Calibri"/>
                <a:cs typeface="Calibri"/>
              </a:rPr>
              <a:t> </a:t>
            </a:r>
            <a:r>
              <a:rPr sz="1900" spc="-53" dirty="0">
                <a:latin typeface="Tahoma"/>
                <a:cs typeface="Tahoma"/>
              </a:rPr>
              <a:t>(</a:t>
            </a:r>
            <a:r>
              <a:rPr sz="1900" i="1" spc="-53" dirty="0">
                <a:latin typeface="Cambria"/>
                <a:cs typeface="Cambria"/>
              </a:rPr>
              <a:t>t</a:t>
            </a:r>
            <a:r>
              <a:rPr sz="1900" spc="-53" dirty="0">
                <a:latin typeface="Tahoma"/>
                <a:cs typeface="Tahoma"/>
              </a:rPr>
              <a:t>)</a:t>
            </a:r>
            <a:r>
              <a:rPr sz="1900" spc="-186" dirty="0">
                <a:latin typeface="Tahoma"/>
                <a:cs typeface="Tahoma"/>
              </a:rPr>
              <a:t> </a:t>
            </a:r>
            <a:r>
              <a:rPr sz="1900" spc="-89" dirty="0">
                <a:latin typeface="Tahoma"/>
                <a:cs typeface="Tahoma"/>
              </a:rPr>
              <a:t>=</a:t>
            </a:r>
            <a:r>
              <a:rPr sz="1900" dirty="0">
                <a:latin typeface="Tahoma"/>
                <a:cs typeface="Tahoma"/>
              </a:rPr>
              <a:t>	</a:t>
            </a:r>
            <a:r>
              <a:rPr sz="1900" i="1" spc="-106" dirty="0">
                <a:latin typeface="Calibri"/>
                <a:cs typeface="Calibri"/>
              </a:rPr>
              <a:t>β</a:t>
            </a:r>
            <a:endParaRPr sz="1900">
              <a:latin typeface="Calibri"/>
              <a:cs typeface="Calibri"/>
            </a:endParaRPr>
          </a:p>
        </p:txBody>
      </p:sp>
      <p:sp>
        <p:nvSpPr>
          <p:cNvPr id="41" name="object 41"/>
          <p:cNvSpPr txBox="1"/>
          <p:nvPr/>
        </p:nvSpPr>
        <p:spPr>
          <a:xfrm>
            <a:off x="938809" y="4484358"/>
            <a:ext cx="1340112" cy="237009"/>
          </a:xfrm>
          <a:prstGeom prst="rect">
            <a:avLst/>
          </a:prstGeom>
        </p:spPr>
        <p:txBody>
          <a:bodyPr vert="horz" wrap="square" lIns="0" tIns="21357" rIns="0" bIns="0" rtlCol="0">
            <a:spAutoFit/>
          </a:bodyPr>
          <a:lstStyle/>
          <a:p>
            <a:pPr marL="22482">
              <a:spcBef>
                <a:spcPts val="168"/>
              </a:spcBef>
              <a:tabLst>
                <a:tab pos="1121829" algn="l"/>
              </a:tabLst>
            </a:pPr>
            <a:r>
              <a:rPr sz="1400" i="1" spc="-89" dirty="0">
                <a:latin typeface="Cambria"/>
                <a:cs typeface="Cambria"/>
              </a:rPr>
              <a:t>i</a:t>
            </a:r>
            <a:r>
              <a:rPr sz="1400" i="1" dirty="0">
                <a:latin typeface="Cambria"/>
                <a:cs typeface="Cambria"/>
              </a:rPr>
              <a:t>	</a:t>
            </a:r>
            <a:r>
              <a:rPr sz="1400" i="1" spc="-89" dirty="0">
                <a:latin typeface="Cambria"/>
                <a:cs typeface="Cambria"/>
              </a:rPr>
              <a:t>j</a:t>
            </a:r>
            <a:endParaRPr sz="1400">
              <a:latin typeface="Cambria"/>
              <a:cs typeface="Cambria"/>
            </a:endParaRPr>
          </a:p>
        </p:txBody>
      </p:sp>
      <p:sp>
        <p:nvSpPr>
          <p:cNvPr id="42" name="object 42"/>
          <p:cNvSpPr txBox="1"/>
          <p:nvPr/>
        </p:nvSpPr>
        <p:spPr>
          <a:xfrm>
            <a:off x="2189774" y="4397985"/>
            <a:ext cx="2015207" cy="312818"/>
          </a:xfrm>
          <a:prstGeom prst="rect">
            <a:avLst/>
          </a:prstGeom>
        </p:spPr>
        <p:txBody>
          <a:bodyPr vert="horz" wrap="square" lIns="0" tIns="20233" rIns="0" bIns="0" rtlCol="0">
            <a:spAutoFit/>
          </a:bodyPr>
          <a:lstStyle/>
          <a:p>
            <a:pPr marL="67445">
              <a:spcBef>
                <a:spcPts val="159"/>
              </a:spcBef>
            </a:pPr>
            <a:r>
              <a:rPr sz="1900" spc="-80" dirty="0">
                <a:latin typeface="Tahoma"/>
                <a:cs typeface="Tahoma"/>
              </a:rPr>
              <a:t>(</a:t>
            </a:r>
            <a:r>
              <a:rPr sz="1900" i="1" spc="-80" dirty="0">
                <a:latin typeface="Cambria"/>
                <a:cs typeface="Cambria"/>
              </a:rPr>
              <a:t>t</a:t>
            </a:r>
            <a:r>
              <a:rPr sz="1900" i="1" spc="-89" dirty="0">
                <a:latin typeface="Cambria"/>
                <a:cs typeface="Cambria"/>
              </a:rPr>
              <a:t> </a:t>
            </a:r>
            <a:r>
              <a:rPr sz="1900" dirty="0">
                <a:latin typeface="Tahoma"/>
                <a:cs typeface="Tahoma"/>
              </a:rPr>
              <a:t>+</a:t>
            </a:r>
            <a:r>
              <a:rPr sz="1900" spc="-301" dirty="0">
                <a:latin typeface="Tahoma"/>
                <a:cs typeface="Tahoma"/>
              </a:rPr>
              <a:t> </a:t>
            </a:r>
            <a:r>
              <a:rPr sz="1900" spc="-18" dirty="0">
                <a:latin typeface="Times New Roman"/>
                <a:cs typeface="Times New Roman"/>
              </a:rPr>
              <a:t>1</a:t>
            </a:r>
            <a:r>
              <a:rPr sz="1900" spc="-18" dirty="0">
                <a:latin typeface="Tahoma"/>
                <a:cs typeface="Tahoma"/>
              </a:rPr>
              <a:t>)</a:t>
            </a:r>
            <a:r>
              <a:rPr sz="1900" i="1" spc="-18" dirty="0">
                <a:latin typeface="Cambria"/>
                <a:cs typeface="Cambria"/>
              </a:rPr>
              <a:t>a</a:t>
            </a:r>
            <a:r>
              <a:rPr sz="2100" i="1" spc="-27" baseline="-10416" dirty="0">
                <a:latin typeface="Cambria"/>
                <a:cs typeface="Cambria"/>
              </a:rPr>
              <a:t>ij</a:t>
            </a:r>
            <a:r>
              <a:rPr sz="1900" i="1" spc="-18" dirty="0">
                <a:latin typeface="Cambria"/>
                <a:cs typeface="Cambria"/>
              </a:rPr>
              <a:t>b</a:t>
            </a:r>
            <a:r>
              <a:rPr sz="2100" i="1" spc="-27" baseline="-10416" dirty="0">
                <a:latin typeface="Cambria"/>
                <a:cs typeface="Cambria"/>
              </a:rPr>
              <a:t>j</a:t>
            </a:r>
            <a:r>
              <a:rPr sz="1900" spc="-18" dirty="0">
                <a:latin typeface="Tahoma"/>
                <a:cs typeface="Tahoma"/>
              </a:rPr>
              <a:t>(</a:t>
            </a:r>
            <a:r>
              <a:rPr sz="1900" i="1" spc="-18" dirty="0">
                <a:latin typeface="Cambria"/>
                <a:cs typeface="Cambria"/>
              </a:rPr>
              <a:t>y</a:t>
            </a:r>
            <a:r>
              <a:rPr sz="2100" i="1" spc="-27" baseline="-10416" dirty="0">
                <a:latin typeface="Cambria"/>
                <a:cs typeface="Cambria"/>
              </a:rPr>
              <a:t>t</a:t>
            </a:r>
            <a:r>
              <a:rPr sz="2100" spc="-27" baseline="-10416" dirty="0">
                <a:latin typeface="Verdana"/>
                <a:cs typeface="Verdana"/>
              </a:rPr>
              <a:t>+</a:t>
            </a:r>
            <a:r>
              <a:rPr sz="2100" spc="-27" baseline="-10416" dirty="0">
                <a:latin typeface="Times New Roman"/>
                <a:cs typeface="Times New Roman"/>
              </a:rPr>
              <a:t>1</a:t>
            </a:r>
            <a:r>
              <a:rPr sz="1900" spc="-18" dirty="0">
                <a:latin typeface="Tahoma"/>
                <a:cs typeface="Tahoma"/>
              </a:rPr>
              <a:t>)</a:t>
            </a:r>
            <a:endParaRPr sz="1900">
              <a:latin typeface="Tahoma"/>
              <a:cs typeface="Tahoma"/>
            </a:endParaRPr>
          </a:p>
        </p:txBody>
      </p:sp>
      <p:grpSp>
        <p:nvGrpSpPr>
          <p:cNvPr id="43" name="object 43"/>
          <p:cNvGrpSpPr/>
          <p:nvPr/>
        </p:nvGrpSpPr>
        <p:grpSpPr>
          <a:xfrm>
            <a:off x="1" y="4974680"/>
            <a:ext cx="9140221" cy="162327"/>
            <a:chOff x="0" y="3347161"/>
            <a:chExt cx="4608195" cy="109220"/>
          </a:xfrm>
        </p:grpSpPr>
        <p:sp>
          <p:nvSpPr>
            <p:cNvPr id="44" name="object 44"/>
            <p:cNvSpPr/>
            <p:nvPr/>
          </p:nvSpPr>
          <p:spPr>
            <a:xfrm>
              <a:off x="0" y="3347161"/>
              <a:ext cx="1536065" cy="109220"/>
            </a:xfrm>
            <a:custGeom>
              <a:avLst/>
              <a:gdLst/>
              <a:ahLst/>
              <a:cxnLst/>
              <a:rect l="l" t="t" r="r" b="b"/>
              <a:pathLst>
                <a:path w="1536065" h="109220">
                  <a:moveTo>
                    <a:pt x="1535938" y="0"/>
                  </a:moveTo>
                  <a:lnTo>
                    <a:pt x="0" y="0"/>
                  </a:lnTo>
                  <a:lnTo>
                    <a:pt x="0" y="108838"/>
                  </a:lnTo>
                  <a:lnTo>
                    <a:pt x="1535938" y="108838"/>
                  </a:lnTo>
                  <a:lnTo>
                    <a:pt x="1535938" y="0"/>
                  </a:lnTo>
                  <a:close/>
                </a:path>
              </a:pathLst>
            </a:custGeom>
            <a:solidFill>
              <a:srgbClr val="191959"/>
            </a:solidFill>
          </p:spPr>
          <p:txBody>
            <a:bodyPr wrap="square" lIns="0" tIns="0" rIns="0" bIns="0" rtlCol="0"/>
            <a:lstStyle/>
            <a:p>
              <a:endParaRPr/>
            </a:p>
          </p:txBody>
        </p:sp>
        <p:sp>
          <p:nvSpPr>
            <p:cNvPr id="45" name="object 45"/>
            <p:cNvSpPr/>
            <p:nvPr/>
          </p:nvSpPr>
          <p:spPr>
            <a:xfrm>
              <a:off x="1535976"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262685"/>
            </a:solidFill>
          </p:spPr>
          <p:txBody>
            <a:bodyPr wrap="square" lIns="0" tIns="0" rIns="0" bIns="0" rtlCol="0"/>
            <a:lstStyle/>
            <a:p>
              <a:endParaRPr/>
            </a:p>
          </p:txBody>
        </p:sp>
        <p:sp>
          <p:nvSpPr>
            <p:cNvPr id="46" name="object 46"/>
            <p:cNvSpPr/>
            <p:nvPr/>
          </p:nvSpPr>
          <p:spPr>
            <a:xfrm>
              <a:off x="3071952"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3232B2"/>
            </a:solidFill>
          </p:spPr>
          <p:txBody>
            <a:bodyPr wrap="square" lIns="0" tIns="0" rIns="0" bIns="0" rtlCol="0"/>
            <a:lstStyle/>
            <a:p>
              <a:endParaRPr/>
            </a:p>
          </p:txBody>
        </p:sp>
      </p:grpSp>
      <p:sp>
        <p:nvSpPr>
          <p:cNvPr id="47" name="object 47"/>
          <p:cNvSpPr txBox="1">
            <a:spLocks noGrp="1"/>
          </p:cNvSpPr>
          <p:nvPr>
            <p:ph type="ftr" sz="quarter" idx="4294967295"/>
          </p:nvPr>
        </p:nvSpPr>
        <p:spPr>
          <a:xfrm>
            <a:off x="560756" y="4963549"/>
            <a:ext cx="1925782" cy="380683"/>
          </a:xfrm>
          <a:prstGeom prst="rect">
            <a:avLst/>
          </a:prstGeom>
        </p:spPr>
        <p:txBody>
          <a:bodyPr vert="horz" wrap="square" lIns="0" tIns="11241" rIns="0" bIns="0" rtlCol="0">
            <a:spAutoFit/>
          </a:bodyPr>
          <a:lstStyle/>
          <a:p>
            <a:pPr marL="22482">
              <a:spcBef>
                <a:spcPts val="89"/>
              </a:spcBef>
            </a:pPr>
            <a:endParaRPr spc="-18" dirty="0"/>
          </a:p>
        </p:txBody>
      </p:sp>
      <p:sp>
        <p:nvSpPr>
          <p:cNvPr id="48" name="object 48"/>
          <p:cNvSpPr txBox="1"/>
          <p:nvPr/>
        </p:nvSpPr>
        <p:spPr>
          <a:xfrm>
            <a:off x="4145255" y="4963550"/>
            <a:ext cx="85016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hlinkClick r:id="rId14" action="ppaction://hlinksldjump"/>
              </a:rPr>
              <a:t>POS</a:t>
            </a:r>
            <a:r>
              <a:rPr sz="1100" i="1" spc="186" dirty="0">
                <a:solidFill>
                  <a:srgbClr val="FFFFFF"/>
                </a:solidFill>
                <a:latin typeface="Cambria"/>
                <a:cs typeface="Cambria"/>
                <a:hlinkClick r:id="rId14" action="ppaction://hlinksldjump"/>
              </a:rPr>
              <a:t> </a:t>
            </a:r>
            <a:r>
              <a:rPr sz="1100" i="1" spc="-27" dirty="0">
                <a:solidFill>
                  <a:srgbClr val="FFFFFF"/>
                </a:solidFill>
                <a:latin typeface="Cambria"/>
                <a:cs typeface="Cambria"/>
                <a:hlinkClick r:id="rId14" action="ppaction://hlinksldjump"/>
              </a:rPr>
              <a:t>Tagging</a:t>
            </a:r>
            <a:endParaRPr sz="1100">
              <a:latin typeface="Cambria"/>
              <a:cs typeface="Cambria"/>
            </a:endParaRPr>
          </a:p>
        </p:txBody>
      </p:sp>
      <p:sp>
        <p:nvSpPr>
          <p:cNvPr id="49" name="object 49"/>
          <p:cNvSpPr txBox="1"/>
          <p:nvPr/>
        </p:nvSpPr>
        <p:spPr>
          <a:xfrm>
            <a:off x="7307464" y="4963550"/>
            <a:ext cx="1118440" cy="180628"/>
          </a:xfrm>
          <a:prstGeom prst="rect">
            <a:avLst/>
          </a:prstGeom>
        </p:spPr>
        <p:txBody>
          <a:bodyPr vert="horz" wrap="square" lIns="0" tIns="11241" rIns="0" bIns="0" rtlCol="0">
            <a:spAutoFit/>
          </a:bodyPr>
          <a:lstStyle/>
          <a:p>
            <a:pPr marL="22482">
              <a:spcBef>
                <a:spcPts val="89"/>
              </a:spcBef>
            </a:pPr>
            <a:r>
              <a:rPr sz="1100" i="1" spc="-80" dirty="0">
                <a:solidFill>
                  <a:srgbClr val="FFFFFF"/>
                </a:solidFill>
                <a:latin typeface="Cambria"/>
                <a:cs typeface="Cambria"/>
              </a:rPr>
              <a:t>Week</a:t>
            </a:r>
            <a:r>
              <a:rPr sz="1100" i="1" spc="53" dirty="0">
                <a:solidFill>
                  <a:srgbClr val="FFFFFF"/>
                </a:solidFill>
                <a:latin typeface="Cambria"/>
                <a:cs typeface="Cambria"/>
              </a:rPr>
              <a:t> </a:t>
            </a:r>
            <a:r>
              <a:rPr sz="1100" i="1" dirty="0">
                <a:solidFill>
                  <a:srgbClr val="FFFFFF"/>
                </a:solidFill>
                <a:latin typeface="Cambria"/>
                <a:cs typeface="Cambria"/>
              </a:rPr>
              <a:t>4,</a:t>
            </a:r>
            <a:r>
              <a:rPr sz="1100" i="1" spc="53" dirty="0">
                <a:solidFill>
                  <a:srgbClr val="FFFFFF"/>
                </a:solidFill>
                <a:latin typeface="Cambria"/>
                <a:cs typeface="Cambria"/>
              </a:rPr>
              <a:t> </a:t>
            </a:r>
            <a:r>
              <a:rPr sz="1100" i="1" spc="-35" dirty="0">
                <a:solidFill>
                  <a:srgbClr val="FFFFFF"/>
                </a:solidFill>
                <a:latin typeface="Cambria"/>
                <a:cs typeface="Cambria"/>
              </a:rPr>
              <a:t>Lecture</a:t>
            </a:r>
            <a:r>
              <a:rPr sz="1100" i="1" spc="53" dirty="0">
                <a:solidFill>
                  <a:srgbClr val="FFFFFF"/>
                </a:solidFill>
                <a:latin typeface="Cambria"/>
                <a:cs typeface="Cambria"/>
              </a:rPr>
              <a:t> </a:t>
            </a:r>
            <a:r>
              <a:rPr sz="1100" i="1" spc="-89" dirty="0">
                <a:solidFill>
                  <a:srgbClr val="FFFFFF"/>
                </a:solidFill>
                <a:latin typeface="Cambria"/>
                <a:cs typeface="Cambria"/>
              </a:rPr>
              <a:t>2</a:t>
            </a:r>
            <a:endParaRPr sz="1100">
              <a:latin typeface="Cambria"/>
              <a:cs typeface="Cambria"/>
            </a:endParaRPr>
          </a:p>
        </p:txBody>
      </p:sp>
      <p:sp>
        <p:nvSpPr>
          <p:cNvPr id="50" name="object 50"/>
          <p:cNvSpPr txBox="1"/>
          <p:nvPr/>
        </p:nvSpPr>
        <p:spPr>
          <a:xfrm>
            <a:off x="8714073" y="4963550"/>
            <a:ext cx="31865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rPr>
              <a:t>4</a:t>
            </a:r>
            <a:r>
              <a:rPr sz="1100" i="1" spc="-9" dirty="0">
                <a:solidFill>
                  <a:srgbClr val="FFFFFF"/>
                </a:solidFill>
                <a:latin typeface="Cambria"/>
                <a:cs typeface="Cambria"/>
              </a:rPr>
              <a:t> </a:t>
            </a:r>
            <a:r>
              <a:rPr sz="1100" i="1" spc="-195" dirty="0">
                <a:solidFill>
                  <a:srgbClr val="FFFFFF"/>
                </a:solidFill>
                <a:latin typeface="Cambria"/>
                <a:cs typeface="Cambria"/>
              </a:rPr>
              <a:t>/</a:t>
            </a:r>
            <a:r>
              <a:rPr sz="1100" i="1" spc="27" dirty="0">
                <a:solidFill>
                  <a:srgbClr val="FFFFFF"/>
                </a:solidFill>
                <a:latin typeface="Cambria"/>
                <a:cs typeface="Cambria"/>
              </a:rPr>
              <a:t> </a:t>
            </a:r>
            <a:r>
              <a:rPr sz="1100" i="1" spc="-89" dirty="0">
                <a:solidFill>
                  <a:srgbClr val="FFFFFF"/>
                </a:solidFill>
                <a:latin typeface="Cambria"/>
                <a:cs typeface="Cambria"/>
              </a:rPr>
              <a:t>6</a:t>
            </a:r>
            <a:endParaRPr sz="1100">
              <a:latin typeface="Cambria"/>
              <a:cs typeface="Cambria"/>
            </a:endParaRPr>
          </a:p>
        </p:txBody>
      </p:sp>
    </p:spTree>
    <p:extLst>
      <p:ext uri="{BB962C8B-B14F-4D97-AF65-F5344CB8AC3E}">
        <p14:creationId xmlns:p14="http://schemas.microsoft.com/office/powerpoint/2010/main" val="1199890038"/>
      </p:ext>
    </p:extLst>
  </p:cSld>
  <p:clrMapOvr>
    <a:masterClrMapping/>
  </p:clrMapOvr>
  <p:transition>
    <p:cut/>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926" y="-685373"/>
            <a:ext cx="4345289" cy="1138642"/>
          </a:xfrm>
          <a:prstGeom prst="rect">
            <a:avLst/>
          </a:prstGeom>
        </p:spPr>
        <p:txBody>
          <a:bodyPr vert="horz" wrap="square" lIns="0" tIns="30350" rIns="0" bIns="0" rtlCol="0">
            <a:spAutoFit/>
          </a:bodyPr>
          <a:lstStyle/>
          <a:p>
            <a:pPr marL="22482">
              <a:lnSpc>
                <a:spcPct val="100000"/>
              </a:lnSpc>
              <a:spcBef>
                <a:spcPts val="239"/>
              </a:spcBef>
            </a:pPr>
            <a:r>
              <a:rPr dirty="0"/>
              <a:t>Finding</a:t>
            </a:r>
            <a:r>
              <a:rPr spc="53" dirty="0"/>
              <a:t> </a:t>
            </a:r>
            <a:r>
              <a:rPr spc="-18" dirty="0"/>
              <a:t>probabilities</a:t>
            </a:r>
            <a:r>
              <a:rPr spc="53" dirty="0"/>
              <a:t> </a:t>
            </a:r>
            <a:r>
              <a:rPr dirty="0"/>
              <a:t>of</a:t>
            </a:r>
            <a:r>
              <a:rPr spc="62" dirty="0"/>
              <a:t> </a:t>
            </a:r>
            <a:r>
              <a:rPr spc="-18" dirty="0"/>
              <a:t>paths</a:t>
            </a:r>
          </a:p>
        </p:txBody>
      </p:sp>
      <p:pic>
        <p:nvPicPr>
          <p:cNvPr id="3" name="object 3"/>
          <p:cNvPicPr/>
          <p:nvPr/>
        </p:nvPicPr>
        <p:blipFill>
          <a:blip r:embed="rId2" cstate="print"/>
          <a:stretch>
            <a:fillRect/>
          </a:stretch>
        </p:blipFill>
        <p:spPr>
          <a:xfrm>
            <a:off x="558540" y="1384272"/>
            <a:ext cx="128444" cy="96244"/>
          </a:xfrm>
          <a:prstGeom prst="rect">
            <a:avLst/>
          </a:prstGeom>
        </p:spPr>
      </p:pic>
      <p:sp>
        <p:nvSpPr>
          <p:cNvPr id="4" name="object 4"/>
          <p:cNvSpPr txBox="1"/>
          <p:nvPr/>
        </p:nvSpPr>
        <p:spPr>
          <a:xfrm>
            <a:off x="249381" y="905674"/>
            <a:ext cx="7815223" cy="1045321"/>
          </a:xfrm>
          <a:prstGeom prst="rect">
            <a:avLst/>
          </a:prstGeom>
        </p:spPr>
        <p:txBody>
          <a:bodyPr vert="horz" wrap="square" lIns="0" tIns="103413" rIns="0" bIns="0" rtlCol="0">
            <a:spAutoFit/>
          </a:bodyPr>
          <a:lstStyle/>
          <a:p>
            <a:pPr marL="22482">
              <a:spcBef>
                <a:spcPts val="813"/>
              </a:spcBef>
            </a:pPr>
            <a:r>
              <a:rPr sz="1700" dirty="0">
                <a:latin typeface="Tahoma"/>
                <a:cs typeface="Tahoma"/>
              </a:rPr>
              <a:t>We</a:t>
            </a:r>
            <a:r>
              <a:rPr sz="1700" spc="80" dirty="0">
                <a:latin typeface="Tahoma"/>
                <a:cs typeface="Tahoma"/>
              </a:rPr>
              <a:t> </a:t>
            </a:r>
            <a:r>
              <a:rPr sz="1700" dirty="0">
                <a:latin typeface="Tahoma"/>
                <a:cs typeface="Tahoma"/>
              </a:rPr>
              <a:t>compute</a:t>
            </a:r>
            <a:r>
              <a:rPr sz="1700" spc="80" dirty="0">
                <a:latin typeface="Tahoma"/>
                <a:cs typeface="Tahoma"/>
              </a:rPr>
              <a:t> </a:t>
            </a:r>
            <a:r>
              <a:rPr sz="1700" dirty="0">
                <a:latin typeface="Tahoma"/>
                <a:cs typeface="Tahoma"/>
              </a:rPr>
              <a:t>the</a:t>
            </a:r>
            <a:r>
              <a:rPr sz="1700" spc="80" dirty="0">
                <a:latin typeface="Tahoma"/>
                <a:cs typeface="Tahoma"/>
              </a:rPr>
              <a:t> </a:t>
            </a:r>
            <a:r>
              <a:rPr sz="1700" dirty="0">
                <a:latin typeface="Tahoma"/>
                <a:cs typeface="Tahoma"/>
              </a:rPr>
              <a:t>following</a:t>
            </a:r>
            <a:r>
              <a:rPr sz="1700" spc="80" dirty="0">
                <a:latin typeface="Tahoma"/>
                <a:cs typeface="Tahoma"/>
              </a:rPr>
              <a:t> </a:t>
            </a:r>
            <a:r>
              <a:rPr sz="1700" spc="-18" dirty="0">
                <a:latin typeface="Tahoma"/>
                <a:cs typeface="Tahoma"/>
              </a:rPr>
              <a:t>variables:</a:t>
            </a:r>
            <a:endParaRPr sz="1700">
              <a:latin typeface="Tahoma"/>
              <a:cs typeface="Tahoma"/>
            </a:endParaRPr>
          </a:p>
          <a:p>
            <a:pPr marL="512579" marR="8993">
              <a:lnSpc>
                <a:spcPct val="102600"/>
              </a:lnSpc>
              <a:spcBef>
                <a:spcPts val="584"/>
              </a:spcBef>
            </a:pPr>
            <a:r>
              <a:rPr sz="1700" dirty="0">
                <a:latin typeface="Tahoma"/>
                <a:cs typeface="Tahoma"/>
              </a:rPr>
              <a:t>Probability</a:t>
            </a:r>
            <a:r>
              <a:rPr sz="1700" spc="35" dirty="0">
                <a:latin typeface="Tahoma"/>
                <a:cs typeface="Tahoma"/>
              </a:rPr>
              <a:t> </a:t>
            </a:r>
            <a:r>
              <a:rPr sz="1700" dirty="0">
                <a:latin typeface="Tahoma"/>
                <a:cs typeface="Tahoma"/>
              </a:rPr>
              <a:t>of</a:t>
            </a:r>
            <a:r>
              <a:rPr sz="1700" spc="44" dirty="0">
                <a:latin typeface="Tahoma"/>
                <a:cs typeface="Tahoma"/>
              </a:rPr>
              <a:t> </a:t>
            </a:r>
            <a:r>
              <a:rPr sz="1700" dirty="0">
                <a:latin typeface="Tahoma"/>
                <a:cs typeface="Tahoma"/>
              </a:rPr>
              <a:t>being</a:t>
            </a:r>
            <a:r>
              <a:rPr sz="1700" spc="44" dirty="0">
                <a:latin typeface="Tahoma"/>
                <a:cs typeface="Tahoma"/>
              </a:rPr>
              <a:t> </a:t>
            </a:r>
            <a:r>
              <a:rPr sz="1700" dirty="0">
                <a:latin typeface="Tahoma"/>
                <a:cs typeface="Tahoma"/>
              </a:rPr>
              <a:t>in</a:t>
            </a:r>
            <a:r>
              <a:rPr sz="1700" spc="44" dirty="0">
                <a:latin typeface="Tahoma"/>
                <a:cs typeface="Tahoma"/>
              </a:rPr>
              <a:t> </a:t>
            </a:r>
            <a:r>
              <a:rPr sz="1700" dirty="0">
                <a:latin typeface="Tahoma"/>
                <a:cs typeface="Tahoma"/>
              </a:rPr>
              <a:t>state</a:t>
            </a:r>
            <a:r>
              <a:rPr sz="1700" spc="44" dirty="0">
                <a:latin typeface="Tahoma"/>
                <a:cs typeface="Tahoma"/>
              </a:rPr>
              <a:t> </a:t>
            </a:r>
            <a:r>
              <a:rPr sz="1900" i="1" dirty="0">
                <a:latin typeface="Cambria"/>
                <a:cs typeface="Cambria"/>
              </a:rPr>
              <a:t>i</a:t>
            </a:r>
            <a:r>
              <a:rPr sz="1900" i="1" spc="142" dirty="0">
                <a:latin typeface="Cambria"/>
                <a:cs typeface="Cambria"/>
              </a:rPr>
              <a:t> </a:t>
            </a:r>
            <a:r>
              <a:rPr sz="1700" dirty="0">
                <a:latin typeface="Tahoma"/>
                <a:cs typeface="Tahoma"/>
              </a:rPr>
              <a:t>at</a:t>
            </a:r>
            <a:r>
              <a:rPr sz="1700" spc="44" dirty="0">
                <a:latin typeface="Tahoma"/>
                <a:cs typeface="Tahoma"/>
              </a:rPr>
              <a:t> </a:t>
            </a:r>
            <a:r>
              <a:rPr sz="1700" dirty="0">
                <a:latin typeface="Tahoma"/>
                <a:cs typeface="Tahoma"/>
              </a:rPr>
              <a:t>time</a:t>
            </a:r>
            <a:r>
              <a:rPr sz="1700" spc="44" dirty="0">
                <a:latin typeface="Tahoma"/>
                <a:cs typeface="Tahoma"/>
              </a:rPr>
              <a:t> </a:t>
            </a:r>
            <a:r>
              <a:rPr sz="1900" i="1" dirty="0">
                <a:latin typeface="Cambria"/>
                <a:cs typeface="Cambria"/>
              </a:rPr>
              <a:t>t</a:t>
            </a:r>
            <a:r>
              <a:rPr sz="1900" i="1" spc="177" dirty="0">
                <a:latin typeface="Cambria"/>
                <a:cs typeface="Cambria"/>
              </a:rPr>
              <a:t> </a:t>
            </a:r>
            <a:r>
              <a:rPr sz="1700" dirty="0">
                <a:latin typeface="Tahoma"/>
                <a:cs typeface="Tahoma"/>
              </a:rPr>
              <a:t>given</a:t>
            </a:r>
            <a:r>
              <a:rPr sz="1700" spc="44" dirty="0">
                <a:latin typeface="Tahoma"/>
                <a:cs typeface="Tahoma"/>
              </a:rPr>
              <a:t> </a:t>
            </a:r>
            <a:r>
              <a:rPr sz="1700" dirty="0">
                <a:latin typeface="Tahoma"/>
                <a:cs typeface="Tahoma"/>
              </a:rPr>
              <a:t>the</a:t>
            </a:r>
            <a:r>
              <a:rPr sz="1700" spc="44" dirty="0">
                <a:latin typeface="Tahoma"/>
                <a:cs typeface="Tahoma"/>
              </a:rPr>
              <a:t> </a:t>
            </a:r>
            <a:r>
              <a:rPr sz="1700" dirty="0">
                <a:latin typeface="Tahoma"/>
                <a:cs typeface="Tahoma"/>
              </a:rPr>
              <a:t>observation</a:t>
            </a:r>
            <a:r>
              <a:rPr sz="1700" spc="44" dirty="0">
                <a:latin typeface="Tahoma"/>
                <a:cs typeface="Tahoma"/>
              </a:rPr>
              <a:t> </a:t>
            </a:r>
            <a:r>
              <a:rPr sz="1900" i="1" dirty="0">
                <a:latin typeface="Cambria"/>
                <a:cs typeface="Cambria"/>
              </a:rPr>
              <a:t>Y</a:t>
            </a:r>
            <a:r>
              <a:rPr sz="1900" i="1" spc="301" dirty="0">
                <a:latin typeface="Cambria"/>
                <a:cs typeface="Cambria"/>
              </a:rPr>
              <a:t> </a:t>
            </a:r>
            <a:r>
              <a:rPr sz="1700" spc="-44" dirty="0">
                <a:latin typeface="Tahoma"/>
                <a:cs typeface="Tahoma"/>
              </a:rPr>
              <a:t>and </a:t>
            </a:r>
            <a:r>
              <a:rPr sz="1700" dirty="0">
                <a:latin typeface="Tahoma"/>
                <a:cs typeface="Tahoma"/>
              </a:rPr>
              <a:t>parameters</a:t>
            </a:r>
            <a:r>
              <a:rPr sz="1700" spc="327" dirty="0">
                <a:latin typeface="Tahoma"/>
                <a:cs typeface="Tahoma"/>
              </a:rPr>
              <a:t> </a:t>
            </a:r>
            <a:r>
              <a:rPr sz="1900" i="1" spc="-89" dirty="0">
                <a:latin typeface="Calibri"/>
                <a:cs typeface="Calibri"/>
              </a:rPr>
              <a:t>θ</a:t>
            </a:r>
            <a:endParaRPr sz="1900">
              <a:latin typeface="Calibri"/>
              <a:cs typeface="Calibri"/>
            </a:endParaRPr>
          </a:p>
        </p:txBody>
      </p:sp>
      <p:sp>
        <p:nvSpPr>
          <p:cNvPr id="5" name="object 5"/>
          <p:cNvSpPr txBox="1"/>
          <p:nvPr/>
        </p:nvSpPr>
        <p:spPr>
          <a:xfrm>
            <a:off x="2598760" y="2088978"/>
            <a:ext cx="2754536" cy="312818"/>
          </a:xfrm>
          <a:prstGeom prst="rect">
            <a:avLst/>
          </a:prstGeom>
        </p:spPr>
        <p:txBody>
          <a:bodyPr vert="horz" wrap="square" lIns="0" tIns="20233" rIns="0" bIns="0" rtlCol="0">
            <a:spAutoFit/>
          </a:bodyPr>
          <a:lstStyle/>
          <a:p>
            <a:pPr marL="67445">
              <a:spcBef>
                <a:spcPts val="159"/>
              </a:spcBef>
            </a:pPr>
            <a:r>
              <a:rPr sz="1900" i="1" dirty="0">
                <a:latin typeface="Calibri"/>
                <a:cs typeface="Calibri"/>
              </a:rPr>
              <a:t>γ</a:t>
            </a:r>
            <a:r>
              <a:rPr sz="2100" i="1" baseline="-10416" dirty="0">
                <a:latin typeface="Cambria"/>
                <a:cs typeface="Cambria"/>
              </a:rPr>
              <a:t>i</a:t>
            </a:r>
            <a:r>
              <a:rPr sz="1900" dirty="0">
                <a:latin typeface="Tahoma"/>
                <a:cs typeface="Tahoma"/>
              </a:rPr>
              <a:t>(</a:t>
            </a:r>
            <a:r>
              <a:rPr sz="1900" i="1" dirty="0">
                <a:latin typeface="Cambria"/>
                <a:cs typeface="Cambria"/>
              </a:rPr>
              <a:t>t</a:t>
            </a:r>
            <a:r>
              <a:rPr sz="1900" dirty="0">
                <a:latin typeface="Tahoma"/>
                <a:cs typeface="Tahoma"/>
              </a:rPr>
              <a:t>)</a:t>
            </a:r>
            <a:r>
              <a:rPr sz="1900" spc="-97" dirty="0">
                <a:latin typeface="Tahoma"/>
                <a:cs typeface="Tahoma"/>
              </a:rPr>
              <a:t> </a:t>
            </a:r>
            <a:r>
              <a:rPr sz="1900" dirty="0">
                <a:latin typeface="Tahoma"/>
                <a:cs typeface="Tahoma"/>
              </a:rPr>
              <a:t>=</a:t>
            </a:r>
            <a:r>
              <a:rPr sz="1900" spc="-80" dirty="0">
                <a:latin typeface="Tahoma"/>
                <a:cs typeface="Tahoma"/>
              </a:rPr>
              <a:t> </a:t>
            </a:r>
            <a:r>
              <a:rPr sz="1900" i="1" dirty="0">
                <a:latin typeface="Cambria"/>
                <a:cs typeface="Cambria"/>
              </a:rPr>
              <a:t>P</a:t>
            </a:r>
            <a:r>
              <a:rPr sz="1900" dirty="0">
                <a:latin typeface="Tahoma"/>
                <a:cs typeface="Tahoma"/>
              </a:rPr>
              <a:t>(</a:t>
            </a:r>
            <a:r>
              <a:rPr sz="1900" i="1" dirty="0">
                <a:latin typeface="Cambria"/>
                <a:cs typeface="Cambria"/>
              </a:rPr>
              <a:t>X</a:t>
            </a:r>
            <a:r>
              <a:rPr sz="2100" i="1" baseline="-10416" dirty="0">
                <a:latin typeface="Cambria"/>
                <a:cs typeface="Cambria"/>
              </a:rPr>
              <a:t>t</a:t>
            </a:r>
            <a:r>
              <a:rPr sz="2100" i="1" spc="503" baseline="-10416" dirty="0">
                <a:latin typeface="Cambria"/>
                <a:cs typeface="Cambria"/>
              </a:rPr>
              <a:t> </a:t>
            </a:r>
            <a:r>
              <a:rPr sz="1900" dirty="0">
                <a:latin typeface="Tahoma"/>
                <a:cs typeface="Tahoma"/>
              </a:rPr>
              <a:t>=</a:t>
            </a:r>
            <a:r>
              <a:rPr sz="1900" spc="-97" dirty="0">
                <a:latin typeface="Tahoma"/>
                <a:cs typeface="Tahoma"/>
              </a:rPr>
              <a:t> </a:t>
            </a:r>
            <a:r>
              <a:rPr sz="1900" i="1" dirty="0">
                <a:latin typeface="Cambria"/>
                <a:cs typeface="Cambria"/>
              </a:rPr>
              <a:t>i</a:t>
            </a:r>
            <a:r>
              <a:rPr sz="1900" dirty="0">
                <a:latin typeface="Roboto Th"/>
                <a:cs typeface="Roboto Th"/>
              </a:rPr>
              <a:t>|</a:t>
            </a:r>
            <a:r>
              <a:rPr sz="1900" i="1" dirty="0">
                <a:latin typeface="Cambria"/>
                <a:cs typeface="Cambria"/>
              </a:rPr>
              <a:t>Y</a:t>
            </a:r>
            <a:r>
              <a:rPr sz="1900" i="1" dirty="0">
                <a:latin typeface="Calibri"/>
                <a:cs typeface="Calibri"/>
              </a:rPr>
              <a:t>,</a:t>
            </a:r>
            <a:r>
              <a:rPr sz="1900" i="1" spc="-186" dirty="0">
                <a:latin typeface="Calibri"/>
                <a:cs typeface="Calibri"/>
              </a:rPr>
              <a:t> </a:t>
            </a:r>
            <a:r>
              <a:rPr sz="1900" i="1" spc="-124" dirty="0">
                <a:latin typeface="Calibri"/>
                <a:cs typeface="Calibri"/>
              </a:rPr>
              <a:t>θ</a:t>
            </a:r>
            <a:r>
              <a:rPr sz="1900" spc="-124" dirty="0">
                <a:latin typeface="Tahoma"/>
                <a:cs typeface="Tahoma"/>
              </a:rPr>
              <a:t>)</a:t>
            </a:r>
            <a:r>
              <a:rPr sz="1900" spc="-89" dirty="0">
                <a:latin typeface="Tahoma"/>
                <a:cs typeface="Tahoma"/>
              </a:rPr>
              <a:t> =</a:t>
            </a:r>
            <a:endParaRPr sz="1900">
              <a:latin typeface="Tahoma"/>
              <a:cs typeface="Tahoma"/>
            </a:endParaRPr>
          </a:p>
        </p:txBody>
      </p:sp>
      <p:sp>
        <p:nvSpPr>
          <p:cNvPr id="6" name="object 6"/>
          <p:cNvSpPr txBox="1"/>
          <p:nvPr/>
        </p:nvSpPr>
        <p:spPr>
          <a:xfrm>
            <a:off x="5586379" y="1944223"/>
            <a:ext cx="1181415" cy="312818"/>
          </a:xfrm>
          <a:prstGeom prst="rect">
            <a:avLst/>
          </a:prstGeom>
        </p:spPr>
        <p:txBody>
          <a:bodyPr vert="horz" wrap="square" lIns="0" tIns="20233" rIns="0" bIns="0" rtlCol="0">
            <a:spAutoFit/>
          </a:bodyPr>
          <a:lstStyle/>
          <a:p>
            <a:pPr marL="67445">
              <a:spcBef>
                <a:spcPts val="159"/>
              </a:spcBef>
            </a:pPr>
            <a:r>
              <a:rPr sz="1900" i="1" spc="-18" dirty="0">
                <a:latin typeface="Calibri"/>
                <a:cs typeface="Calibri"/>
              </a:rPr>
              <a:t>α</a:t>
            </a:r>
            <a:r>
              <a:rPr sz="2100" i="1" spc="-27" baseline="-10416" dirty="0">
                <a:latin typeface="Cambria"/>
                <a:cs typeface="Cambria"/>
              </a:rPr>
              <a:t>i</a:t>
            </a:r>
            <a:r>
              <a:rPr sz="1900" spc="-18" dirty="0">
                <a:latin typeface="Tahoma"/>
                <a:cs typeface="Tahoma"/>
              </a:rPr>
              <a:t>(</a:t>
            </a:r>
            <a:r>
              <a:rPr sz="1900" i="1" spc="-18" dirty="0">
                <a:latin typeface="Cambria"/>
                <a:cs typeface="Cambria"/>
              </a:rPr>
              <a:t>t</a:t>
            </a:r>
            <a:r>
              <a:rPr sz="1900" spc="-18" dirty="0">
                <a:latin typeface="Tahoma"/>
                <a:cs typeface="Tahoma"/>
              </a:rPr>
              <a:t>)</a:t>
            </a:r>
            <a:r>
              <a:rPr sz="1900" i="1" spc="-18" dirty="0">
                <a:latin typeface="Calibri"/>
                <a:cs typeface="Calibri"/>
              </a:rPr>
              <a:t>β</a:t>
            </a:r>
            <a:r>
              <a:rPr sz="2100" i="1" spc="-27" baseline="-10416" dirty="0">
                <a:latin typeface="Cambria"/>
                <a:cs typeface="Cambria"/>
              </a:rPr>
              <a:t>i</a:t>
            </a:r>
            <a:r>
              <a:rPr sz="1900" spc="-18" dirty="0">
                <a:latin typeface="Tahoma"/>
                <a:cs typeface="Tahoma"/>
              </a:rPr>
              <a:t>(</a:t>
            </a:r>
            <a:r>
              <a:rPr sz="1900" i="1" spc="-18" dirty="0">
                <a:latin typeface="Cambria"/>
                <a:cs typeface="Cambria"/>
              </a:rPr>
              <a:t>t</a:t>
            </a:r>
            <a:r>
              <a:rPr sz="1900" spc="-18" dirty="0">
                <a:latin typeface="Tahoma"/>
                <a:cs typeface="Tahoma"/>
              </a:rPr>
              <a:t>)</a:t>
            </a:r>
            <a:endParaRPr sz="1900">
              <a:latin typeface="Tahoma"/>
              <a:cs typeface="Tahoma"/>
            </a:endParaRPr>
          </a:p>
        </p:txBody>
      </p:sp>
      <p:sp>
        <p:nvSpPr>
          <p:cNvPr id="7" name="object 7"/>
          <p:cNvSpPr/>
          <p:nvPr/>
        </p:nvSpPr>
        <p:spPr>
          <a:xfrm>
            <a:off x="5368358" y="2260856"/>
            <a:ext cx="1617203" cy="0"/>
          </a:xfrm>
          <a:custGeom>
            <a:avLst/>
            <a:gdLst/>
            <a:ahLst/>
            <a:cxnLst/>
            <a:rect l="l" t="t" r="r" b="b"/>
            <a:pathLst>
              <a:path w="815339">
                <a:moveTo>
                  <a:pt x="0" y="0"/>
                </a:moveTo>
                <a:lnTo>
                  <a:pt x="815086" y="0"/>
                </a:lnTo>
              </a:path>
            </a:pathLst>
          </a:custGeom>
          <a:ln w="7759">
            <a:solidFill>
              <a:srgbClr val="000000"/>
            </a:solidFill>
          </a:ln>
        </p:spPr>
        <p:txBody>
          <a:bodyPr wrap="square" lIns="0" tIns="0" rIns="0" bIns="0" rtlCol="0"/>
          <a:lstStyle/>
          <a:p>
            <a:endParaRPr/>
          </a:p>
        </p:txBody>
      </p:sp>
      <p:sp>
        <p:nvSpPr>
          <p:cNvPr id="8" name="object 8"/>
          <p:cNvSpPr txBox="1"/>
          <p:nvPr/>
        </p:nvSpPr>
        <p:spPr>
          <a:xfrm>
            <a:off x="5343169" y="2115232"/>
            <a:ext cx="273312" cy="312818"/>
          </a:xfrm>
          <a:prstGeom prst="rect">
            <a:avLst/>
          </a:prstGeom>
        </p:spPr>
        <p:txBody>
          <a:bodyPr vert="horz" wrap="square" lIns="0" tIns="20233" rIns="0" bIns="0" rtlCol="0">
            <a:spAutoFit/>
          </a:bodyPr>
          <a:lstStyle/>
          <a:p>
            <a:pPr marL="22482">
              <a:spcBef>
                <a:spcPts val="159"/>
              </a:spcBef>
            </a:pPr>
            <a:r>
              <a:rPr sz="1900" spc="929" dirty="0">
                <a:latin typeface="Arial MT"/>
                <a:cs typeface="Arial MT"/>
              </a:rPr>
              <a:t>.</a:t>
            </a:r>
            <a:endParaRPr sz="1900">
              <a:latin typeface="Arial MT"/>
              <a:cs typeface="Arial MT"/>
            </a:endParaRPr>
          </a:p>
        </p:txBody>
      </p:sp>
      <p:sp>
        <p:nvSpPr>
          <p:cNvPr id="9" name="object 9"/>
          <p:cNvSpPr txBox="1"/>
          <p:nvPr/>
        </p:nvSpPr>
        <p:spPr>
          <a:xfrm>
            <a:off x="5565194" y="2228768"/>
            <a:ext cx="185147" cy="237009"/>
          </a:xfrm>
          <a:prstGeom prst="rect">
            <a:avLst/>
          </a:prstGeom>
        </p:spPr>
        <p:txBody>
          <a:bodyPr vert="horz" wrap="square" lIns="0" tIns="21357" rIns="0" bIns="0" rtlCol="0">
            <a:spAutoFit/>
          </a:bodyPr>
          <a:lstStyle/>
          <a:p>
            <a:pPr marL="22482">
              <a:spcBef>
                <a:spcPts val="168"/>
              </a:spcBef>
            </a:pPr>
            <a:r>
              <a:rPr sz="1400" i="1" spc="-89" dirty="0">
                <a:latin typeface="Cambria"/>
                <a:cs typeface="Cambria"/>
              </a:rPr>
              <a:t>N</a:t>
            </a:r>
            <a:endParaRPr sz="1400">
              <a:latin typeface="Cambria"/>
              <a:cs typeface="Cambria"/>
            </a:endParaRPr>
          </a:p>
        </p:txBody>
      </p:sp>
      <p:sp>
        <p:nvSpPr>
          <p:cNvPr id="10" name="object 10"/>
          <p:cNvSpPr txBox="1"/>
          <p:nvPr/>
        </p:nvSpPr>
        <p:spPr>
          <a:xfrm>
            <a:off x="5565194" y="2378693"/>
            <a:ext cx="372813" cy="237009"/>
          </a:xfrm>
          <a:prstGeom prst="rect">
            <a:avLst/>
          </a:prstGeom>
        </p:spPr>
        <p:txBody>
          <a:bodyPr vert="horz" wrap="square" lIns="0" tIns="21357" rIns="0" bIns="0" rtlCol="0">
            <a:spAutoFit/>
          </a:bodyPr>
          <a:lstStyle/>
          <a:p>
            <a:pPr marL="22482">
              <a:spcBef>
                <a:spcPts val="168"/>
              </a:spcBef>
            </a:pPr>
            <a:r>
              <a:rPr sz="1400" i="1" spc="-44" dirty="0">
                <a:latin typeface="Cambria"/>
                <a:cs typeface="Cambria"/>
              </a:rPr>
              <a:t>j</a:t>
            </a:r>
            <a:r>
              <a:rPr sz="1400" spc="-44" dirty="0">
                <a:latin typeface="Verdana"/>
                <a:cs typeface="Verdana"/>
              </a:rPr>
              <a:t>=</a:t>
            </a:r>
            <a:r>
              <a:rPr sz="1400" spc="-44" dirty="0">
                <a:latin typeface="Times New Roman"/>
                <a:cs typeface="Times New Roman"/>
              </a:rPr>
              <a:t>1</a:t>
            </a:r>
            <a:endParaRPr sz="1400">
              <a:latin typeface="Times New Roman"/>
              <a:cs typeface="Times New Roman"/>
            </a:endParaRPr>
          </a:p>
        </p:txBody>
      </p:sp>
      <p:sp>
        <p:nvSpPr>
          <p:cNvPr id="11" name="object 11"/>
          <p:cNvSpPr txBox="1"/>
          <p:nvPr/>
        </p:nvSpPr>
        <p:spPr>
          <a:xfrm>
            <a:off x="5879994" y="2256740"/>
            <a:ext cx="1181415" cy="312818"/>
          </a:xfrm>
          <a:prstGeom prst="rect">
            <a:avLst/>
          </a:prstGeom>
        </p:spPr>
        <p:txBody>
          <a:bodyPr vert="horz" wrap="square" lIns="0" tIns="20233" rIns="0" bIns="0" rtlCol="0">
            <a:spAutoFit/>
          </a:bodyPr>
          <a:lstStyle/>
          <a:p>
            <a:pPr marL="67445">
              <a:spcBef>
                <a:spcPts val="159"/>
              </a:spcBef>
            </a:pPr>
            <a:r>
              <a:rPr sz="1900" i="1" spc="-18" dirty="0">
                <a:latin typeface="Calibri"/>
                <a:cs typeface="Calibri"/>
              </a:rPr>
              <a:t>α</a:t>
            </a:r>
            <a:r>
              <a:rPr sz="2100" i="1" spc="-27" baseline="-10416" dirty="0">
                <a:latin typeface="Cambria"/>
                <a:cs typeface="Cambria"/>
              </a:rPr>
              <a:t>j</a:t>
            </a:r>
            <a:r>
              <a:rPr sz="1900" spc="-18" dirty="0">
                <a:latin typeface="Tahoma"/>
                <a:cs typeface="Tahoma"/>
              </a:rPr>
              <a:t>(</a:t>
            </a:r>
            <a:r>
              <a:rPr sz="1900" i="1" spc="-18" dirty="0">
                <a:latin typeface="Cambria"/>
                <a:cs typeface="Cambria"/>
              </a:rPr>
              <a:t>t</a:t>
            </a:r>
            <a:r>
              <a:rPr sz="1900" spc="-18" dirty="0">
                <a:latin typeface="Tahoma"/>
                <a:cs typeface="Tahoma"/>
              </a:rPr>
              <a:t>)</a:t>
            </a:r>
            <a:r>
              <a:rPr sz="1900" i="1" spc="-18" dirty="0">
                <a:latin typeface="Calibri"/>
                <a:cs typeface="Calibri"/>
              </a:rPr>
              <a:t>β</a:t>
            </a:r>
            <a:r>
              <a:rPr sz="2100" i="1" spc="-27" baseline="-10416" dirty="0">
                <a:latin typeface="Cambria"/>
                <a:cs typeface="Cambria"/>
              </a:rPr>
              <a:t>j</a:t>
            </a:r>
            <a:r>
              <a:rPr sz="1900" spc="-18" dirty="0">
                <a:latin typeface="Tahoma"/>
                <a:cs typeface="Tahoma"/>
              </a:rPr>
              <a:t>(</a:t>
            </a:r>
            <a:r>
              <a:rPr sz="1900" i="1" spc="-18" dirty="0">
                <a:latin typeface="Cambria"/>
                <a:cs typeface="Cambria"/>
              </a:rPr>
              <a:t>t</a:t>
            </a:r>
            <a:r>
              <a:rPr sz="1900" spc="-18" dirty="0">
                <a:latin typeface="Tahoma"/>
                <a:cs typeface="Tahoma"/>
              </a:rPr>
              <a:t>)</a:t>
            </a:r>
            <a:endParaRPr sz="1900">
              <a:latin typeface="Tahoma"/>
              <a:cs typeface="Tahoma"/>
            </a:endParaRPr>
          </a:p>
        </p:txBody>
      </p:sp>
      <p:pic>
        <p:nvPicPr>
          <p:cNvPr id="12" name="object 12"/>
          <p:cNvPicPr/>
          <p:nvPr/>
        </p:nvPicPr>
        <p:blipFill>
          <a:blip r:embed="rId3" cstate="print"/>
          <a:stretch>
            <a:fillRect/>
          </a:stretch>
        </p:blipFill>
        <p:spPr>
          <a:xfrm>
            <a:off x="558540" y="2759408"/>
            <a:ext cx="128444" cy="96244"/>
          </a:xfrm>
          <a:prstGeom prst="rect">
            <a:avLst/>
          </a:prstGeom>
        </p:spPr>
      </p:pic>
      <p:sp>
        <p:nvSpPr>
          <p:cNvPr id="13" name="object 13"/>
          <p:cNvSpPr txBox="1"/>
          <p:nvPr/>
        </p:nvSpPr>
        <p:spPr>
          <a:xfrm>
            <a:off x="799204" y="2634623"/>
            <a:ext cx="7834116" cy="614830"/>
          </a:xfrm>
          <a:prstGeom prst="rect">
            <a:avLst/>
          </a:prstGeom>
        </p:spPr>
        <p:txBody>
          <a:bodyPr vert="horz" wrap="square" lIns="0" tIns="12365" rIns="0" bIns="0" rtlCol="0">
            <a:spAutoFit/>
          </a:bodyPr>
          <a:lstStyle/>
          <a:p>
            <a:pPr marL="22482" marR="8993">
              <a:lnSpc>
                <a:spcPct val="102699"/>
              </a:lnSpc>
              <a:spcBef>
                <a:spcPts val="97"/>
              </a:spcBef>
            </a:pPr>
            <a:r>
              <a:rPr sz="1700" dirty="0">
                <a:latin typeface="Tahoma"/>
                <a:cs typeface="Tahoma"/>
              </a:rPr>
              <a:t>Probability</a:t>
            </a:r>
            <a:r>
              <a:rPr sz="1700" spc="44" dirty="0">
                <a:latin typeface="Tahoma"/>
                <a:cs typeface="Tahoma"/>
              </a:rPr>
              <a:t> </a:t>
            </a:r>
            <a:r>
              <a:rPr sz="1700" dirty="0">
                <a:latin typeface="Tahoma"/>
                <a:cs typeface="Tahoma"/>
              </a:rPr>
              <a:t>of</a:t>
            </a:r>
            <a:r>
              <a:rPr sz="1700" spc="44" dirty="0">
                <a:latin typeface="Tahoma"/>
                <a:cs typeface="Tahoma"/>
              </a:rPr>
              <a:t> </a:t>
            </a:r>
            <a:r>
              <a:rPr sz="1700" dirty="0">
                <a:latin typeface="Tahoma"/>
                <a:cs typeface="Tahoma"/>
              </a:rPr>
              <a:t>being</a:t>
            </a:r>
            <a:r>
              <a:rPr sz="1700" spc="44" dirty="0">
                <a:latin typeface="Tahoma"/>
                <a:cs typeface="Tahoma"/>
              </a:rPr>
              <a:t> </a:t>
            </a:r>
            <a:r>
              <a:rPr sz="1700" dirty="0">
                <a:latin typeface="Tahoma"/>
                <a:cs typeface="Tahoma"/>
              </a:rPr>
              <a:t>in</a:t>
            </a:r>
            <a:r>
              <a:rPr sz="1700" spc="44" dirty="0">
                <a:latin typeface="Tahoma"/>
                <a:cs typeface="Tahoma"/>
              </a:rPr>
              <a:t> </a:t>
            </a:r>
            <a:r>
              <a:rPr sz="1700" dirty="0">
                <a:latin typeface="Tahoma"/>
                <a:cs typeface="Tahoma"/>
              </a:rPr>
              <a:t>state</a:t>
            </a:r>
            <a:r>
              <a:rPr sz="1700" spc="44" dirty="0">
                <a:latin typeface="Tahoma"/>
                <a:cs typeface="Tahoma"/>
              </a:rPr>
              <a:t> </a:t>
            </a:r>
            <a:r>
              <a:rPr sz="1900" i="1" dirty="0">
                <a:latin typeface="Cambria"/>
                <a:cs typeface="Cambria"/>
              </a:rPr>
              <a:t>i</a:t>
            </a:r>
            <a:r>
              <a:rPr sz="1900" i="1" spc="142" dirty="0">
                <a:latin typeface="Cambria"/>
                <a:cs typeface="Cambria"/>
              </a:rPr>
              <a:t> </a:t>
            </a:r>
            <a:r>
              <a:rPr sz="1700" dirty="0">
                <a:latin typeface="Tahoma"/>
                <a:cs typeface="Tahoma"/>
              </a:rPr>
              <a:t>and</a:t>
            </a:r>
            <a:r>
              <a:rPr sz="1700" spc="44" dirty="0">
                <a:latin typeface="Tahoma"/>
                <a:cs typeface="Tahoma"/>
              </a:rPr>
              <a:t> </a:t>
            </a:r>
            <a:r>
              <a:rPr sz="1900" i="1" dirty="0">
                <a:latin typeface="Cambria"/>
                <a:cs typeface="Cambria"/>
              </a:rPr>
              <a:t>j</a:t>
            </a:r>
            <a:r>
              <a:rPr sz="1900" i="1" spc="142" dirty="0">
                <a:latin typeface="Cambria"/>
                <a:cs typeface="Cambria"/>
              </a:rPr>
              <a:t> </a:t>
            </a:r>
            <a:r>
              <a:rPr sz="1700" dirty="0">
                <a:latin typeface="Tahoma"/>
                <a:cs typeface="Tahoma"/>
              </a:rPr>
              <a:t>at</a:t>
            </a:r>
            <a:r>
              <a:rPr sz="1700" spc="44" dirty="0">
                <a:latin typeface="Tahoma"/>
                <a:cs typeface="Tahoma"/>
              </a:rPr>
              <a:t> </a:t>
            </a:r>
            <a:r>
              <a:rPr sz="1700" dirty="0">
                <a:latin typeface="Tahoma"/>
                <a:cs typeface="Tahoma"/>
              </a:rPr>
              <a:t>time</a:t>
            </a:r>
            <a:r>
              <a:rPr sz="1700" spc="44" dirty="0">
                <a:latin typeface="Tahoma"/>
                <a:cs typeface="Tahoma"/>
              </a:rPr>
              <a:t> </a:t>
            </a:r>
            <a:r>
              <a:rPr sz="1900" i="1" dirty="0">
                <a:latin typeface="Cambria"/>
                <a:cs typeface="Cambria"/>
              </a:rPr>
              <a:t>t</a:t>
            </a:r>
            <a:r>
              <a:rPr sz="1900" i="1" spc="177" dirty="0">
                <a:latin typeface="Cambria"/>
                <a:cs typeface="Cambria"/>
              </a:rPr>
              <a:t> </a:t>
            </a:r>
            <a:r>
              <a:rPr sz="1700" dirty="0">
                <a:latin typeface="Tahoma"/>
                <a:cs typeface="Tahoma"/>
              </a:rPr>
              <a:t>and</a:t>
            </a:r>
            <a:r>
              <a:rPr sz="1700" spc="53" dirty="0">
                <a:latin typeface="Tahoma"/>
                <a:cs typeface="Tahoma"/>
              </a:rPr>
              <a:t> </a:t>
            </a:r>
            <a:r>
              <a:rPr sz="1900" i="1" spc="-133" dirty="0">
                <a:latin typeface="Cambria"/>
                <a:cs typeface="Cambria"/>
              </a:rPr>
              <a:t>t</a:t>
            </a:r>
            <a:r>
              <a:rPr sz="1900" i="1" spc="-89" dirty="0">
                <a:latin typeface="Cambria"/>
                <a:cs typeface="Cambria"/>
              </a:rPr>
              <a:t> </a:t>
            </a:r>
            <a:r>
              <a:rPr sz="1900" dirty="0">
                <a:latin typeface="Tahoma"/>
                <a:cs typeface="Tahoma"/>
              </a:rPr>
              <a:t>+</a:t>
            </a:r>
            <a:r>
              <a:rPr sz="1900" spc="-292" dirty="0">
                <a:latin typeface="Tahoma"/>
                <a:cs typeface="Tahoma"/>
              </a:rPr>
              <a:t> </a:t>
            </a:r>
            <a:r>
              <a:rPr sz="1900" dirty="0">
                <a:latin typeface="Times New Roman"/>
                <a:cs typeface="Times New Roman"/>
              </a:rPr>
              <a:t>1</a:t>
            </a:r>
            <a:r>
              <a:rPr sz="1900" spc="80" dirty="0">
                <a:latin typeface="Times New Roman"/>
                <a:cs typeface="Times New Roman"/>
              </a:rPr>
              <a:t> </a:t>
            </a:r>
            <a:r>
              <a:rPr sz="1700" dirty="0">
                <a:latin typeface="Tahoma"/>
                <a:cs typeface="Tahoma"/>
              </a:rPr>
              <a:t>respectively</a:t>
            </a:r>
            <a:r>
              <a:rPr sz="1700" spc="44" dirty="0">
                <a:latin typeface="Tahoma"/>
                <a:cs typeface="Tahoma"/>
              </a:rPr>
              <a:t> </a:t>
            </a:r>
            <a:r>
              <a:rPr sz="1700" spc="-18" dirty="0">
                <a:latin typeface="Tahoma"/>
                <a:cs typeface="Tahoma"/>
              </a:rPr>
              <a:t>given </a:t>
            </a:r>
            <a:r>
              <a:rPr sz="1700" dirty="0">
                <a:latin typeface="Tahoma"/>
                <a:cs typeface="Tahoma"/>
              </a:rPr>
              <a:t>the</a:t>
            </a:r>
            <a:r>
              <a:rPr sz="1700" spc="133" dirty="0">
                <a:latin typeface="Tahoma"/>
                <a:cs typeface="Tahoma"/>
              </a:rPr>
              <a:t> </a:t>
            </a:r>
            <a:r>
              <a:rPr sz="1700" dirty="0">
                <a:latin typeface="Tahoma"/>
                <a:cs typeface="Tahoma"/>
              </a:rPr>
              <a:t>observation</a:t>
            </a:r>
            <a:r>
              <a:rPr sz="1700" spc="133" dirty="0">
                <a:latin typeface="Tahoma"/>
                <a:cs typeface="Tahoma"/>
              </a:rPr>
              <a:t> </a:t>
            </a:r>
            <a:r>
              <a:rPr sz="1900" i="1" dirty="0">
                <a:latin typeface="Cambria"/>
                <a:cs typeface="Cambria"/>
              </a:rPr>
              <a:t>Y</a:t>
            </a:r>
            <a:r>
              <a:rPr sz="1900" i="1" spc="425" dirty="0">
                <a:latin typeface="Cambria"/>
                <a:cs typeface="Cambria"/>
              </a:rPr>
              <a:t> </a:t>
            </a:r>
            <a:r>
              <a:rPr sz="1700" dirty="0">
                <a:latin typeface="Tahoma"/>
                <a:cs typeface="Tahoma"/>
              </a:rPr>
              <a:t>and</a:t>
            </a:r>
            <a:r>
              <a:rPr sz="1700" spc="142" dirty="0">
                <a:latin typeface="Tahoma"/>
                <a:cs typeface="Tahoma"/>
              </a:rPr>
              <a:t> </a:t>
            </a:r>
            <a:r>
              <a:rPr sz="1700" dirty="0">
                <a:latin typeface="Tahoma"/>
                <a:cs typeface="Tahoma"/>
              </a:rPr>
              <a:t>parameters</a:t>
            </a:r>
            <a:r>
              <a:rPr sz="1700" spc="133" dirty="0">
                <a:latin typeface="Tahoma"/>
                <a:cs typeface="Tahoma"/>
              </a:rPr>
              <a:t> </a:t>
            </a:r>
            <a:r>
              <a:rPr sz="1900" i="1" spc="-89" dirty="0">
                <a:latin typeface="Calibri"/>
                <a:cs typeface="Calibri"/>
              </a:rPr>
              <a:t>θ</a:t>
            </a:r>
            <a:endParaRPr sz="1900">
              <a:latin typeface="Calibri"/>
              <a:cs typeface="Calibri"/>
            </a:endParaRPr>
          </a:p>
        </p:txBody>
      </p:sp>
      <p:sp>
        <p:nvSpPr>
          <p:cNvPr id="14" name="object 14"/>
          <p:cNvSpPr txBox="1"/>
          <p:nvPr/>
        </p:nvSpPr>
        <p:spPr>
          <a:xfrm>
            <a:off x="1163404" y="3767496"/>
            <a:ext cx="162476" cy="237009"/>
          </a:xfrm>
          <a:prstGeom prst="rect">
            <a:avLst/>
          </a:prstGeom>
        </p:spPr>
        <p:txBody>
          <a:bodyPr vert="horz" wrap="square" lIns="0" tIns="21357" rIns="0" bIns="0" rtlCol="0">
            <a:spAutoFit/>
          </a:bodyPr>
          <a:lstStyle/>
          <a:p>
            <a:pPr marL="22482">
              <a:spcBef>
                <a:spcPts val="168"/>
              </a:spcBef>
            </a:pPr>
            <a:r>
              <a:rPr sz="1400" i="1" spc="-44" dirty="0">
                <a:latin typeface="Cambria"/>
                <a:cs typeface="Cambria"/>
              </a:rPr>
              <a:t>ij</a:t>
            </a:r>
            <a:endParaRPr sz="1400">
              <a:latin typeface="Cambria"/>
              <a:cs typeface="Cambria"/>
            </a:endParaRPr>
          </a:p>
        </p:txBody>
      </p:sp>
      <p:sp>
        <p:nvSpPr>
          <p:cNvPr id="15" name="object 15"/>
          <p:cNvSpPr txBox="1"/>
          <p:nvPr/>
        </p:nvSpPr>
        <p:spPr>
          <a:xfrm>
            <a:off x="1047706" y="3681141"/>
            <a:ext cx="1089471" cy="312818"/>
          </a:xfrm>
          <a:prstGeom prst="rect">
            <a:avLst/>
          </a:prstGeom>
        </p:spPr>
        <p:txBody>
          <a:bodyPr vert="horz" wrap="square" lIns="0" tIns="20233" rIns="0" bIns="0" rtlCol="0">
            <a:spAutoFit/>
          </a:bodyPr>
          <a:lstStyle/>
          <a:p>
            <a:pPr marL="22482">
              <a:spcBef>
                <a:spcPts val="159"/>
              </a:spcBef>
            </a:pPr>
            <a:r>
              <a:rPr sz="1900" i="1" spc="115" dirty="0">
                <a:latin typeface="Calibri"/>
                <a:cs typeface="Calibri"/>
              </a:rPr>
              <a:t>ζ</a:t>
            </a:r>
            <a:r>
              <a:rPr sz="1900" i="1" spc="487" dirty="0">
                <a:latin typeface="Calibri"/>
                <a:cs typeface="Calibri"/>
              </a:rPr>
              <a:t> </a:t>
            </a:r>
            <a:r>
              <a:rPr sz="1900" spc="-53" dirty="0">
                <a:latin typeface="Tahoma"/>
                <a:cs typeface="Tahoma"/>
              </a:rPr>
              <a:t>(</a:t>
            </a:r>
            <a:r>
              <a:rPr sz="1900" i="1" spc="-53" dirty="0">
                <a:latin typeface="Cambria"/>
                <a:cs typeface="Cambria"/>
              </a:rPr>
              <a:t>t</a:t>
            </a:r>
            <a:r>
              <a:rPr sz="1900" spc="-53" dirty="0">
                <a:latin typeface="Tahoma"/>
                <a:cs typeface="Tahoma"/>
              </a:rPr>
              <a:t>)</a:t>
            </a:r>
            <a:r>
              <a:rPr sz="1900" spc="-159" dirty="0">
                <a:latin typeface="Tahoma"/>
                <a:cs typeface="Tahoma"/>
              </a:rPr>
              <a:t> </a:t>
            </a:r>
            <a:r>
              <a:rPr sz="1900" dirty="0">
                <a:latin typeface="Tahoma"/>
                <a:cs typeface="Tahoma"/>
              </a:rPr>
              <a:t>=</a:t>
            </a:r>
            <a:r>
              <a:rPr sz="1900" spc="-150" dirty="0">
                <a:latin typeface="Tahoma"/>
                <a:cs typeface="Tahoma"/>
              </a:rPr>
              <a:t> </a:t>
            </a:r>
            <a:r>
              <a:rPr sz="1900" i="1" spc="-89" dirty="0">
                <a:latin typeface="Cambria"/>
                <a:cs typeface="Cambria"/>
              </a:rPr>
              <a:t>P</a:t>
            </a:r>
            <a:endParaRPr sz="1900">
              <a:latin typeface="Cambria"/>
              <a:cs typeface="Cambria"/>
            </a:endParaRPr>
          </a:p>
        </p:txBody>
      </p:sp>
      <p:sp>
        <p:nvSpPr>
          <p:cNvPr id="16" name="object 16"/>
          <p:cNvSpPr txBox="1"/>
          <p:nvPr/>
        </p:nvSpPr>
        <p:spPr>
          <a:xfrm>
            <a:off x="2361192" y="3767496"/>
            <a:ext cx="107058" cy="237009"/>
          </a:xfrm>
          <a:prstGeom prst="rect">
            <a:avLst/>
          </a:prstGeom>
        </p:spPr>
        <p:txBody>
          <a:bodyPr vert="horz" wrap="square" lIns="0" tIns="21357" rIns="0" bIns="0" rtlCol="0">
            <a:spAutoFit/>
          </a:bodyPr>
          <a:lstStyle/>
          <a:p>
            <a:pPr marL="22482">
              <a:spcBef>
                <a:spcPts val="168"/>
              </a:spcBef>
            </a:pPr>
            <a:r>
              <a:rPr sz="1400" i="1" spc="-89" dirty="0">
                <a:latin typeface="Cambria"/>
                <a:cs typeface="Cambria"/>
              </a:rPr>
              <a:t>t</a:t>
            </a:r>
            <a:endParaRPr sz="1400">
              <a:latin typeface="Cambria"/>
              <a:cs typeface="Cambria"/>
            </a:endParaRPr>
          </a:p>
        </p:txBody>
      </p:sp>
      <p:sp>
        <p:nvSpPr>
          <p:cNvPr id="17" name="object 17"/>
          <p:cNvSpPr txBox="1"/>
          <p:nvPr/>
        </p:nvSpPr>
        <p:spPr>
          <a:xfrm>
            <a:off x="2086394" y="3681141"/>
            <a:ext cx="1076876" cy="312818"/>
          </a:xfrm>
          <a:prstGeom prst="rect">
            <a:avLst/>
          </a:prstGeom>
        </p:spPr>
        <p:txBody>
          <a:bodyPr vert="horz" wrap="square" lIns="0" tIns="20233" rIns="0" bIns="0" rtlCol="0">
            <a:spAutoFit/>
          </a:bodyPr>
          <a:lstStyle/>
          <a:p>
            <a:pPr marL="22482">
              <a:spcBef>
                <a:spcPts val="159"/>
              </a:spcBef>
            </a:pPr>
            <a:r>
              <a:rPr sz="1900" dirty="0">
                <a:latin typeface="Tahoma"/>
                <a:cs typeface="Tahoma"/>
              </a:rPr>
              <a:t>(</a:t>
            </a:r>
            <a:r>
              <a:rPr sz="1900" i="1" dirty="0">
                <a:latin typeface="Cambria"/>
                <a:cs typeface="Cambria"/>
              </a:rPr>
              <a:t>X</a:t>
            </a:r>
            <a:r>
              <a:rPr sz="1900" i="1" spc="584" dirty="0">
                <a:latin typeface="Cambria"/>
                <a:cs typeface="Cambria"/>
              </a:rPr>
              <a:t> </a:t>
            </a:r>
            <a:r>
              <a:rPr sz="1900" dirty="0">
                <a:latin typeface="Tahoma"/>
                <a:cs typeface="Tahoma"/>
              </a:rPr>
              <a:t>=</a:t>
            </a:r>
            <a:r>
              <a:rPr sz="1900" spc="-133" dirty="0">
                <a:latin typeface="Tahoma"/>
                <a:cs typeface="Tahoma"/>
              </a:rPr>
              <a:t> </a:t>
            </a:r>
            <a:r>
              <a:rPr sz="1900" i="1" dirty="0">
                <a:latin typeface="Cambria"/>
                <a:cs typeface="Cambria"/>
              </a:rPr>
              <a:t>i</a:t>
            </a:r>
            <a:r>
              <a:rPr sz="1900" i="1" dirty="0">
                <a:latin typeface="Calibri"/>
                <a:cs typeface="Calibri"/>
              </a:rPr>
              <a:t>,</a:t>
            </a:r>
            <a:r>
              <a:rPr sz="1900" i="1" spc="-202" dirty="0">
                <a:latin typeface="Calibri"/>
                <a:cs typeface="Calibri"/>
              </a:rPr>
              <a:t> </a:t>
            </a:r>
            <a:r>
              <a:rPr sz="1900" i="1" spc="27" dirty="0">
                <a:latin typeface="Cambria"/>
                <a:cs typeface="Cambria"/>
              </a:rPr>
              <a:t>X</a:t>
            </a:r>
            <a:endParaRPr sz="1900">
              <a:latin typeface="Cambria"/>
              <a:cs typeface="Cambria"/>
            </a:endParaRPr>
          </a:p>
        </p:txBody>
      </p:sp>
      <p:sp>
        <p:nvSpPr>
          <p:cNvPr id="18" name="object 18"/>
          <p:cNvSpPr txBox="1"/>
          <p:nvPr/>
        </p:nvSpPr>
        <p:spPr>
          <a:xfrm>
            <a:off x="3112537" y="3767496"/>
            <a:ext cx="376592" cy="237009"/>
          </a:xfrm>
          <a:prstGeom prst="rect">
            <a:avLst/>
          </a:prstGeom>
        </p:spPr>
        <p:txBody>
          <a:bodyPr vert="horz" wrap="square" lIns="0" tIns="21357" rIns="0" bIns="0" rtlCol="0">
            <a:spAutoFit/>
          </a:bodyPr>
          <a:lstStyle/>
          <a:p>
            <a:pPr marL="22482">
              <a:spcBef>
                <a:spcPts val="168"/>
              </a:spcBef>
            </a:pPr>
            <a:r>
              <a:rPr sz="1400" i="1" spc="-44" dirty="0">
                <a:latin typeface="Cambria"/>
                <a:cs typeface="Cambria"/>
              </a:rPr>
              <a:t>t</a:t>
            </a:r>
            <a:r>
              <a:rPr sz="1400" spc="-44" dirty="0">
                <a:latin typeface="Verdana"/>
                <a:cs typeface="Verdana"/>
              </a:rPr>
              <a:t>+</a:t>
            </a:r>
            <a:r>
              <a:rPr sz="1400" spc="-44" dirty="0">
                <a:latin typeface="Times New Roman"/>
                <a:cs typeface="Times New Roman"/>
              </a:rPr>
              <a:t>1</a:t>
            </a:r>
            <a:endParaRPr sz="1400">
              <a:latin typeface="Times New Roman"/>
              <a:cs typeface="Times New Roman"/>
            </a:endParaRPr>
          </a:p>
        </p:txBody>
      </p:sp>
      <p:sp>
        <p:nvSpPr>
          <p:cNvPr id="19" name="object 19"/>
          <p:cNvSpPr txBox="1"/>
          <p:nvPr/>
        </p:nvSpPr>
        <p:spPr>
          <a:xfrm>
            <a:off x="3511874" y="3681141"/>
            <a:ext cx="1236833" cy="312818"/>
          </a:xfrm>
          <a:prstGeom prst="rect">
            <a:avLst/>
          </a:prstGeom>
        </p:spPr>
        <p:txBody>
          <a:bodyPr vert="horz" wrap="square" lIns="0" tIns="20233" rIns="0" bIns="0" rtlCol="0">
            <a:spAutoFit/>
          </a:bodyPr>
          <a:lstStyle/>
          <a:p>
            <a:pPr marL="22482">
              <a:spcBef>
                <a:spcPts val="159"/>
              </a:spcBef>
            </a:pPr>
            <a:r>
              <a:rPr sz="1900" dirty="0">
                <a:latin typeface="Tahoma"/>
                <a:cs typeface="Tahoma"/>
              </a:rPr>
              <a:t>=</a:t>
            </a:r>
            <a:r>
              <a:rPr sz="1900" spc="-80" dirty="0">
                <a:latin typeface="Tahoma"/>
                <a:cs typeface="Tahoma"/>
              </a:rPr>
              <a:t> </a:t>
            </a:r>
            <a:r>
              <a:rPr sz="1900" i="1" dirty="0">
                <a:latin typeface="Cambria"/>
                <a:cs typeface="Cambria"/>
              </a:rPr>
              <a:t>j</a:t>
            </a:r>
            <a:r>
              <a:rPr sz="1900" dirty="0">
                <a:latin typeface="Roboto Th"/>
                <a:cs typeface="Roboto Th"/>
              </a:rPr>
              <a:t>|</a:t>
            </a:r>
            <a:r>
              <a:rPr sz="1900" i="1" dirty="0">
                <a:latin typeface="Cambria"/>
                <a:cs typeface="Cambria"/>
              </a:rPr>
              <a:t>Y</a:t>
            </a:r>
            <a:r>
              <a:rPr sz="1900" i="1" dirty="0">
                <a:latin typeface="Calibri"/>
                <a:cs typeface="Calibri"/>
              </a:rPr>
              <a:t>,</a:t>
            </a:r>
            <a:r>
              <a:rPr sz="1900" i="1" spc="-177" dirty="0">
                <a:latin typeface="Calibri"/>
                <a:cs typeface="Calibri"/>
              </a:rPr>
              <a:t> </a:t>
            </a:r>
            <a:r>
              <a:rPr sz="1900" i="1" spc="-124" dirty="0">
                <a:latin typeface="Calibri"/>
                <a:cs typeface="Calibri"/>
              </a:rPr>
              <a:t>θ</a:t>
            </a:r>
            <a:r>
              <a:rPr sz="1900" spc="-124" dirty="0">
                <a:latin typeface="Tahoma"/>
                <a:cs typeface="Tahoma"/>
              </a:rPr>
              <a:t>)</a:t>
            </a:r>
            <a:r>
              <a:rPr sz="1900" spc="-71" dirty="0">
                <a:latin typeface="Tahoma"/>
                <a:cs typeface="Tahoma"/>
              </a:rPr>
              <a:t> </a:t>
            </a:r>
            <a:r>
              <a:rPr sz="1900" spc="-89" dirty="0">
                <a:latin typeface="Tahoma"/>
                <a:cs typeface="Tahoma"/>
              </a:rPr>
              <a:t>=</a:t>
            </a:r>
            <a:endParaRPr sz="1900">
              <a:latin typeface="Tahoma"/>
              <a:cs typeface="Tahoma"/>
            </a:endParaRPr>
          </a:p>
        </p:txBody>
      </p:sp>
      <p:sp>
        <p:nvSpPr>
          <p:cNvPr id="20" name="object 20"/>
          <p:cNvSpPr txBox="1"/>
          <p:nvPr/>
        </p:nvSpPr>
        <p:spPr>
          <a:xfrm>
            <a:off x="5325182" y="3526212"/>
            <a:ext cx="2749498" cy="312818"/>
          </a:xfrm>
          <a:prstGeom prst="rect">
            <a:avLst/>
          </a:prstGeom>
        </p:spPr>
        <p:txBody>
          <a:bodyPr vert="horz" wrap="square" lIns="0" tIns="20233" rIns="0" bIns="0" rtlCol="0">
            <a:spAutoFit/>
          </a:bodyPr>
          <a:lstStyle/>
          <a:p>
            <a:pPr marL="67445">
              <a:spcBef>
                <a:spcPts val="159"/>
              </a:spcBef>
            </a:pPr>
            <a:r>
              <a:rPr sz="1900" i="1" spc="-18" dirty="0">
                <a:latin typeface="Calibri"/>
                <a:cs typeface="Calibri"/>
              </a:rPr>
              <a:t>α</a:t>
            </a:r>
            <a:r>
              <a:rPr sz="2100" i="1" spc="-27" baseline="-10416" dirty="0">
                <a:latin typeface="Cambria"/>
                <a:cs typeface="Cambria"/>
              </a:rPr>
              <a:t>i</a:t>
            </a:r>
            <a:r>
              <a:rPr sz="1900" spc="-18" dirty="0">
                <a:latin typeface="Tahoma"/>
                <a:cs typeface="Tahoma"/>
              </a:rPr>
              <a:t>(</a:t>
            </a:r>
            <a:r>
              <a:rPr sz="1900" i="1" spc="-18" dirty="0">
                <a:latin typeface="Cambria"/>
                <a:cs typeface="Cambria"/>
              </a:rPr>
              <a:t>t</a:t>
            </a:r>
            <a:r>
              <a:rPr sz="1900" spc="-18" dirty="0">
                <a:latin typeface="Tahoma"/>
                <a:cs typeface="Tahoma"/>
              </a:rPr>
              <a:t>)</a:t>
            </a:r>
            <a:r>
              <a:rPr sz="1900" i="1" spc="-18" dirty="0">
                <a:latin typeface="Cambria"/>
                <a:cs typeface="Cambria"/>
              </a:rPr>
              <a:t>a</a:t>
            </a:r>
            <a:r>
              <a:rPr sz="2100" i="1" spc="-27" baseline="-10416" dirty="0">
                <a:latin typeface="Cambria"/>
                <a:cs typeface="Cambria"/>
              </a:rPr>
              <a:t>ij</a:t>
            </a:r>
            <a:r>
              <a:rPr sz="1900" i="1" spc="-18" dirty="0">
                <a:latin typeface="Calibri"/>
                <a:cs typeface="Calibri"/>
              </a:rPr>
              <a:t>β</a:t>
            </a:r>
            <a:r>
              <a:rPr sz="2100" i="1" spc="-27" baseline="-10416" dirty="0">
                <a:latin typeface="Cambria"/>
                <a:cs typeface="Cambria"/>
              </a:rPr>
              <a:t>j</a:t>
            </a:r>
            <a:r>
              <a:rPr sz="1900" spc="-18" dirty="0">
                <a:latin typeface="Tahoma"/>
                <a:cs typeface="Tahoma"/>
              </a:rPr>
              <a:t>(</a:t>
            </a:r>
            <a:r>
              <a:rPr sz="1900" i="1" spc="-18" dirty="0">
                <a:latin typeface="Cambria"/>
                <a:cs typeface="Cambria"/>
              </a:rPr>
              <a:t>t</a:t>
            </a:r>
            <a:r>
              <a:rPr sz="1900" i="1" spc="-9" dirty="0">
                <a:latin typeface="Cambria"/>
                <a:cs typeface="Cambria"/>
              </a:rPr>
              <a:t> </a:t>
            </a:r>
            <a:r>
              <a:rPr sz="1900" dirty="0">
                <a:latin typeface="Tahoma"/>
                <a:cs typeface="Tahoma"/>
              </a:rPr>
              <a:t>+</a:t>
            </a:r>
            <a:r>
              <a:rPr sz="1900" spc="-230" dirty="0">
                <a:latin typeface="Tahoma"/>
                <a:cs typeface="Tahoma"/>
              </a:rPr>
              <a:t> </a:t>
            </a:r>
            <a:r>
              <a:rPr sz="1900" spc="-18" dirty="0">
                <a:latin typeface="Times New Roman"/>
                <a:cs typeface="Times New Roman"/>
              </a:rPr>
              <a:t>1</a:t>
            </a:r>
            <a:r>
              <a:rPr sz="1900" spc="-18" dirty="0">
                <a:latin typeface="Tahoma"/>
                <a:cs typeface="Tahoma"/>
              </a:rPr>
              <a:t>)</a:t>
            </a:r>
            <a:r>
              <a:rPr sz="1900" i="1" spc="-18" dirty="0">
                <a:latin typeface="Cambria"/>
                <a:cs typeface="Cambria"/>
              </a:rPr>
              <a:t>b</a:t>
            </a:r>
            <a:r>
              <a:rPr sz="2100" i="1" spc="-27" baseline="-10416" dirty="0">
                <a:latin typeface="Cambria"/>
                <a:cs typeface="Cambria"/>
              </a:rPr>
              <a:t>j</a:t>
            </a:r>
            <a:r>
              <a:rPr sz="1900" spc="-18" dirty="0">
                <a:latin typeface="Tahoma"/>
                <a:cs typeface="Tahoma"/>
              </a:rPr>
              <a:t>(</a:t>
            </a:r>
            <a:r>
              <a:rPr sz="1900" i="1" spc="-18" dirty="0">
                <a:latin typeface="Cambria"/>
                <a:cs typeface="Cambria"/>
              </a:rPr>
              <a:t>y</a:t>
            </a:r>
            <a:r>
              <a:rPr sz="2100" i="1" spc="-27" baseline="-10416" dirty="0">
                <a:latin typeface="Cambria"/>
                <a:cs typeface="Cambria"/>
              </a:rPr>
              <a:t>t</a:t>
            </a:r>
            <a:r>
              <a:rPr sz="2100" spc="-27" baseline="-10416" dirty="0">
                <a:latin typeface="Verdana"/>
                <a:cs typeface="Verdana"/>
              </a:rPr>
              <a:t>+</a:t>
            </a:r>
            <a:r>
              <a:rPr sz="2100" spc="-27" baseline="-10416" dirty="0">
                <a:latin typeface="Times New Roman"/>
                <a:cs typeface="Times New Roman"/>
              </a:rPr>
              <a:t>1</a:t>
            </a:r>
            <a:r>
              <a:rPr sz="1900" spc="-18" dirty="0">
                <a:latin typeface="Tahoma"/>
                <a:cs typeface="Tahoma"/>
              </a:rPr>
              <a:t>)</a:t>
            </a:r>
            <a:endParaRPr sz="1900">
              <a:latin typeface="Tahoma"/>
              <a:cs typeface="Tahoma"/>
            </a:endParaRPr>
          </a:p>
        </p:txBody>
      </p:sp>
      <p:sp>
        <p:nvSpPr>
          <p:cNvPr id="21" name="object 21"/>
          <p:cNvSpPr/>
          <p:nvPr/>
        </p:nvSpPr>
        <p:spPr>
          <a:xfrm>
            <a:off x="4813724" y="3853001"/>
            <a:ext cx="3773474" cy="0"/>
          </a:xfrm>
          <a:custGeom>
            <a:avLst/>
            <a:gdLst/>
            <a:ahLst/>
            <a:cxnLst/>
            <a:rect l="l" t="t" r="r" b="b"/>
            <a:pathLst>
              <a:path w="1902460">
                <a:moveTo>
                  <a:pt x="0" y="0"/>
                </a:moveTo>
                <a:lnTo>
                  <a:pt x="1902079" y="0"/>
                </a:lnTo>
              </a:path>
            </a:pathLst>
          </a:custGeom>
          <a:ln w="7759">
            <a:solidFill>
              <a:srgbClr val="000000"/>
            </a:solidFill>
          </a:ln>
        </p:spPr>
        <p:txBody>
          <a:bodyPr wrap="square" lIns="0" tIns="0" rIns="0" bIns="0" rtlCol="0"/>
          <a:lstStyle/>
          <a:p>
            <a:endParaRPr/>
          </a:p>
        </p:txBody>
      </p:sp>
      <p:sp>
        <p:nvSpPr>
          <p:cNvPr id="22" name="object 22"/>
          <p:cNvSpPr txBox="1"/>
          <p:nvPr/>
        </p:nvSpPr>
        <p:spPr>
          <a:xfrm>
            <a:off x="4788535" y="3707415"/>
            <a:ext cx="860241" cy="312818"/>
          </a:xfrm>
          <a:prstGeom prst="rect">
            <a:avLst/>
          </a:prstGeom>
        </p:spPr>
        <p:txBody>
          <a:bodyPr vert="horz" wrap="square" lIns="0" tIns="20233" rIns="0" bIns="0" rtlCol="0">
            <a:spAutoFit/>
          </a:bodyPr>
          <a:lstStyle/>
          <a:p>
            <a:pPr marL="22482">
              <a:spcBef>
                <a:spcPts val="159"/>
              </a:spcBef>
              <a:tabLst>
                <a:tab pos="545177" algn="l"/>
              </a:tabLst>
            </a:pPr>
            <a:r>
              <a:rPr sz="1900" spc="929" dirty="0">
                <a:latin typeface="Arial MT"/>
                <a:cs typeface="Arial MT"/>
              </a:rPr>
              <a:t>.</a:t>
            </a:r>
            <a:r>
              <a:rPr sz="1900" dirty="0">
                <a:latin typeface="Arial MT"/>
                <a:cs typeface="Arial MT"/>
              </a:rPr>
              <a:t>	</a:t>
            </a:r>
            <a:r>
              <a:rPr sz="1900" spc="929" dirty="0">
                <a:latin typeface="Arial MT"/>
                <a:cs typeface="Arial MT"/>
              </a:rPr>
              <a:t>.</a:t>
            </a:r>
            <a:endParaRPr sz="1900">
              <a:latin typeface="Arial MT"/>
              <a:cs typeface="Arial MT"/>
            </a:endParaRPr>
          </a:p>
        </p:txBody>
      </p:sp>
      <p:sp>
        <p:nvSpPr>
          <p:cNvPr id="23" name="object 23"/>
          <p:cNvSpPr txBox="1"/>
          <p:nvPr/>
        </p:nvSpPr>
        <p:spPr>
          <a:xfrm>
            <a:off x="5010584" y="3820930"/>
            <a:ext cx="772076" cy="237009"/>
          </a:xfrm>
          <a:prstGeom prst="rect">
            <a:avLst/>
          </a:prstGeom>
        </p:spPr>
        <p:txBody>
          <a:bodyPr vert="horz" wrap="square" lIns="0" tIns="21357" rIns="0" bIns="0" rtlCol="0">
            <a:spAutoFit/>
          </a:bodyPr>
          <a:lstStyle/>
          <a:p>
            <a:pPr marL="22482">
              <a:spcBef>
                <a:spcPts val="168"/>
              </a:spcBef>
              <a:tabLst>
                <a:tab pos="546301" algn="l"/>
              </a:tabLst>
            </a:pPr>
            <a:r>
              <a:rPr sz="1400" i="1" spc="-89" dirty="0">
                <a:latin typeface="Cambria"/>
                <a:cs typeface="Cambria"/>
              </a:rPr>
              <a:t>N</a:t>
            </a:r>
            <a:r>
              <a:rPr sz="1400" i="1" dirty="0">
                <a:latin typeface="Cambria"/>
                <a:cs typeface="Cambria"/>
              </a:rPr>
              <a:t>	</a:t>
            </a:r>
            <a:r>
              <a:rPr sz="1400" i="1" spc="-89" dirty="0">
                <a:latin typeface="Cambria"/>
                <a:cs typeface="Cambria"/>
              </a:rPr>
              <a:t>N</a:t>
            </a:r>
            <a:endParaRPr sz="1400">
              <a:latin typeface="Cambria"/>
              <a:cs typeface="Cambria"/>
            </a:endParaRPr>
          </a:p>
        </p:txBody>
      </p:sp>
      <p:sp>
        <p:nvSpPr>
          <p:cNvPr id="24" name="object 24"/>
          <p:cNvSpPr txBox="1"/>
          <p:nvPr/>
        </p:nvSpPr>
        <p:spPr>
          <a:xfrm>
            <a:off x="5010583" y="3970856"/>
            <a:ext cx="959742" cy="237009"/>
          </a:xfrm>
          <a:prstGeom prst="rect">
            <a:avLst/>
          </a:prstGeom>
        </p:spPr>
        <p:txBody>
          <a:bodyPr vert="horz" wrap="square" lIns="0" tIns="21357" rIns="0" bIns="0" rtlCol="0">
            <a:spAutoFit/>
          </a:bodyPr>
          <a:lstStyle/>
          <a:p>
            <a:pPr marL="22482">
              <a:spcBef>
                <a:spcPts val="168"/>
              </a:spcBef>
              <a:tabLst>
                <a:tab pos="546301" algn="l"/>
              </a:tabLst>
            </a:pPr>
            <a:r>
              <a:rPr sz="1400" i="1" spc="-44" dirty="0">
                <a:latin typeface="Cambria"/>
                <a:cs typeface="Cambria"/>
              </a:rPr>
              <a:t>i</a:t>
            </a:r>
            <a:r>
              <a:rPr sz="1400" spc="-44" dirty="0">
                <a:latin typeface="Verdana"/>
                <a:cs typeface="Verdana"/>
              </a:rPr>
              <a:t>=</a:t>
            </a:r>
            <a:r>
              <a:rPr sz="1400" spc="-44" dirty="0">
                <a:latin typeface="Times New Roman"/>
                <a:cs typeface="Times New Roman"/>
              </a:rPr>
              <a:t>1</a:t>
            </a:r>
            <a:r>
              <a:rPr sz="1400" dirty="0">
                <a:latin typeface="Times New Roman"/>
                <a:cs typeface="Times New Roman"/>
              </a:rPr>
              <a:t>	</a:t>
            </a:r>
            <a:r>
              <a:rPr sz="1400" i="1" spc="-44" dirty="0">
                <a:latin typeface="Cambria"/>
                <a:cs typeface="Cambria"/>
              </a:rPr>
              <a:t>j</a:t>
            </a:r>
            <a:r>
              <a:rPr sz="1400" spc="-44" dirty="0">
                <a:latin typeface="Verdana"/>
                <a:cs typeface="Verdana"/>
              </a:rPr>
              <a:t>=</a:t>
            </a:r>
            <a:r>
              <a:rPr sz="1400" spc="-44" dirty="0">
                <a:latin typeface="Times New Roman"/>
                <a:cs typeface="Times New Roman"/>
              </a:rPr>
              <a:t>1</a:t>
            </a:r>
            <a:endParaRPr sz="1400">
              <a:latin typeface="Times New Roman"/>
              <a:cs typeface="Times New Roman"/>
            </a:endParaRPr>
          </a:p>
        </p:txBody>
      </p:sp>
      <p:sp>
        <p:nvSpPr>
          <p:cNvPr id="25" name="object 25"/>
          <p:cNvSpPr txBox="1"/>
          <p:nvPr/>
        </p:nvSpPr>
        <p:spPr>
          <a:xfrm>
            <a:off x="5887427" y="3848979"/>
            <a:ext cx="2774688" cy="312818"/>
          </a:xfrm>
          <a:prstGeom prst="rect">
            <a:avLst/>
          </a:prstGeom>
        </p:spPr>
        <p:txBody>
          <a:bodyPr vert="horz" wrap="square" lIns="0" tIns="20233" rIns="0" bIns="0" rtlCol="0">
            <a:spAutoFit/>
          </a:bodyPr>
          <a:lstStyle/>
          <a:p>
            <a:pPr marL="89926">
              <a:spcBef>
                <a:spcPts val="159"/>
              </a:spcBef>
            </a:pPr>
            <a:r>
              <a:rPr sz="1900" i="1" spc="-18" dirty="0">
                <a:latin typeface="Calibri"/>
                <a:cs typeface="Calibri"/>
              </a:rPr>
              <a:t>α</a:t>
            </a:r>
            <a:r>
              <a:rPr sz="2100" i="1" spc="-27" baseline="-10416" dirty="0">
                <a:latin typeface="Cambria"/>
                <a:cs typeface="Cambria"/>
              </a:rPr>
              <a:t>i</a:t>
            </a:r>
            <a:r>
              <a:rPr sz="1900" spc="-18" dirty="0">
                <a:latin typeface="Tahoma"/>
                <a:cs typeface="Tahoma"/>
              </a:rPr>
              <a:t>(</a:t>
            </a:r>
            <a:r>
              <a:rPr sz="1900" i="1" spc="-18" dirty="0">
                <a:latin typeface="Cambria"/>
                <a:cs typeface="Cambria"/>
              </a:rPr>
              <a:t>t</a:t>
            </a:r>
            <a:r>
              <a:rPr sz="1900" spc="-18" dirty="0">
                <a:latin typeface="Tahoma"/>
                <a:cs typeface="Tahoma"/>
              </a:rPr>
              <a:t>)</a:t>
            </a:r>
            <a:r>
              <a:rPr sz="1900" i="1" spc="-18" dirty="0">
                <a:latin typeface="Cambria"/>
                <a:cs typeface="Cambria"/>
              </a:rPr>
              <a:t>a</a:t>
            </a:r>
            <a:r>
              <a:rPr sz="2100" i="1" spc="-27" baseline="-10416" dirty="0">
                <a:latin typeface="Cambria"/>
                <a:cs typeface="Cambria"/>
              </a:rPr>
              <a:t>ij</a:t>
            </a:r>
            <a:r>
              <a:rPr sz="1900" i="1" spc="-18" dirty="0">
                <a:latin typeface="Calibri"/>
                <a:cs typeface="Calibri"/>
              </a:rPr>
              <a:t>β</a:t>
            </a:r>
            <a:r>
              <a:rPr sz="2100" i="1" spc="-27" baseline="-10416" dirty="0">
                <a:latin typeface="Cambria"/>
                <a:cs typeface="Cambria"/>
              </a:rPr>
              <a:t>j</a:t>
            </a:r>
            <a:r>
              <a:rPr sz="1900" spc="-18" dirty="0">
                <a:latin typeface="Tahoma"/>
                <a:cs typeface="Tahoma"/>
              </a:rPr>
              <a:t>(</a:t>
            </a:r>
            <a:r>
              <a:rPr sz="1900" i="1" spc="-18" dirty="0">
                <a:latin typeface="Cambria"/>
                <a:cs typeface="Cambria"/>
              </a:rPr>
              <a:t>t</a:t>
            </a:r>
            <a:r>
              <a:rPr sz="1900" i="1" spc="-9" dirty="0">
                <a:latin typeface="Cambria"/>
                <a:cs typeface="Cambria"/>
              </a:rPr>
              <a:t> </a:t>
            </a:r>
            <a:r>
              <a:rPr sz="1900" dirty="0">
                <a:latin typeface="Tahoma"/>
                <a:cs typeface="Tahoma"/>
              </a:rPr>
              <a:t>+</a:t>
            </a:r>
            <a:r>
              <a:rPr sz="1900" spc="-230" dirty="0">
                <a:latin typeface="Tahoma"/>
                <a:cs typeface="Tahoma"/>
              </a:rPr>
              <a:t> </a:t>
            </a:r>
            <a:r>
              <a:rPr sz="1900" spc="-18" dirty="0">
                <a:latin typeface="Times New Roman"/>
                <a:cs typeface="Times New Roman"/>
              </a:rPr>
              <a:t>1</a:t>
            </a:r>
            <a:r>
              <a:rPr sz="1900" spc="-18" dirty="0">
                <a:latin typeface="Tahoma"/>
                <a:cs typeface="Tahoma"/>
              </a:rPr>
              <a:t>)</a:t>
            </a:r>
            <a:r>
              <a:rPr sz="1900" i="1" spc="-18" dirty="0">
                <a:latin typeface="Cambria"/>
                <a:cs typeface="Cambria"/>
              </a:rPr>
              <a:t>b</a:t>
            </a:r>
            <a:r>
              <a:rPr sz="2100" i="1" spc="-27" baseline="-10416" dirty="0">
                <a:latin typeface="Cambria"/>
                <a:cs typeface="Cambria"/>
              </a:rPr>
              <a:t>j</a:t>
            </a:r>
            <a:r>
              <a:rPr sz="1900" spc="-18" dirty="0">
                <a:latin typeface="Tahoma"/>
                <a:cs typeface="Tahoma"/>
              </a:rPr>
              <a:t>(</a:t>
            </a:r>
            <a:r>
              <a:rPr sz="1900" i="1" spc="-18" dirty="0">
                <a:latin typeface="Cambria"/>
                <a:cs typeface="Cambria"/>
              </a:rPr>
              <a:t>y</a:t>
            </a:r>
            <a:r>
              <a:rPr sz="2100" i="1" spc="-27" baseline="-10416" dirty="0">
                <a:latin typeface="Cambria"/>
                <a:cs typeface="Cambria"/>
              </a:rPr>
              <a:t>t</a:t>
            </a:r>
            <a:r>
              <a:rPr sz="2100" spc="-27" baseline="-10416" dirty="0">
                <a:latin typeface="Verdana"/>
                <a:cs typeface="Verdana"/>
              </a:rPr>
              <a:t>+</a:t>
            </a:r>
            <a:r>
              <a:rPr sz="2100" spc="-27" baseline="-10416" dirty="0">
                <a:latin typeface="Times New Roman"/>
                <a:cs typeface="Times New Roman"/>
              </a:rPr>
              <a:t>1</a:t>
            </a:r>
            <a:r>
              <a:rPr sz="1900" spc="-18" dirty="0">
                <a:latin typeface="Tahoma"/>
                <a:cs typeface="Tahoma"/>
              </a:rPr>
              <a:t>)</a:t>
            </a:r>
            <a:endParaRPr sz="1900">
              <a:latin typeface="Tahoma"/>
              <a:cs typeface="Tahoma"/>
            </a:endParaRPr>
          </a:p>
        </p:txBody>
      </p:sp>
      <p:grpSp>
        <p:nvGrpSpPr>
          <p:cNvPr id="26" name="object 26"/>
          <p:cNvGrpSpPr/>
          <p:nvPr/>
        </p:nvGrpSpPr>
        <p:grpSpPr>
          <a:xfrm>
            <a:off x="1" y="4974680"/>
            <a:ext cx="9140221" cy="162327"/>
            <a:chOff x="0" y="3347161"/>
            <a:chExt cx="4608195" cy="109220"/>
          </a:xfrm>
        </p:grpSpPr>
        <p:sp>
          <p:nvSpPr>
            <p:cNvPr id="27" name="object 27"/>
            <p:cNvSpPr/>
            <p:nvPr/>
          </p:nvSpPr>
          <p:spPr>
            <a:xfrm>
              <a:off x="0" y="3347161"/>
              <a:ext cx="1536065" cy="109220"/>
            </a:xfrm>
            <a:custGeom>
              <a:avLst/>
              <a:gdLst/>
              <a:ahLst/>
              <a:cxnLst/>
              <a:rect l="l" t="t" r="r" b="b"/>
              <a:pathLst>
                <a:path w="1536065" h="109220">
                  <a:moveTo>
                    <a:pt x="1535938" y="0"/>
                  </a:moveTo>
                  <a:lnTo>
                    <a:pt x="0" y="0"/>
                  </a:lnTo>
                  <a:lnTo>
                    <a:pt x="0" y="108838"/>
                  </a:lnTo>
                  <a:lnTo>
                    <a:pt x="1535938" y="108838"/>
                  </a:lnTo>
                  <a:lnTo>
                    <a:pt x="1535938" y="0"/>
                  </a:lnTo>
                  <a:close/>
                </a:path>
              </a:pathLst>
            </a:custGeom>
            <a:solidFill>
              <a:srgbClr val="191959"/>
            </a:solidFill>
          </p:spPr>
          <p:txBody>
            <a:bodyPr wrap="square" lIns="0" tIns="0" rIns="0" bIns="0" rtlCol="0"/>
            <a:lstStyle/>
            <a:p>
              <a:endParaRPr/>
            </a:p>
          </p:txBody>
        </p:sp>
        <p:sp>
          <p:nvSpPr>
            <p:cNvPr id="28" name="object 28"/>
            <p:cNvSpPr/>
            <p:nvPr/>
          </p:nvSpPr>
          <p:spPr>
            <a:xfrm>
              <a:off x="1535976"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262685"/>
            </a:solidFill>
          </p:spPr>
          <p:txBody>
            <a:bodyPr wrap="square" lIns="0" tIns="0" rIns="0" bIns="0" rtlCol="0"/>
            <a:lstStyle/>
            <a:p>
              <a:endParaRPr/>
            </a:p>
          </p:txBody>
        </p:sp>
        <p:sp>
          <p:nvSpPr>
            <p:cNvPr id="29" name="object 29"/>
            <p:cNvSpPr/>
            <p:nvPr/>
          </p:nvSpPr>
          <p:spPr>
            <a:xfrm>
              <a:off x="3071952"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3232B2"/>
            </a:solidFill>
          </p:spPr>
          <p:txBody>
            <a:bodyPr wrap="square" lIns="0" tIns="0" rIns="0" bIns="0" rtlCol="0"/>
            <a:lstStyle/>
            <a:p>
              <a:endParaRPr/>
            </a:p>
          </p:txBody>
        </p:sp>
      </p:grpSp>
      <p:sp>
        <p:nvSpPr>
          <p:cNvPr id="30" name="object 30"/>
          <p:cNvSpPr txBox="1">
            <a:spLocks noGrp="1"/>
          </p:cNvSpPr>
          <p:nvPr>
            <p:ph type="ftr" sz="quarter" idx="4294967295"/>
          </p:nvPr>
        </p:nvSpPr>
        <p:spPr>
          <a:xfrm>
            <a:off x="560756" y="4963549"/>
            <a:ext cx="1925782" cy="380683"/>
          </a:xfrm>
          <a:prstGeom prst="rect">
            <a:avLst/>
          </a:prstGeom>
        </p:spPr>
        <p:txBody>
          <a:bodyPr vert="horz" wrap="square" lIns="0" tIns="11241" rIns="0" bIns="0" rtlCol="0">
            <a:spAutoFit/>
          </a:bodyPr>
          <a:lstStyle/>
          <a:p>
            <a:pPr marL="22482">
              <a:spcBef>
                <a:spcPts val="89"/>
              </a:spcBef>
            </a:pPr>
            <a:endParaRPr spc="-18" dirty="0"/>
          </a:p>
        </p:txBody>
      </p:sp>
      <p:sp>
        <p:nvSpPr>
          <p:cNvPr id="31" name="object 31"/>
          <p:cNvSpPr txBox="1"/>
          <p:nvPr/>
        </p:nvSpPr>
        <p:spPr>
          <a:xfrm>
            <a:off x="4145255" y="4963550"/>
            <a:ext cx="85016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hlinkClick r:id="rId4" action="ppaction://hlinksldjump"/>
              </a:rPr>
              <a:t>POS</a:t>
            </a:r>
            <a:r>
              <a:rPr sz="1100" i="1" spc="186" dirty="0">
                <a:solidFill>
                  <a:srgbClr val="FFFFFF"/>
                </a:solidFill>
                <a:latin typeface="Cambria"/>
                <a:cs typeface="Cambria"/>
                <a:hlinkClick r:id="rId4" action="ppaction://hlinksldjump"/>
              </a:rPr>
              <a:t> </a:t>
            </a:r>
            <a:r>
              <a:rPr sz="1100" i="1" spc="-27" dirty="0">
                <a:solidFill>
                  <a:srgbClr val="FFFFFF"/>
                </a:solidFill>
                <a:latin typeface="Cambria"/>
                <a:cs typeface="Cambria"/>
                <a:hlinkClick r:id="rId4" action="ppaction://hlinksldjump"/>
              </a:rPr>
              <a:t>Tagging</a:t>
            </a:r>
            <a:endParaRPr sz="1100">
              <a:latin typeface="Cambria"/>
              <a:cs typeface="Cambria"/>
            </a:endParaRPr>
          </a:p>
        </p:txBody>
      </p:sp>
      <p:sp>
        <p:nvSpPr>
          <p:cNvPr id="32" name="object 32"/>
          <p:cNvSpPr txBox="1"/>
          <p:nvPr/>
        </p:nvSpPr>
        <p:spPr>
          <a:xfrm>
            <a:off x="7307464" y="4963550"/>
            <a:ext cx="1118440" cy="180628"/>
          </a:xfrm>
          <a:prstGeom prst="rect">
            <a:avLst/>
          </a:prstGeom>
        </p:spPr>
        <p:txBody>
          <a:bodyPr vert="horz" wrap="square" lIns="0" tIns="11241" rIns="0" bIns="0" rtlCol="0">
            <a:spAutoFit/>
          </a:bodyPr>
          <a:lstStyle/>
          <a:p>
            <a:pPr marL="22482">
              <a:spcBef>
                <a:spcPts val="89"/>
              </a:spcBef>
            </a:pPr>
            <a:r>
              <a:rPr sz="1100" i="1" spc="-80" dirty="0">
                <a:solidFill>
                  <a:srgbClr val="FFFFFF"/>
                </a:solidFill>
                <a:latin typeface="Cambria"/>
                <a:cs typeface="Cambria"/>
              </a:rPr>
              <a:t>Week</a:t>
            </a:r>
            <a:r>
              <a:rPr sz="1100" i="1" spc="53" dirty="0">
                <a:solidFill>
                  <a:srgbClr val="FFFFFF"/>
                </a:solidFill>
                <a:latin typeface="Cambria"/>
                <a:cs typeface="Cambria"/>
              </a:rPr>
              <a:t> </a:t>
            </a:r>
            <a:r>
              <a:rPr sz="1100" i="1" dirty="0">
                <a:solidFill>
                  <a:srgbClr val="FFFFFF"/>
                </a:solidFill>
                <a:latin typeface="Cambria"/>
                <a:cs typeface="Cambria"/>
              </a:rPr>
              <a:t>4,</a:t>
            </a:r>
            <a:r>
              <a:rPr sz="1100" i="1" spc="53" dirty="0">
                <a:solidFill>
                  <a:srgbClr val="FFFFFF"/>
                </a:solidFill>
                <a:latin typeface="Cambria"/>
                <a:cs typeface="Cambria"/>
              </a:rPr>
              <a:t> </a:t>
            </a:r>
            <a:r>
              <a:rPr sz="1100" i="1" spc="-35" dirty="0">
                <a:solidFill>
                  <a:srgbClr val="FFFFFF"/>
                </a:solidFill>
                <a:latin typeface="Cambria"/>
                <a:cs typeface="Cambria"/>
              </a:rPr>
              <a:t>Lecture</a:t>
            </a:r>
            <a:r>
              <a:rPr sz="1100" i="1" spc="53" dirty="0">
                <a:solidFill>
                  <a:srgbClr val="FFFFFF"/>
                </a:solidFill>
                <a:latin typeface="Cambria"/>
                <a:cs typeface="Cambria"/>
              </a:rPr>
              <a:t> </a:t>
            </a:r>
            <a:r>
              <a:rPr sz="1100" i="1" spc="-89" dirty="0">
                <a:solidFill>
                  <a:srgbClr val="FFFFFF"/>
                </a:solidFill>
                <a:latin typeface="Cambria"/>
                <a:cs typeface="Cambria"/>
              </a:rPr>
              <a:t>2</a:t>
            </a:r>
            <a:endParaRPr sz="1100">
              <a:latin typeface="Cambria"/>
              <a:cs typeface="Cambria"/>
            </a:endParaRPr>
          </a:p>
        </p:txBody>
      </p:sp>
      <p:sp>
        <p:nvSpPr>
          <p:cNvPr id="33" name="object 33"/>
          <p:cNvSpPr txBox="1">
            <a:spLocks noGrp="1"/>
          </p:cNvSpPr>
          <p:nvPr>
            <p:ph type="sldNum" sz="quarter" idx="4294967295"/>
          </p:nvPr>
        </p:nvSpPr>
        <p:spPr>
          <a:xfrm>
            <a:off x="8663692" y="4963549"/>
            <a:ext cx="369033" cy="1119346"/>
          </a:xfrm>
          <a:prstGeom prst="rect">
            <a:avLst/>
          </a:prstGeom>
        </p:spPr>
        <p:txBody>
          <a:bodyPr vert="horz" wrap="square" lIns="0" tIns="11241" rIns="0" bIns="0" rtlCol="0">
            <a:spAutoFit/>
          </a:bodyPr>
          <a:lstStyle/>
          <a:p>
            <a:pPr marL="67445">
              <a:spcBef>
                <a:spcPts val="89"/>
              </a:spcBef>
            </a:pPr>
            <a:r>
              <a:rPr dirty="0"/>
              <a:t>5</a:t>
            </a:r>
            <a:r>
              <a:rPr spc="-9" dirty="0"/>
              <a:t> </a:t>
            </a:r>
            <a:r>
              <a:rPr spc="-195" dirty="0"/>
              <a:t>/</a:t>
            </a:r>
            <a:r>
              <a:rPr spc="27" dirty="0"/>
              <a:t> </a:t>
            </a:r>
            <a:r>
              <a:rPr spc="-89" dirty="0"/>
              <a:t>6</a:t>
            </a:r>
          </a:p>
        </p:txBody>
      </p:sp>
    </p:spTree>
    <p:extLst>
      <p:ext uri="{BB962C8B-B14F-4D97-AF65-F5344CB8AC3E}">
        <p14:creationId xmlns:p14="http://schemas.microsoft.com/office/powerpoint/2010/main" val="3312948122"/>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charset="0"/>
            </a:endParaRPr>
          </a:p>
          <a:p>
            <a:pPr eaLnBrk="1" hangingPunct="1">
              <a:spcAft>
                <a:spcPts val="600"/>
              </a:spcAft>
            </a:pPr>
            <a:r>
              <a:rPr lang="en-US" sz="3200" b="1" i="1" dirty="0">
                <a:solidFill>
                  <a:srgbClr val="A50021"/>
                </a:solidFill>
                <a:latin typeface="Calibri" charset="0"/>
              </a:rPr>
              <a:t>Introduction to N-grams</a:t>
            </a:r>
            <a:endParaRPr lang="en-US" sz="3200" b="1" i="1" dirty="0">
              <a:latin typeface="Calibri" charset="0"/>
            </a:endParaRPr>
          </a:p>
          <a:p>
            <a:pPr eaLnBrk="1" hangingPunct="1"/>
            <a:endParaRPr lang="en-US" dirty="0">
              <a:latin typeface="Calibri" charset="0"/>
            </a:endParaRPr>
          </a:p>
        </p:txBody>
      </p:sp>
      <p:sp>
        <p:nvSpPr>
          <p:cNvPr id="2" name="Text Placeholder 1">
            <a:extLst>
              <a:ext uri="{FF2B5EF4-FFF2-40B4-BE49-F238E27FC236}">
                <a16:creationId xmlns:a16="http://schemas.microsoft.com/office/drawing/2014/main" id="{6CA2ADF4-C097-A8E0-AC99-E96B7ECC1F1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1786433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2960" y="215455"/>
            <a:ext cx="7543800" cy="584644"/>
          </a:xfrm>
          <a:prstGeom prst="rect">
            <a:avLst/>
          </a:prstGeom>
        </p:spPr>
        <p:txBody>
          <a:bodyPr vert="horz" wrap="square" lIns="0" tIns="30350" rIns="0" bIns="0" rtlCol="0">
            <a:spAutoFit/>
          </a:bodyPr>
          <a:lstStyle/>
          <a:p>
            <a:pPr marL="22482">
              <a:lnSpc>
                <a:spcPct val="100000"/>
              </a:lnSpc>
              <a:spcBef>
                <a:spcPts val="239"/>
              </a:spcBef>
            </a:pPr>
            <a:r>
              <a:rPr dirty="0"/>
              <a:t>Updating</a:t>
            </a:r>
            <a:r>
              <a:rPr spc="-62" dirty="0"/>
              <a:t> </a:t>
            </a:r>
            <a:r>
              <a:rPr dirty="0"/>
              <a:t>the</a:t>
            </a:r>
            <a:r>
              <a:rPr spc="-62" dirty="0"/>
              <a:t> </a:t>
            </a:r>
            <a:r>
              <a:rPr spc="-53" dirty="0"/>
              <a:t>parameters</a:t>
            </a:r>
          </a:p>
        </p:txBody>
      </p:sp>
      <p:pic>
        <p:nvPicPr>
          <p:cNvPr id="3" name="object 3"/>
          <p:cNvPicPr/>
          <p:nvPr/>
        </p:nvPicPr>
        <p:blipFill>
          <a:blip r:embed="rId2" cstate="print"/>
          <a:stretch>
            <a:fillRect/>
          </a:stretch>
        </p:blipFill>
        <p:spPr>
          <a:xfrm>
            <a:off x="558540" y="1712625"/>
            <a:ext cx="128444" cy="96244"/>
          </a:xfrm>
          <a:prstGeom prst="rect">
            <a:avLst/>
          </a:prstGeom>
        </p:spPr>
      </p:pic>
      <p:sp>
        <p:nvSpPr>
          <p:cNvPr id="4" name="object 4"/>
          <p:cNvSpPr txBox="1"/>
          <p:nvPr/>
        </p:nvSpPr>
        <p:spPr>
          <a:xfrm>
            <a:off x="748824" y="1587841"/>
            <a:ext cx="7111160" cy="312818"/>
          </a:xfrm>
          <a:prstGeom prst="rect">
            <a:avLst/>
          </a:prstGeom>
        </p:spPr>
        <p:txBody>
          <a:bodyPr vert="horz" wrap="square" lIns="0" tIns="20233" rIns="0" bIns="0" rtlCol="0">
            <a:spAutoFit/>
          </a:bodyPr>
          <a:lstStyle/>
          <a:p>
            <a:pPr marL="67445">
              <a:spcBef>
                <a:spcPts val="159"/>
              </a:spcBef>
            </a:pPr>
            <a:r>
              <a:rPr sz="1900" i="1" dirty="0">
                <a:latin typeface="Calibri"/>
                <a:cs typeface="Calibri"/>
              </a:rPr>
              <a:t>π</a:t>
            </a:r>
            <a:r>
              <a:rPr sz="2100" i="1" baseline="-10416" dirty="0">
                <a:latin typeface="Cambria"/>
                <a:cs typeface="Cambria"/>
              </a:rPr>
              <a:t>i</a:t>
            </a:r>
            <a:r>
              <a:rPr sz="2100" i="1" spc="450" baseline="-10416" dirty="0">
                <a:latin typeface="Cambria"/>
                <a:cs typeface="Cambria"/>
              </a:rPr>
              <a:t> </a:t>
            </a:r>
            <a:r>
              <a:rPr sz="1900" dirty="0">
                <a:latin typeface="Tahoma"/>
                <a:cs typeface="Tahoma"/>
              </a:rPr>
              <a:t>=</a:t>
            </a:r>
            <a:r>
              <a:rPr sz="1900" spc="-89" dirty="0">
                <a:latin typeface="Tahoma"/>
                <a:cs typeface="Tahoma"/>
              </a:rPr>
              <a:t> </a:t>
            </a:r>
            <a:r>
              <a:rPr sz="1900" i="1" dirty="0">
                <a:latin typeface="Calibri"/>
                <a:cs typeface="Calibri"/>
              </a:rPr>
              <a:t>γ</a:t>
            </a:r>
            <a:r>
              <a:rPr sz="2100" i="1" baseline="-10416" dirty="0">
                <a:latin typeface="Cambria"/>
                <a:cs typeface="Cambria"/>
              </a:rPr>
              <a:t>i</a:t>
            </a:r>
            <a:r>
              <a:rPr sz="1900" dirty="0">
                <a:latin typeface="Tahoma"/>
                <a:cs typeface="Tahoma"/>
              </a:rPr>
              <a:t>(</a:t>
            </a:r>
            <a:r>
              <a:rPr sz="1900" dirty="0">
                <a:latin typeface="Times New Roman"/>
                <a:cs typeface="Times New Roman"/>
              </a:rPr>
              <a:t>1</a:t>
            </a:r>
            <a:r>
              <a:rPr sz="1900" dirty="0">
                <a:latin typeface="Tahoma"/>
                <a:cs typeface="Tahoma"/>
              </a:rPr>
              <a:t>)</a:t>
            </a:r>
            <a:r>
              <a:rPr sz="1700" dirty="0">
                <a:latin typeface="Tahoma"/>
                <a:cs typeface="Tahoma"/>
              </a:rPr>
              <a:t>,</a:t>
            </a:r>
            <a:r>
              <a:rPr sz="1700" spc="62" dirty="0">
                <a:latin typeface="Tahoma"/>
                <a:cs typeface="Tahoma"/>
              </a:rPr>
              <a:t> </a:t>
            </a:r>
            <a:r>
              <a:rPr sz="1700" dirty="0">
                <a:latin typeface="Tahoma"/>
                <a:cs typeface="Tahoma"/>
              </a:rPr>
              <a:t>expected</a:t>
            </a:r>
            <a:r>
              <a:rPr sz="1700" spc="62" dirty="0">
                <a:latin typeface="Tahoma"/>
                <a:cs typeface="Tahoma"/>
              </a:rPr>
              <a:t> </a:t>
            </a:r>
            <a:r>
              <a:rPr sz="1700" dirty="0">
                <a:latin typeface="Tahoma"/>
                <a:cs typeface="Tahoma"/>
              </a:rPr>
              <a:t>number</a:t>
            </a:r>
            <a:r>
              <a:rPr sz="1700" spc="62" dirty="0">
                <a:latin typeface="Tahoma"/>
                <a:cs typeface="Tahoma"/>
              </a:rPr>
              <a:t> </a:t>
            </a:r>
            <a:r>
              <a:rPr sz="1700" dirty="0">
                <a:latin typeface="Tahoma"/>
                <a:cs typeface="Tahoma"/>
              </a:rPr>
              <a:t>of</a:t>
            </a:r>
            <a:r>
              <a:rPr sz="1700" spc="62" dirty="0">
                <a:latin typeface="Tahoma"/>
                <a:cs typeface="Tahoma"/>
              </a:rPr>
              <a:t> </a:t>
            </a:r>
            <a:r>
              <a:rPr sz="1700" dirty="0">
                <a:latin typeface="Tahoma"/>
                <a:cs typeface="Tahoma"/>
              </a:rPr>
              <a:t>times</a:t>
            </a:r>
            <a:r>
              <a:rPr sz="1700" spc="62" dirty="0">
                <a:latin typeface="Tahoma"/>
                <a:cs typeface="Tahoma"/>
              </a:rPr>
              <a:t> </a:t>
            </a:r>
            <a:r>
              <a:rPr sz="1700" dirty="0">
                <a:latin typeface="Tahoma"/>
                <a:cs typeface="Tahoma"/>
              </a:rPr>
              <a:t>state</a:t>
            </a:r>
            <a:r>
              <a:rPr sz="1700" spc="62" dirty="0">
                <a:latin typeface="Tahoma"/>
                <a:cs typeface="Tahoma"/>
              </a:rPr>
              <a:t> </a:t>
            </a:r>
            <a:r>
              <a:rPr sz="1900" i="1" dirty="0">
                <a:latin typeface="Cambria"/>
                <a:cs typeface="Cambria"/>
              </a:rPr>
              <a:t>i</a:t>
            </a:r>
            <a:r>
              <a:rPr sz="1900" i="1" spc="159" dirty="0">
                <a:latin typeface="Cambria"/>
                <a:cs typeface="Cambria"/>
              </a:rPr>
              <a:t> </a:t>
            </a:r>
            <a:r>
              <a:rPr sz="1700" dirty="0">
                <a:latin typeface="Tahoma"/>
                <a:cs typeface="Tahoma"/>
              </a:rPr>
              <a:t>was</a:t>
            </a:r>
            <a:r>
              <a:rPr sz="1700" spc="62" dirty="0">
                <a:latin typeface="Tahoma"/>
                <a:cs typeface="Tahoma"/>
              </a:rPr>
              <a:t> </a:t>
            </a:r>
            <a:r>
              <a:rPr sz="1700" dirty="0">
                <a:latin typeface="Tahoma"/>
                <a:cs typeface="Tahoma"/>
              </a:rPr>
              <a:t>seen</a:t>
            </a:r>
            <a:r>
              <a:rPr sz="1700" spc="62" dirty="0">
                <a:latin typeface="Tahoma"/>
                <a:cs typeface="Tahoma"/>
              </a:rPr>
              <a:t> </a:t>
            </a:r>
            <a:r>
              <a:rPr sz="1700" dirty="0">
                <a:latin typeface="Tahoma"/>
                <a:cs typeface="Tahoma"/>
              </a:rPr>
              <a:t>at</a:t>
            </a:r>
            <a:r>
              <a:rPr sz="1700" spc="62" dirty="0">
                <a:latin typeface="Tahoma"/>
                <a:cs typeface="Tahoma"/>
              </a:rPr>
              <a:t> </a:t>
            </a:r>
            <a:r>
              <a:rPr sz="1700" dirty="0">
                <a:latin typeface="Tahoma"/>
                <a:cs typeface="Tahoma"/>
              </a:rPr>
              <a:t>time</a:t>
            </a:r>
            <a:r>
              <a:rPr sz="1700" spc="62" dirty="0">
                <a:latin typeface="Tahoma"/>
                <a:cs typeface="Tahoma"/>
              </a:rPr>
              <a:t> </a:t>
            </a:r>
            <a:r>
              <a:rPr sz="1700" spc="-89" dirty="0">
                <a:latin typeface="Tahoma"/>
                <a:cs typeface="Tahoma"/>
              </a:rPr>
              <a:t>1</a:t>
            </a:r>
            <a:endParaRPr sz="1700">
              <a:latin typeface="Tahoma"/>
              <a:cs typeface="Tahoma"/>
            </a:endParaRPr>
          </a:p>
        </p:txBody>
      </p:sp>
      <p:pic>
        <p:nvPicPr>
          <p:cNvPr id="5" name="object 5"/>
          <p:cNvPicPr/>
          <p:nvPr/>
        </p:nvPicPr>
        <p:blipFill>
          <a:blip r:embed="rId3" cstate="print"/>
          <a:stretch>
            <a:fillRect/>
          </a:stretch>
        </p:blipFill>
        <p:spPr>
          <a:xfrm>
            <a:off x="558540" y="2093754"/>
            <a:ext cx="128444" cy="96244"/>
          </a:xfrm>
          <a:prstGeom prst="rect">
            <a:avLst/>
          </a:prstGeom>
        </p:spPr>
      </p:pic>
      <p:sp>
        <p:nvSpPr>
          <p:cNvPr id="6" name="object 6"/>
          <p:cNvSpPr txBox="1"/>
          <p:nvPr/>
        </p:nvSpPr>
        <p:spPr>
          <a:xfrm>
            <a:off x="1426764" y="1799129"/>
            <a:ext cx="212854" cy="237009"/>
          </a:xfrm>
          <a:prstGeom prst="rect">
            <a:avLst/>
          </a:prstGeom>
        </p:spPr>
        <p:txBody>
          <a:bodyPr vert="horz" wrap="square" lIns="0" tIns="21357" rIns="0" bIns="0" rtlCol="0">
            <a:spAutoFit/>
          </a:bodyPr>
          <a:lstStyle/>
          <a:p>
            <a:pPr marL="22482">
              <a:spcBef>
                <a:spcPts val="168"/>
              </a:spcBef>
            </a:pPr>
            <a:r>
              <a:rPr sz="1400" spc="646" dirty="0">
                <a:latin typeface="Arial MT"/>
                <a:cs typeface="Arial MT"/>
              </a:rPr>
              <a:t>.</a:t>
            </a:r>
            <a:endParaRPr sz="1400">
              <a:latin typeface="Arial MT"/>
              <a:cs typeface="Arial MT"/>
            </a:endParaRPr>
          </a:p>
        </p:txBody>
      </p:sp>
      <p:sp>
        <p:nvSpPr>
          <p:cNvPr id="7" name="object 7"/>
          <p:cNvSpPr txBox="1"/>
          <p:nvPr/>
        </p:nvSpPr>
        <p:spPr>
          <a:xfrm>
            <a:off x="1588991" y="1880275"/>
            <a:ext cx="134767" cy="190843"/>
          </a:xfrm>
          <a:prstGeom prst="rect">
            <a:avLst/>
          </a:prstGeom>
        </p:spPr>
        <p:txBody>
          <a:bodyPr vert="horz" wrap="square" lIns="0" tIns="21357" rIns="0" bIns="0" rtlCol="0">
            <a:spAutoFit/>
          </a:bodyPr>
          <a:lstStyle/>
          <a:p>
            <a:pPr marL="22482">
              <a:spcBef>
                <a:spcPts val="168"/>
              </a:spcBef>
            </a:pPr>
            <a:r>
              <a:rPr sz="1100" i="1" spc="-89" dirty="0">
                <a:latin typeface="Cambria"/>
                <a:cs typeface="Cambria"/>
              </a:rPr>
              <a:t>T</a:t>
            </a:r>
            <a:endParaRPr sz="1100">
              <a:latin typeface="Cambria"/>
              <a:cs typeface="Cambria"/>
            </a:endParaRPr>
          </a:p>
        </p:txBody>
      </p:sp>
      <p:sp>
        <p:nvSpPr>
          <p:cNvPr id="8" name="object 8"/>
          <p:cNvSpPr txBox="1"/>
          <p:nvPr/>
        </p:nvSpPr>
        <p:spPr>
          <a:xfrm>
            <a:off x="1588990" y="1990469"/>
            <a:ext cx="294724" cy="190843"/>
          </a:xfrm>
          <a:prstGeom prst="rect">
            <a:avLst/>
          </a:prstGeom>
        </p:spPr>
        <p:txBody>
          <a:bodyPr vert="horz" wrap="square" lIns="0" tIns="21357" rIns="0" bIns="0" rtlCol="0">
            <a:spAutoFit/>
          </a:bodyPr>
          <a:lstStyle/>
          <a:p>
            <a:pPr marL="22482">
              <a:spcBef>
                <a:spcPts val="168"/>
              </a:spcBef>
            </a:pPr>
            <a:r>
              <a:rPr sz="1100" i="1" spc="-44" dirty="0">
                <a:latin typeface="Cambria"/>
                <a:cs typeface="Cambria"/>
              </a:rPr>
              <a:t>t</a:t>
            </a:r>
            <a:r>
              <a:rPr sz="1100" spc="-44" dirty="0">
                <a:latin typeface="Verdana"/>
                <a:cs typeface="Verdana"/>
              </a:rPr>
              <a:t>=</a:t>
            </a:r>
            <a:r>
              <a:rPr sz="1100" spc="-44" dirty="0">
                <a:latin typeface="Times New Roman"/>
                <a:cs typeface="Times New Roman"/>
              </a:rPr>
              <a:t>1</a:t>
            </a:r>
            <a:endParaRPr sz="1100">
              <a:latin typeface="Times New Roman"/>
              <a:cs typeface="Times New Roman"/>
            </a:endParaRPr>
          </a:p>
        </p:txBody>
      </p:sp>
      <p:sp>
        <p:nvSpPr>
          <p:cNvPr id="9" name="object 9"/>
          <p:cNvSpPr txBox="1"/>
          <p:nvPr/>
        </p:nvSpPr>
        <p:spPr>
          <a:xfrm>
            <a:off x="1817767" y="1902509"/>
            <a:ext cx="557960" cy="237009"/>
          </a:xfrm>
          <a:prstGeom prst="rect">
            <a:avLst/>
          </a:prstGeom>
        </p:spPr>
        <p:txBody>
          <a:bodyPr vert="horz" wrap="square" lIns="0" tIns="21357" rIns="0" bIns="0" rtlCol="0">
            <a:spAutoFit/>
          </a:bodyPr>
          <a:lstStyle/>
          <a:p>
            <a:pPr marL="67445">
              <a:spcBef>
                <a:spcPts val="168"/>
              </a:spcBef>
            </a:pPr>
            <a:r>
              <a:rPr sz="1400" i="1" spc="-18" dirty="0">
                <a:latin typeface="Calibri"/>
                <a:cs typeface="Calibri"/>
              </a:rPr>
              <a:t>ζ</a:t>
            </a:r>
            <a:r>
              <a:rPr sz="1600" i="1" spc="-27" baseline="-9259" dirty="0">
                <a:latin typeface="Cambria"/>
                <a:cs typeface="Cambria"/>
              </a:rPr>
              <a:t>ij</a:t>
            </a:r>
            <a:r>
              <a:rPr sz="1400" spc="-18" dirty="0">
                <a:latin typeface="Verdana"/>
                <a:cs typeface="Verdana"/>
              </a:rPr>
              <a:t>(</a:t>
            </a:r>
            <a:r>
              <a:rPr sz="1400" i="1" spc="-18" dirty="0">
                <a:latin typeface="Cambria"/>
                <a:cs typeface="Cambria"/>
              </a:rPr>
              <a:t>t</a:t>
            </a:r>
            <a:r>
              <a:rPr sz="1400" spc="-18" dirty="0">
                <a:latin typeface="Verdana"/>
                <a:cs typeface="Verdana"/>
              </a:rPr>
              <a:t>)</a:t>
            </a:r>
            <a:endParaRPr sz="1400">
              <a:latin typeface="Verdana"/>
              <a:cs typeface="Verdana"/>
            </a:endParaRPr>
          </a:p>
        </p:txBody>
      </p:sp>
      <p:sp>
        <p:nvSpPr>
          <p:cNvPr id="10" name="object 10"/>
          <p:cNvSpPr/>
          <p:nvPr/>
        </p:nvSpPr>
        <p:spPr>
          <a:xfrm>
            <a:off x="1451956" y="2140829"/>
            <a:ext cx="847646" cy="0"/>
          </a:xfrm>
          <a:custGeom>
            <a:avLst/>
            <a:gdLst/>
            <a:ahLst/>
            <a:cxnLst/>
            <a:rect l="l" t="t" r="r" b="b"/>
            <a:pathLst>
              <a:path w="427355">
                <a:moveTo>
                  <a:pt x="0" y="0"/>
                </a:moveTo>
                <a:lnTo>
                  <a:pt x="427228" y="0"/>
                </a:lnTo>
              </a:path>
            </a:pathLst>
          </a:custGeom>
          <a:ln w="7759">
            <a:solidFill>
              <a:srgbClr val="000000"/>
            </a:solidFill>
          </a:ln>
        </p:spPr>
        <p:txBody>
          <a:bodyPr wrap="square" lIns="0" tIns="0" rIns="0" bIns="0" rtlCol="0"/>
          <a:lstStyle/>
          <a:p>
            <a:endParaRPr/>
          </a:p>
        </p:txBody>
      </p:sp>
      <p:sp>
        <p:nvSpPr>
          <p:cNvPr id="11" name="object 11"/>
          <p:cNvSpPr txBox="1"/>
          <p:nvPr/>
        </p:nvSpPr>
        <p:spPr>
          <a:xfrm>
            <a:off x="936617" y="2061477"/>
            <a:ext cx="798526" cy="237009"/>
          </a:xfrm>
          <a:prstGeom prst="rect">
            <a:avLst/>
          </a:prstGeom>
        </p:spPr>
        <p:txBody>
          <a:bodyPr vert="horz" wrap="square" lIns="0" tIns="21357" rIns="0" bIns="0" rtlCol="0">
            <a:spAutoFit/>
          </a:bodyPr>
          <a:lstStyle/>
          <a:p>
            <a:pPr marL="22482">
              <a:spcBef>
                <a:spcPts val="168"/>
              </a:spcBef>
              <a:tabLst>
                <a:tab pos="613746" algn="l"/>
              </a:tabLst>
            </a:pPr>
            <a:r>
              <a:rPr sz="2100" i="1" spc="-65" baseline="3472" dirty="0">
                <a:latin typeface="Cambria"/>
                <a:cs typeface="Cambria"/>
              </a:rPr>
              <a:t>ij</a:t>
            </a:r>
            <a:r>
              <a:rPr sz="2100" i="1" baseline="3472" dirty="0">
                <a:latin typeface="Cambria"/>
                <a:cs typeface="Cambria"/>
              </a:rPr>
              <a:t>	</a:t>
            </a:r>
            <a:r>
              <a:rPr sz="1100" i="1" spc="-89" dirty="0">
                <a:latin typeface="Cambria"/>
                <a:cs typeface="Cambria"/>
              </a:rPr>
              <a:t>T</a:t>
            </a:r>
            <a:endParaRPr sz="1100">
              <a:latin typeface="Cambria"/>
              <a:cs typeface="Cambria"/>
            </a:endParaRPr>
          </a:p>
        </p:txBody>
      </p:sp>
      <p:sp>
        <p:nvSpPr>
          <p:cNvPr id="12" name="object 12"/>
          <p:cNvSpPr txBox="1"/>
          <p:nvPr/>
        </p:nvSpPr>
        <p:spPr>
          <a:xfrm>
            <a:off x="1549793" y="2209308"/>
            <a:ext cx="576853" cy="190843"/>
          </a:xfrm>
          <a:prstGeom prst="rect">
            <a:avLst/>
          </a:prstGeom>
        </p:spPr>
        <p:txBody>
          <a:bodyPr vert="horz" wrap="square" lIns="0" tIns="21357" rIns="0" bIns="0" rtlCol="0">
            <a:spAutoFit/>
          </a:bodyPr>
          <a:lstStyle/>
          <a:p>
            <a:pPr marL="67445">
              <a:spcBef>
                <a:spcPts val="168"/>
              </a:spcBef>
            </a:pPr>
            <a:r>
              <a:rPr sz="1100" i="1" dirty="0">
                <a:latin typeface="Cambria"/>
                <a:cs typeface="Cambria"/>
              </a:rPr>
              <a:t>t</a:t>
            </a:r>
            <a:r>
              <a:rPr sz="1100" dirty="0">
                <a:latin typeface="Verdana"/>
                <a:cs typeface="Verdana"/>
              </a:rPr>
              <a:t>=</a:t>
            </a:r>
            <a:r>
              <a:rPr sz="1100" dirty="0">
                <a:latin typeface="Times New Roman"/>
                <a:cs typeface="Times New Roman"/>
              </a:rPr>
              <a:t>1</a:t>
            </a:r>
            <a:r>
              <a:rPr sz="1100" spc="646" dirty="0">
                <a:latin typeface="Times New Roman"/>
                <a:cs typeface="Times New Roman"/>
              </a:rPr>
              <a:t> </a:t>
            </a:r>
            <a:r>
              <a:rPr sz="1600" i="1" spc="-133" baseline="13888" dirty="0">
                <a:latin typeface="Cambria"/>
                <a:cs typeface="Cambria"/>
              </a:rPr>
              <a:t>i</a:t>
            </a:r>
            <a:endParaRPr sz="1600" baseline="13888">
              <a:latin typeface="Cambria"/>
              <a:cs typeface="Cambria"/>
            </a:endParaRPr>
          </a:p>
        </p:txBody>
      </p:sp>
      <p:sp>
        <p:nvSpPr>
          <p:cNvPr id="13" name="object 13"/>
          <p:cNvSpPr txBox="1"/>
          <p:nvPr/>
        </p:nvSpPr>
        <p:spPr>
          <a:xfrm>
            <a:off x="748825" y="1969007"/>
            <a:ext cx="7570879" cy="312818"/>
          </a:xfrm>
          <a:prstGeom prst="rect">
            <a:avLst/>
          </a:prstGeom>
        </p:spPr>
        <p:txBody>
          <a:bodyPr vert="horz" wrap="square" lIns="0" tIns="20233" rIns="0" bIns="0" rtlCol="0">
            <a:spAutoFit/>
          </a:bodyPr>
          <a:lstStyle/>
          <a:p>
            <a:pPr marL="67445">
              <a:spcBef>
                <a:spcPts val="159"/>
              </a:spcBef>
              <a:tabLst>
                <a:tab pos="1030779" algn="l"/>
              </a:tabLst>
            </a:pPr>
            <a:r>
              <a:rPr sz="1900" i="1" dirty="0">
                <a:latin typeface="Cambria"/>
                <a:cs typeface="Cambria"/>
              </a:rPr>
              <a:t>a</a:t>
            </a:r>
            <a:r>
              <a:rPr sz="1900" i="1" spc="850" dirty="0">
                <a:latin typeface="Cambria"/>
                <a:cs typeface="Cambria"/>
              </a:rPr>
              <a:t> </a:t>
            </a:r>
            <a:r>
              <a:rPr sz="1900" dirty="0">
                <a:latin typeface="Tahoma"/>
                <a:cs typeface="Tahoma"/>
              </a:rPr>
              <a:t>=</a:t>
            </a:r>
            <a:r>
              <a:rPr sz="1900" spc="115" dirty="0">
                <a:latin typeface="Tahoma"/>
                <a:cs typeface="Tahoma"/>
              </a:rPr>
              <a:t> </a:t>
            </a:r>
            <a:r>
              <a:rPr sz="2100" spc="968" baseline="3472" dirty="0">
                <a:latin typeface="Arial MT"/>
                <a:cs typeface="Arial MT"/>
              </a:rPr>
              <a:t>.</a:t>
            </a:r>
            <a:r>
              <a:rPr sz="2100" baseline="3472" dirty="0">
                <a:latin typeface="Arial MT"/>
                <a:cs typeface="Arial MT"/>
              </a:rPr>
              <a:t>	</a:t>
            </a:r>
            <a:r>
              <a:rPr sz="2100" i="1" baseline="-34722" dirty="0">
                <a:latin typeface="Calibri"/>
                <a:cs typeface="Calibri"/>
              </a:rPr>
              <a:t>γ</a:t>
            </a:r>
            <a:r>
              <a:rPr sz="2100" i="1" spc="184" baseline="-34722" dirty="0">
                <a:latin typeface="Calibri"/>
                <a:cs typeface="Calibri"/>
              </a:rPr>
              <a:t> </a:t>
            </a:r>
            <a:r>
              <a:rPr sz="2100" spc="-119" baseline="-34722" dirty="0">
                <a:latin typeface="Verdana"/>
                <a:cs typeface="Verdana"/>
              </a:rPr>
              <a:t>(</a:t>
            </a:r>
            <a:r>
              <a:rPr sz="2100" i="1" spc="-119" baseline="-34722" dirty="0">
                <a:latin typeface="Cambria"/>
                <a:cs typeface="Cambria"/>
              </a:rPr>
              <a:t>t</a:t>
            </a:r>
            <a:r>
              <a:rPr sz="2100" spc="-119" baseline="-34722" dirty="0">
                <a:latin typeface="Verdana"/>
                <a:cs typeface="Verdana"/>
              </a:rPr>
              <a:t>)</a:t>
            </a:r>
            <a:r>
              <a:rPr sz="2100" spc="-239" baseline="-34722" dirty="0">
                <a:latin typeface="Verdana"/>
                <a:cs typeface="Verdana"/>
              </a:rPr>
              <a:t> </a:t>
            </a:r>
            <a:r>
              <a:rPr sz="1700" dirty="0">
                <a:latin typeface="Tahoma"/>
                <a:cs typeface="Tahoma"/>
              </a:rPr>
              <a:t>,</a:t>
            </a:r>
            <a:r>
              <a:rPr sz="1700" spc="44" dirty="0">
                <a:latin typeface="Tahoma"/>
                <a:cs typeface="Tahoma"/>
              </a:rPr>
              <a:t> </a:t>
            </a:r>
            <a:r>
              <a:rPr sz="1700" dirty="0">
                <a:latin typeface="Tahoma"/>
                <a:cs typeface="Tahoma"/>
              </a:rPr>
              <a:t>expected</a:t>
            </a:r>
            <a:r>
              <a:rPr sz="1700" spc="35" dirty="0">
                <a:latin typeface="Tahoma"/>
                <a:cs typeface="Tahoma"/>
              </a:rPr>
              <a:t> </a:t>
            </a:r>
            <a:r>
              <a:rPr sz="1700" dirty="0">
                <a:latin typeface="Tahoma"/>
                <a:cs typeface="Tahoma"/>
              </a:rPr>
              <a:t>number</a:t>
            </a:r>
            <a:r>
              <a:rPr sz="1700" spc="44" dirty="0">
                <a:latin typeface="Tahoma"/>
                <a:cs typeface="Tahoma"/>
              </a:rPr>
              <a:t> </a:t>
            </a:r>
            <a:r>
              <a:rPr sz="1700" dirty="0">
                <a:latin typeface="Tahoma"/>
                <a:cs typeface="Tahoma"/>
              </a:rPr>
              <a:t>of</a:t>
            </a:r>
            <a:r>
              <a:rPr sz="1700" spc="44" dirty="0">
                <a:latin typeface="Tahoma"/>
                <a:cs typeface="Tahoma"/>
              </a:rPr>
              <a:t> </a:t>
            </a:r>
            <a:r>
              <a:rPr sz="1700" dirty="0">
                <a:latin typeface="Tahoma"/>
                <a:cs typeface="Tahoma"/>
              </a:rPr>
              <a:t>transitions</a:t>
            </a:r>
            <a:r>
              <a:rPr sz="1700" spc="44" dirty="0">
                <a:latin typeface="Tahoma"/>
                <a:cs typeface="Tahoma"/>
              </a:rPr>
              <a:t> </a:t>
            </a:r>
            <a:r>
              <a:rPr sz="1700" dirty="0">
                <a:latin typeface="Tahoma"/>
                <a:cs typeface="Tahoma"/>
              </a:rPr>
              <a:t>from</a:t>
            </a:r>
            <a:r>
              <a:rPr sz="1700" spc="44" dirty="0">
                <a:latin typeface="Tahoma"/>
                <a:cs typeface="Tahoma"/>
              </a:rPr>
              <a:t> </a:t>
            </a:r>
            <a:r>
              <a:rPr sz="1700" dirty="0">
                <a:latin typeface="Tahoma"/>
                <a:cs typeface="Tahoma"/>
              </a:rPr>
              <a:t>state</a:t>
            </a:r>
            <a:r>
              <a:rPr sz="1700" spc="35" dirty="0">
                <a:latin typeface="Tahoma"/>
                <a:cs typeface="Tahoma"/>
              </a:rPr>
              <a:t> </a:t>
            </a:r>
            <a:r>
              <a:rPr sz="1900" i="1" dirty="0">
                <a:latin typeface="Cambria"/>
                <a:cs typeface="Cambria"/>
              </a:rPr>
              <a:t>i</a:t>
            </a:r>
            <a:r>
              <a:rPr sz="1900" i="1" spc="142" dirty="0">
                <a:latin typeface="Cambria"/>
                <a:cs typeface="Cambria"/>
              </a:rPr>
              <a:t> </a:t>
            </a:r>
            <a:r>
              <a:rPr sz="1700" dirty="0">
                <a:latin typeface="Tahoma"/>
                <a:cs typeface="Tahoma"/>
              </a:rPr>
              <a:t>to</a:t>
            </a:r>
            <a:r>
              <a:rPr sz="1700" spc="44" dirty="0">
                <a:latin typeface="Tahoma"/>
                <a:cs typeface="Tahoma"/>
              </a:rPr>
              <a:t> </a:t>
            </a:r>
            <a:r>
              <a:rPr sz="1700" dirty="0">
                <a:latin typeface="Tahoma"/>
                <a:cs typeface="Tahoma"/>
              </a:rPr>
              <a:t>state</a:t>
            </a:r>
            <a:r>
              <a:rPr sz="1700" spc="35" dirty="0">
                <a:latin typeface="Tahoma"/>
                <a:cs typeface="Tahoma"/>
              </a:rPr>
              <a:t> </a:t>
            </a:r>
            <a:r>
              <a:rPr sz="1900" i="1" spc="-44" dirty="0">
                <a:latin typeface="Cambria"/>
                <a:cs typeface="Cambria"/>
              </a:rPr>
              <a:t>j</a:t>
            </a:r>
            <a:r>
              <a:rPr sz="1700" spc="-44" dirty="0">
                <a:latin typeface="Tahoma"/>
                <a:cs typeface="Tahoma"/>
              </a:rPr>
              <a:t>,</a:t>
            </a:r>
            <a:endParaRPr sz="1700">
              <a:latin typeface="Tahoma"/>
              <a:cs typeface="Tahoma"/>
            </a:endParaRPr>
          </a:p>
        </p:txBody>
      </p:sp>
      <p:sp>
        <p:nvSpPr>
          <p:cNvPr id="14" name="object 14"/>
          <p:cNvSpPr txBox="1"/>
          <p:nvPr/>
        </p:nvSpPr>
        <p:spPr>
          <a:xfrm>
            <a:off x="799204" y="2272652"/>
            <a:ext cx="6690486" cy="312818"/>
          </a:xfrm>
          <a:prstGeom prst="rect">
            <a:avLst/>
          </a:prstGeom>
        </p:spPr>
        <p:txBody>
          <a:bodyPr vert="horz" wrap="square" lIns="0" tIns="20233" rIns="0" bIns="0" rtlCol="0">
            <a:spAutoFit/>
          </a:bodyPr>
          <a:lstStyle/>
          <a:p>
            <a:pPr marL="22482">
              <a:spcBef>
                <a:spcPts val="159"/>
              </a:spcBef>
            </a:pPr>
            <a:r>
              <a:rPr sz="1700" dirty="0">
                <a:latin typeface="Tahoma"/>
                <a:cs typeface="Tahoma"/>
              </a:rPr>
              <a:t>compared</a:t>
            </a:r>
            <a:r>
              <a:rPr sz="1700" spc="53" dirty="0">
                <a:latin typeface="Tahoma"/>
                <a:cs typeface="Tahoma"/>
              </a:rPr>
              <a:t> </a:t>
            </a:r>
            <a:r>
              <a:rPr sz="1700" dirty="0">
                <a:latin typeface="Tahoma"/>
                <a:cs typeface="Tahoma"/>
              </a:rPr>
              <a:t>to</a:t>
            </a:r>
            <a:r>
              <a:rPr sz="1700" spc="62" dirty="0">
                <a:latin typeface="Tahoma"/>
                <a:cs typeface="Tahoma"/>
              </a:rPr>
              <a:t> </a:t>
            </a:r>
            <a:r>
              <a:rPr sz="1700" dirty="0">
                <a:latin typeface="Tahoma"/>
                <a:cs typeface="Tahoma"/>
              </a:rPr>
              <a:t>the</a:t>
            </a:r>
            <a:r>
              <a:rPr sz="1700" spc="53" dirty="0">
                <a:latin typeface="Tahoma"/>
                <a:cs typeface="Tahoma"/>
              </a:rPr>
              <a:t> </a:t>
            </a:r>
            <a:r>
              <a:rPr sz="1700" dirty="0">
                <a:latin typeface="Tahoma"/>
                <a:cs typeface="Tahoma"/>
              </a:rPr>
              <a:t>total</a:t>
            </a:r>
            <a:r>
              <a:rPr sz="1700" spc="62" dirty="0">
                <a:latin typeface="Tahoma"/>
                <a:cs typeface="Tahoma"/>
              </a:rPr>
              <a:t> </a:t>
            </a:r>
            <a:r>
              <a:rPr sz="1700" dirty="0">
                <a:latin typeface="Tahoma"/>
                <a:cs typeface="Tahoma"/>
              </a:rPr>
              <a:t>number</a:t>
            </a:r>
            <a:r>
              <a:rPr sz="1700" spc="53" dirty="0">
                <a:latin typeface="Tahoma"/>
                <a:cs typeface="Tahoma"/>
              </a:rPr>
              <a:t> </a:t>
            </a:r>
            <a:r>
              <a:rPr sz="1700" dirty="0">
                <a:latin typeface="Tahoma"/>
                <a:cs typeface="Tahoma"/>
              </a:rPr>
              <a:t>of</a:t>
            </a:r>
            <a:r>
              <a:rPr sz="1700" spc="62" dirty="0">
                <a:latin typeface="Tahoma"/>
                <a:cs typeface="Tahoma"/>
              </a:rPr>
              <a:t> </a:t>
            </a:r>
            <a:r>
              <a:rPr sz="1700" dirty="0">
                <a:latin typeface="Tahoma"/>
                <a:cs typeface="Tahoma"/>
              </a:rPr>
              <a:t>transitions</a:t>
            </a:r>
            <a:r>
              <a:rPr sz="1700" spc="53" dirty="0">
                <a:latin typeface="Tahoma"/>
                <a:cs typeface="Tahoma"/>
              </a:rPr>
              <a:t> </a:t>
            </a:r>
            <a:r>
              <a:rPr sz="1700" dirty="0">
                <a:latin typeface="Tahoma"/>
                <a:cs typeface="Tahoma"/>
              </a:rPr>
              <a:t>away</a:t>
            </a:r>
            <a:r>
              <a:rPr sz="1700" spc="62" dirty="0">
                <a:latin typeface="Tahoma"/>
                <a:cs typeface="Tahoma"/>
              </a:rPr>
              <a:t> </a:t>
            </a:r>
            <a:r>
              <a:rPr sz="1700" dirty="0">
                <a:latin typeface="Tahoma"/>
                <a:cs typeface="Tahoma"/>
              </a:rPr>
              <a:t>from</a:t>
            </a:r>
            <a:r>
              <a:rPr sz="1700" spc="53" dirty="0">
                <a:latin typeface="Tahoma"/>
                <a:cs typeface="Tahoma"/>
              </a:rPr>
              <a:t> </a:t>
            </a:r>
            <a:r>
              <a:rPr sz="1700" dirty="0">
                <a:latin typeface="Tahoma"/>
                <a:cs typeface="Tahoma"/>
              </a:rPr>
              <a:t>state</a:t>
            </a:r>
            <a:r>
              <a:rPr sz="1700" spc="62" dirty="0">
                <a:latin typeface="Tahoma"/>
                <a:cs typeface="Tahoma"/>
              </a:rPr>
              <a:t> </a:t>
            </a:r>
            <a:r>
              <a:rPr sz="1900" i="1" spc="-89" dirty="0">
                <a:latin typeface="Cambria"/>
                <a:cs typeface="Cambria"/>
              </a:rPr>
              <a:t>i</a:t>
            </a:r>
            <a:endParaRPr sz="1900">
              <a:latin typeface="Cambria"/>
              <a:cs typeface="Cambria"/>
            </a:endParaRPr>
          </a:p>
        </p:txBody>
      </p:sp>
      <p:pic>
        <p:nvPicPr>
          <p:cNvPr id="15" name="object 15"/>
          <p:cNvPicPr/>
          <p:nvPr/>
        </p:nvPicPr>
        <p:blipFill>
          <a:blip r:embed="rId4" cstate="print"/>
          <a:stretch>
            <a:fillRect/>
          </a:stretch>
        </p:blipFill>
        <p:spPr>
          <a:xfrm>
            <a:off x="558540" y="2774981"/>
            <a:ext cx="128444" cy="96244"/>
          </a:xfrm>
          <a:prstGeom prst="rect">
            <a:avLst/>
          </a:prstGeom>
        </p:spPr>
      </p:pic>
      <p:sp>
        <p:nvSpPr>
          <p:cNvPr id="16" name="object 16"/>
          <p:cNvSpPr txBox="1"/>
          <p:nvPr/>
        </p:nvSpPr>
        <p:spPr>
          <a:xfrm>
            <a:off x="1811796" y="2471466"/>
            <a:ext cx="212854" cy="237009"/>
          </a:xfrm>
          <a:prstGeom prst="rect">
            <a:avLst/>
          </a:prstGeom>
        </p:spPr>
        <p:txBody>
          <a:bodyPr vert="horz" wrap="square" lIns="0" tIns="21357" rIns="0" bIns="0" rtlCol="0">
            <a:spAutoFit/>
          </a:bodyPr>
          <a:lstStyle/>
          <a:p>
            <a:pPr marL="22482">
              <a:spcBef>
                <a:spcPts val="168"/>
              </a:spcBef>
            </a:pPr>
            <a:r>
              <a:rPr sz="1400" spc="646" dirty="0">
                <a:latin typeface="Arial MT"/>
                <a:cs typeface="Arial MT"/>
              </a:rPr>
              <a:t>.</a:t>
            </a:r>
            <a:endParaRPr sz="1400">
              <a:latin typeface="Arial MT"/>
              <a:cs typeface="Arial MT"/>
            </a:endParaRPr>
          </a:p>
        </p:txBody>
      </p:sp>
      <p:sp>
        <p:nvSpPr>
          <p:cNvPr id="17" name="object 17"/>
          <p:cNvSpPr txBox="1"/>
          <p:nvPr/>
        </p:nvSpPr>
        <p:spPr>
          <a:xfrm>
            <a:off x="1974021" y="2552611"/>
            <a:ext cx="134767" cy="190843"/>
          </a:xfrm>
          <a:prstGeom prst="rect">
            <a:avLst/>
          </a:prstGeom>
        </p:spPr>
        <p:txBody>
          <a:bodyPr vert="horz" wrap="square" lIns="0" tIns="21357" rIns="0" bIns="0" rtlCol="0">
            <a:spAutoFit/>
          </a:bodyPr>
          <a:lstStyle/>
          <a:p>
            <a:pPr marL="22482">
              <a:spcBef>
                <a:spcPts val="168"/>
              </a:spcBef>
            </a:pPr>
            <a:r>
              <a:rPr sz="1100" i="1" spc="-89" dirty="0">
                <a:latin typeface="Cambria"/>
                <a:cs typeface="Cambria"/>
              </a:rPr>
              <a:t>T</a:t>
            </a:r>
            <a:endParaRPr sz="1100">
              <a:latin typeface="Cambria"/>
              <a:cs typeface="Cambria"/>
            </a:endParaRPr>
          </a:p>
        </p:txBody>
      </p:sp>
      <p:sp>
        <p:nvSpPr>
          <p:cNvPr id="18" name="object 18"/>
          <p:cNvSpPr txBox="1"/>
          <p:nvPr/>
        </p:nvSpPr>
        <p:spPr>
          <a:xfrm>
            <a:off x="1974021" y="2671751"/>
            <a:ext cx="812380" cy="190843"/>
          </a:xfrm>
          <a:prstGeom prst="rect">
            <a:avLst/>
          </a:prstGeom>
        </p:spPr>
        <p:txBody>
          <a:bodyPr vert="horz" wrap="square" lIns="0" tIns="21357" rIns="0" bIns="0" rtlCol="0">
            <a:spAutoFit/>
          </a:bodyPr>
          <a:lstStyle/>
          <a:p>
            <a:pPr marL="22482">
              <a:spcBef>
                <a:spcPts val="168"/>
              </a:spcBef>
              <a:tabLst>
                <a:tab pos="641848" algn="l"/>
              </a:tabLst>
            </a:pPr>
            <a:r>
              <a:rPr sz="1600" i="1" spc="-65" baseline="4629" dirty="0">
                <a:latin typeface="Cambria"/>
                <a:cs typeface="Cambria"/>
              </a:rPr>
              <a:t>t</a:t>
            </a:r>
            <a:r>
              <a:rPr sz="1600" spc="-65" baseline="4629" dirty="0">
                <a:latin typeface="Verdana"/>
                <a:cs typeface="Verdana"/>
              </a:rPr>
              <a:t>=</a:t>
            </a:r>
            <a:r>
              <a:rPr sz="1600" spc="-65" baseline="4629" dirty="0">
                <a:latin typeface="Times New Roman"/>
                <a:cs typeface="Times New Roman"/>
              </a:rPr>
              <a:t>1</a:t>
            </a:r>
            <a:r>
              <a:rPr sz="1600" baseline="4629" dirty="0">
                <a:latin typeface="Times New Roman"/>
                <a:cs typeface="Times New Roman"/>
              </a:rPr>
              <a:t>	</a:t>
            </a:r>
            <a:r>
              <a:rPr sz="1100" i="1" spc="-89" dirty="0">
                <a:latin typeface="Cambria"/>
                <a:cs typeface="Cambria"/>
              </a:rPr>
              <a:t>k</a:t>
            </a:r>
            <a:endParaRPr sz="1100">
              <a:latin typeface="Cambria"/>
              <a:cs typeface="Cambria"/>
            </a:endParaRPr>
          </a:p>
        </p:txBody>
      </p:sp>
      <p:sp>
        <p:nvSpPr>
          <p:cNvPr id="19" name="object 19"/>
          <p:cNvSpPr txBox="1"/>
          <p:nvPr/>
        </p:nvSpPr>
        <p:spPr>
          <a:xfrm>
            <a:off x="2202796" y="2574864"/>
            <a:ext cx="1045388" cy="237009"/>
          </a:xfrm>
          <a:prstGeom prst="rect">
            <a:avLst/>
          </a:prstGeom>
        </p:spPr>
        <p:txBody>
          <a:bodyPr vert="horz" wrap="square" lIns="0" tIns="21357" rIns="0" bIns="0" rtlCol="0">
            <a:spAutoFit/>
          </a:bodyPr>
          <a:lstStyle/>
          <a:p>
            <a:pPr marL="67445">
              <a:spcBef>
                <a:spcPts val="168"/>
              </a:spcBef>
            </a:pPr>
            <a:r>
              <a:rPr sz="1400" spc="-53" dirty="0">
                <a:latin typeface="Times New Roman"/>
                <a:cs typeface="Times New Roman"/>
              </a:rPr>
              <a:t>1</a:t>
            </a:r>
            <a:r>
              <a:rPr sz="1600" i="1" spc="-78" baseline="-9259" dirty="0">
                <a:latin typeface="Cambria"/>
                <a:cs typeface="Cambria"/>
              </a:rPr>
              <a:t>y</a:t>
            </a:r>
            <a:r>
              <a:rPr sz="1600" i="1" spc="-78" baseline="-23148" dirty="0">
                <a:latin typeface="Cambria"/>
                <a:cs typeface="Cambria"/>
              </a:rPr>
              <a:t>t</a:t>
            </a:r>
            <a:r>
              <a:rPr sz="1600" i="1" spc="-198" baseline="-23148" dirty="0">
                <a:latin typeface="Cambria"/>
                <a:cs typeface="Cambria"/>
              </a:rPr>
              <a:t> </a:t>
            </a:r>
            <a:r>
              <a:rPr sz="1600" baseline="-9259" dirty="0">
                <a:latin typeface="Verdana"/>
                <a:cs typeface="Verdana"/>
              </a:rPr>
              <a:t>=</a:t>
            </a:r>
            <a:r>
              <a:rPr sz="1600" i="1" baseline="-9259" dirty="0">
                <a:latin typeface="Cambria"/>
                <a:cs typeface="Cambria"/>
              </a:rPr>
              <a:t>v</a:t>
            </a:r>
            <a:r>
              <a:rPr sz="1600" i="1" spc="717" baseline="-9259" dirty="0">
                <a:latin typeface="Cambria"/>
                <a:cs typeface="Cambria"/>
              </a:rPr>
              <a:t> </a:t>
            </a:r>
            <a:r>
              <a:rPr sz="1400" i="1" spc="-18" dirty="0">
                <a:latin typeface="Calibri"/>
                <a:cs typeface="Calibri"/>
              </a:rPr>
              <a:t>γ</a:t>
            </a:r>
            <a:r>
              <a:rPr sz="1600" i="1" spc="-27" baseline="-9259" dirty="0">
                <a:latin typeface="Cambria"/>
                <a:cs typeface="Cambria"/>
              </a:rPr>
              <a:t>i</a:t>
            </a:r>
            <a:r>
              <a:rPr sz="1400" spc="-18" dirty="0">
                <a:latin typeface="Verdana"/>
                <a:cs typeface="Verdana"/>
              </a:rPr>
              <a:t>(</a:t>
            </a:r>
            <a:r>
              <a:rPr sz="1400" i="1" spc="-18" dirty="0">
                <a:latin typeface="Cambria"/>
                <a:cs typeface="Cambria"/>
              </a:rPr>
              <a:t>t</a:t>
            </a:r>
            <a:r>
              <a:rPr sz="1400" spc="-18" dirty="0">
                <a:latin typeface="Verdana"/>
                <a:cs typeface="Verdana"/>
              </a:rPr>
              <a:t>)</a:t>
            </a:r>
            <a:endParaRPr sz="1400">
              <a:latin typeface="Verdana"/>
              <a:cs typeface="Verdana"/>
            </a:endParaRPr>
          </a:p>
        </p:txBody>
      </p:sp>
      <p:sp>
        <p:nvSpPr>
          <p:cNvPr id="20" name="object 20"/>
          <p:cNvSpPr/>
          <p:nvPr/>
        </p:nvSpPr>
        <p:spPr>
          <a:xfrm>
            <a:off x="1836987" y="2822073"/>
            <a:ext cx="1336334" cy="0"/>
          </a:xfrm>
          <a:custGeom>
            <a:avLst/>
            <a:gdLst/>
            <a:ahLst/>
            <a:cxnLst/>
            <a:rect l="l" t="t" r="r" b="b"/>
            <a:pathLst>
              <a:path w="673735">
                <a:moveTo>
                  <a:pt x="0" y="0"/>
                </a:moveTo>
                <a:lnTo>
                  <a:pt x="673227" y="0"/>
                </a:lnTo>
              </a:path>
            </a:pathLst>
          </a:custGeom>
          <a:ln w="7759">
            <a:solidFill>
              <a:srgbClr val="000000"/>
            </a:solidFill>
          </a:ln>
        </p:spPr>
        <p:txBody>
          <a:bodyPr wrap="square" lIns="0" tIns="0" rIns="0" bIns="0" rtlCol="0"/>
          <a:lstStyle/>
          <a:p>
            <a:endParaRPr/>
          </a:p>
        </p:txBody>
      </p:sp>
      <p:sp>
        <p:nvSpPr>
          <p:cNvPr id="21" name="object 21"/>
          <p:cNvSpPr txBox="1"/>
          <p:nvPr/>
        </p:nvSpPr>
        <p:spPr>
          <a:xfrm>
            <a:off x="748824" y="2650214"/>
            <a:ext cx="1581937" cy="312818"/>
          </a:xfrm>
          <a:prstGeom prst="rect">
            <a:avLst/>
          </a:prstGeom>
        </p:spPr>
        <p:txBody>
          <a:bodyPr vert="horz" wrap="square" lIns="0" tIns="20233" rIns="0" bIns="0" rtlCol="0">
            <a:spAutoFit/>
          </a:bodyPr>
          <a:lstStyle/>
          <a:p>
            <a:pPr marL="67445">
              <a:spcBef>
                <a:spcPts val="159"/>
              </a:spcBef>
              <a:tabLst>
                <a:tab pos="1198266" algn="l"/>
              </a:tabLst>
            </a:pPr>
            <a:r>
              <a:rPr sz="1900" i="1" spc="-18" dirty="0">
                <a:latin typeface="Cambria"/>
                <a:cs typeface="Cambria"/>
              </a:rPr>
              <a:t>b</a:t>
            </a:r>
            <a:r>
              <a:rPr sz="2100" i="1" spc="-27" baseline="-10416" dirty="0">
                <a:latin typeface="Cambria"/>
                <a:cs typeface="Cambria"/>
              </a:rPr>
              <a:t>i</a:t>
            </a:r>
            <a:r>
              <a:rPr sz="1900" spc="-18" dirty="0">
                <a:latin typeface="Tahoma"/>
                <a:cs typeface="Tahoma"/>
              </a:rPr>
              <a:t>(</a:t>
            </a:r>
            <a:r>
              <a:rPr sz="1900" i="1" spc="-18" dirty="0">
                <a:latin typeface="Cambria"/>
                <a:cs typeface="Cambria"/>
              </a:rPr>
              <a:t>v</a:t>
            </a:r>
            <a:r>
              <a:rPr sz="2100" i="1" spc="-27" baseline="-10416" dirty="0">
                <a:latin typeface="Cambria"/>
                <a:cs typeface="Cambria"/>
              </a:rPr>
              <a:t>k</a:t>
            </a:r>
            <a:r>
              <a:rPr sz="1900" spc="-18" dirty="0">
                <a:latin typeface="Tahoma"/>
                <a:cs typeface="Tahoma"/>
              </a:rPr>
              <a:t>)</a:t>
            </a:r>
            <a:r>
              <a:rPr sz="1900" spc="-89" dirty="0">
                <a:latin typeface="Tahoma"/>
                <a:cs typeface="Tahoma"/>
              </a:rPr>
              <a:t> =</a:t>
            </a:r>
            <a:r>
              <a:rPr sz="1900" dirty="0">
                <a:latin typeface="Tahoma"/>
                <a:cs typeface="Tahoma"/>
              </a:rPr>
              <a:t>	</a:t>
            </a:r>
            <a:r>
              <a:rPr sz="2100" spc="968" baseline="3472" dirty="0">
                <a:latin typeface="Arial MT"/>
                <a:cs typeface="Arial MT"/>
              </a:rPr>
              <a:t>.</a:t>
            </a:r>
            <a:endParaRPr sz="2100" baseline="3472">
              <a:latin typeface="Arial MT"/>
              <a:cs typeface="Arial MT"/>
            </a:endParaRPr>
          </a:p>
        </p:txBody>
      </p:sp>
      <p:sp>
        <p:nvSpPr>
          <p:cNvPr id="22" name="object 22"/>
          <p:cNvSpPr txBox="1"/>
          <p:nvPr/>
        </p:nvSpPr>
        <p:spPr>
          <a:xfrm>
            <a:off x="2229095" y="2780322"/>
            <a:ext cx="134767" cy="190843"/>
          </a:xfrm>
          <a:prstGeom prst="rect">
            <a:avLst/>
          </a:prstGeom>
        </p:spPr>
        <p:txBody>
          <a:bodyPr vert="horz" wrap="square" lIns="0" tIns="21357" rIns="0" bIns="0" rtlCol="0">
            <a:spAutoFit/>
          </a:bodyPr>
          <a:lstStyle/>
          <a:p>
            <a:pPr marL="22482">
              <a:spcBef>
                <a:spcPts val="168"/>
              </a:spcBef>
            </a:pPr>
            <a:r>
              <a:rPr sz="1100" i="1" spc="-89" dirty="0">
                <a:latin typeface="Cambria"/>
                <a:cs typeface="Cambria"/>
              </a:rPr>
              <a:t>T</a:t>
            </a:r>
            <a:endParaRPr sz="1100">
              <a:latin typeface="Cambria"/>
              <a:cs typeface="Cambria"/>
            </a:endParaRPr>
          </a:p>
        </p:txBody>
      </p:sp>
      <p:sp>
        <p:nvSpPr>
          <p:cNvPr id="23" name="object 23"/>
          <p:cNvSpPr txBox="1"/>
          <p:nvPr/>
        </p:nvSpPr>
        <p:spPr>
          <a:xfrm>
            <a:off x="2229094" y="2890515"/>
            <a:ext cx="294724" cy="190843"/>
          </a:xfrm>
          <a:prstGeom prst="rect">
            <a:avLst/>
          </a:prstGeom>
        </p:spPr>
        <p:txBody>
          <a:bodyPr vert="horz" wrap="square" lIns="0" tIns="21357" rIns="0" bIns="0" rtlCol="0">
            <a:spAutoFit/>
          </a:bodyPr>
          <a:lstStyle/>
          <a:p>
            <a:pPr marL="22482">
              <a:spcBef>
                <a:spcPts val="168"/>
              </a:spcBef>
            </a:pPr>
            <a:r>
              <a:rPr sz="1100" i="1" spc="-44" dirty="0">
                <a:latin typeface="Cambria"/>
                <a:cs typeface="Cambria"/>
              </a:rPr>
              <a:t>t</a:t>
            </a:r>
            <a:r>
              <a:rPr sz="1100" spc="-44" dirty="0">
                <a:latin typeface="Verdana"/>
                <a:cs typeface="Verdana"/>
              </a:rPr>
              <a:t>=</a:t>
            </a:r>
            <a:r>
              <a:rPr sz="1100" spc="-44" dirty="0">
                <a:latin typeface="Times New Roman"/>
                <a:cs typeface="Times New Roman"/>
              </a:rPr>
              <a:t>1</a:t>
            </a:r>
            <a:endParaRPr sz="1100">
              <a:latin typeface="Times New Roman"/>
              <a:cs typeface="Times New Roman"/>
            </a:endParaRPr>
          </a:p>
        </p:txBody>
      </p:sp>
      <p:sp>
        <p:nvSpPr>
          <p:cNvPr id="24" name="object 24"/>
          <p:cNvSpPr txBox="1"/>
          <p:nvPr/>
        </p:nvSpPr>
        <p:spPr>
          <a:xfrm>
            <a:off x="2457873" y="2802555"/>
            <a:ext cx="535289" cy="237009"/>
          </a:xfrm>
          <a:prstGeom prst="rect">
            <a:avLst/>
          </a:prstGeom>
        </p:spPr>
        <p:txBody>
          <a:bodyPr vert="horz" wrap="square" lIns="0" tIns="21357" rIns="0" bIns="0" rtlCol="0">
            <a:spAutoFit/>
          </a:bodyPr>
          <a:lstStyle/>
          <a:p>
            <a:pPr marL="67445">
              <a:spcBef>
                <a:spcPts val="168"/>
              </a:spcBef>
            </a:pPr>
            <a:r>
              <a:rPr sz="1400" i="1" spc="-18" dirty="0">
                <a:latin typeface="Calibri"/>
                <a:cs typeface="Calibri"/>
              </a:rPr>
              <a:t>γ</a:t>
            </a:r>
            <a:r>
              <a:rPr sz="1600" i="1" spc="-27" baseline="-9259" dirty="0">
                <a:latin typeface="Cambria"/>
                <a:cs typeface="Cambria"/>
              </a:rPr>
              <a:t>i</a:t>
            </a:r>
            <a:r>
              <a:rPr sz="1400" spc="-18" dirty="0">
                <a:latin typeface="Verdana"/>
                <a:cs typeface="Verdana"/>
              </a:rPr>
              <a:t>(</a:t>
            </a:r>
            <a:r>
              <a:rPr sz="1400" i="1" spc="-18" dirty="0">
                <a:latin typeface="Cambria"/>
                <a:cs typeface="Cambria"/>
              </a:rPr>
              <a:t>t</a:t>
            </a:r>
            <a:r>
              <a:rPr sz="1400" spc="-18" dirty="0">
                <a:latin typeface="Verdana"/>
                <a:cs typeface="Verdana"/>
              </a:rPr>
              <a:t>)</a:t>
            </a:r>
            <a:endParaRPr sz="1400">
              <a:latin typeface="Verdana"/>
              <a:cs typeface="Verdana"/>
            </a:endParaRPr>
          </a:p>
        </p:txBody>
      </p:sp>
      <p:sp>
        <p:nvSpPr>
          <p:cNvPr id="25" name="object 25"/>
          <p:cNvSpPr txBox="1"/>
          <p:nvPr/>
        </p:nvSpPr>
        <p:spPr>
          <a:xfrm>
            <a:off x="3195537" y="2650214"/>
            <a:ext cx="4977560" cy="312818"/>
          </a:xfrm>
          <a:prstGeom prst="rect">
            <a:avLst/>
          </a:prstGeom>
        </p:spPr>
        <p:txBody>
          <a:bodyPr vert="horz" wrap="square" lIns="0" tIns="20233" rIns="0" bIns="0" rtlCol="0">
            <a:spAutoFit/>
          </a:bodyPr>
          <a:lstStyle/>
          <a:p>
            <a:pPr marL="67445">
              <a:spcBef>
                <a:spcPts val="159"/>
              </a:spcBef>
            </a:pPr>
            <a:r>
              <a:rPr sz="1700" dirty="0">
                <a:latin typeface="Tahoma"/>
                <a:cs typeface="Tahoma"/>
              </a:rPr>
              <a:t>with</a:t>
            </a:r>
            <a:r>
              <a:rPr sz="1700" spc="35" dirty="0">
                <a:latin typeface="Tahoma"/>
                <a:cs typeface="Tahoma"/>
              </a:rPr>
              <a:t> </a:t>
            </a:r>
            <a:r>
              <a:rPr sz="1900" spc="-53" dirty="0">
                <a:latin typeface="Times New Roman"/>
                <a:cs typeface="Times New Roman"/>
              </a:rPr>
              <a:t>1</a:t>
            </a:r>
            <a:r>
              <a:rPr sz="2100" i="1" spc="-78" baseline="-10416" dirty="0">
                <a:latin typeface="Cambria"/>
                <a:cs typeface="Cambria"/>
              </a:rPr>
              <a:t>y</a:t>
            </a:r>
            <a:r>
              <a:rPr sz="1600" i="1" spc="-78" baseline="-27777" dirty="0">
                <a:latin typeface="Cambria"/>
                <a:cs typeface="Cambria"/>
              </a:rPr>
              <a:t>t</a:t>
            </a:r>
            <a:r>
              <a:rPr sz="1600" i="1" spc="-172" baseline="-27777" dirty="0">
                <a:latin typeface="Cambria"/>
                <a:cs typeface="Cambria"/>
              </a:rPr>
              <a:t> </a:t>
            </a:r>
            <a:r>
              <a:rPr sz="2100" baseline="-10416" dirty="0">
                <a:latin typeface="Verdana"/>
                <a:cs typeface="Verdana"/>
              </a:rPr>
              <a:t>=</a:t>
            </a:r>
            <a:r>
              <a:rPr sz="2100" i="1" baseline="-10416" dirty="0">
                <a:latin typeface="Cambria"/>
                <a:cs typeface="Cambria"/>
              </a:rPr>
              <a:t>v</a:t>
            </a:r>
            <a:r>
              <a:rPr sz="1600" i="1" baseline="-27777" dirty="0">
                <a:latin typeface="Cambria"/>
                <a:cs typeface="Cambria"/>
              </a:rPr>
              <a:t>k</a:t>
            </a:r>
            <a:r>
              <a:rPr sz="1600" i="1" spc="874" baseline="-27777" dirty="0">
                <a:latin typeface="Cambria"/>
                <a:cs typeface="Cambria"/>
              </a:rPr>
              <a:t> </a:t>
            </a:r>
            <a:r>
              <a:rPr sz="1700" dirty="0">
                <a:latin typeface="Tahoma"/>
                <a:cs typeface="Tahoma"/>
              </a:rPr>
              <a:t>being</a:t>
            </a:r>
            <a:r>
              <a:rPr sz="1700" spc="44" dirty="0">
                <a:latin typeface="Tahoma"/>
                <a:cs typeface="Tahoma"/>
              </a:rPr>
              <a:t> </a:t>
            </a:r>
            <a:r>
              <a:rPr sz="1700" dirty="0">
                <a:latin typeface="Tahoma"/>
                <a:cs typeface="Tahoma"/>
              </a:rPr>
              <a:t>an</a:t>
            </a:r>
            <a:r>
              <a:rPr sz="1700" spc="35" dirty="0">
                <a:latin typeface="Tahoma"/>
                <a:cs typeface="Tahoma"/>
              </a:rPr>
              <a:t> </a:t>
            </a:r>
            <a:r>
              <a:rPr sz="1700" dirty="0">
                <a:latin typeface="Tahoma"/>
                <a:cs typeface="Tahoma"/>
              </a:rPr>
              <a:t>indicator</a:t>
            </a:r>
            <a:r>
              <a:rPr sz="1700" spc="44" dirty="0">
                <a:latin typeface="Tahoma"/>
                <a:cs typeface="Tahoma"/>
              </a:rPr>
              <a:t> </a:t>
            </a:r>
            <a:r>
              <a:rPr sz="1700" dirty="0">
                <a:latin typeface="Tahoma"/>
                <a:cs typeface="Tahoma"/>
              </a:rPr>
              <a:t>function,</a:t>
            </a:r>
            <a:r>
              <a:rPr sz="1700" spc="35" dirty="0">
                <a:latin typeface="Tahoma"/>
                <a:cs typeface="Tahoma"/>
              </a:rPr>
              <a:t> </a:t>
            </a:r>
            <a:r>
              <a:rPr sz="1700" dirty="0">
                <a:latin typeface="Tahoma"/>
                <a:cs typeface="Tahoma"/>
              </a:rPr>
              <a:t>is</a:t>
            </a:r>
            <a:r>
              <a:rPr sz="1700" spc="44" dirty="0">
                <a:latin typeface="Tahoma"/>
                <a:cs typeface="Tahoma"/>
              </a:rPr>
              <a:t> </a:t>
            </a:r>
            <a:r>
              <a:rPr sz="1700" spc="-44" dirty="0">
                <a:latin typeface="Tahoma"/>
                <a:cs typeface="Tahoma"/>
              </a:rPr>
              <a:t>the</a:t>
            </a:r>
            <a:endParaRPr sz="1700">
              <a:latin typeface="Tahoma"/>
              <a:cs typeface="Tahoma"/>
            </a:endParaRPr>
          </a:p>
        </p:txBody>
      </p:sp>
      <p:sp>
        <p:nvSpPr>
          <p:cNvPr id="26" name="object 26"/>
          <p:cNvSpPr txBox="1"/>
          <p:nvPr/>
        </p:nvSpPr>
        <p:spPr>
          <a:xfrm>
            <a:off x="748850" y="2953899"/>
            <a:ext cx="7917243" cy="614830"/>
          </a:xfrm>
          <a:prstGeom prst="rect">
            <a:avLst/>
          </a:prstGeom>
        </p:spPr>
        <p:txBody>
          <a:bodyPr vert="horz" wrap="square" lIns="0" tIns="12365" rIns="0" bIns="0" rtlCol="0">
            <a:spAutoFit/>
          </a:bodyPr>
          <a:lstStyle/>
          <a:p>
            <a:pPr marL="67445" marR="53956">
              <a:lnSpc>
                <a:spcPct val="102600"/>
              </a:lnSpc>
              <a:spcBef>
                <a:spcPts val="97"/>
              </a:spcBef>
            </a:pPr>
            <a:r>
              <a:rPr sz="1700" spc="18" dirty="0">
                <a:latin typeface="Tahoma"/>
                <a:cs typeface="Tahoma"/>
              </a:rPr>
              <a:t>expected</a:t>
            </a:r>
            <a:r>
              <a:rPr sz="1700" dirty="0">
                <a:latin typeface="Tahoma"/>
                <a:cs typeface="Tahoma"/>
              </a:rPr>
              <a:t> </a:t>
            </a:r>
            <a:r>
              <a:rPr sz="1700" spc="18" dirty="0">
                <a:latin typeface="Tahoma"/>
                <a:cs typeface="Tahoma"/>
              </a:rPr>
              <a:t>number</a:t>
            </a:r>
            <a:r>
              <a:rPr sz="1700" dirty="0">
                <a:latin typeface="Tahoma"/>
                <a:cs typeface="Tahoma"/>
              </a:rPr>
              <a:t> </a:t>
            </a:r>
            <a:r>
              <a:rPr sz="1700" spc="18" dirty="0">
                <a:latin typeface="Tahoma"/>
                <a:cs typeface="Tahoma"/>
              </a:rPr>
              <a:t>of</a:t>
            </a:r>
            <a:r>
              <a:rPr sz="1700" spc="9" dirty="0">
                <a:latin typeface="Tahoma"/>
                <a:cs typeface="Tahoma"/>
              </a:rPr>
              <a:t> </a:t>
            </a:r>
            <a:r>
              <a:rPr sz="1700" spc="18" dirty="0">
                <a:latin typeface="Tahoma"/>
                <a:cs typeface="Tahoma"/>
              </a:rPr>
              <a:t>times</a:t>
            </a:r>
            <a:r>
              <a:rPr sz="1700" dirty="0">
                <a:latin typeface="Tahoma"/>
                <a:cs typeface="Tahoma"/>
              </a:rPr>
              <a:t> </a:t>
            </a:r>
            <a:r>
              <a:rPr sz="1700" spc="18" dirty="0">
                <a:latin typeface="Tahoma"/>
                <a:cs typeface="Tahoma"/>
              </a:rPr>
              <a:t>the</a:t>
            </a:r>
            <a:r>
              <a:rPr sz="1700" dirty="0">
                <a:latin typeface="Tahoma"/>
                <a:cs typeface="Tahoma"/>
              </a:rPr>
              <a:t> output</a:t>
            </a:r>
            <a:r>
              <a:rPr sz="1700" spc="9" dirty="0">
                <a:latin typeface="Tahoma"/>
                <a:cs typeface="Tahoma"/>
              </a:rPr>
              <a:t> </a:t>
            </a:r>
            <a:r>
              <a:rPr sz="1700" spc="18" dirty="0">
                <a:latin typeface="Tahoma"/>
                <a:cs typeface="Tahoma"/>
              </a:rPr>
              <a:t>observations</a:t>
            </a:r>
            <a:r>
              <a:rPr sz="1700" dirty="0">
                <a:latin typeface="Tahoma"/>
                <a:cs typeface="Tahoma"/>
              </a:rPr>
              <a:t> </a:t>
            </a:r>
            <a:r>
              <a:rPr sz="1700" spc="18" dirty="0">
                <a:latin typeface="Tahoma"/>
                <a:cs typeface="Tahoma"/>
              </a:rPr>
              <a:t>are</a:t>
            </a:r>
            <a:r>
              <a:rPr sz="1700" dirty="0">
                <a:latin typeface="Tahoma"/>
                <a:cs typeface="Tahoma"/>
              </a:rPr>
              <a:t> </a:t>
            </a:r>
            <a:r>
              <a:rPr sz="1900" i="1" spc="18" dirty="0">
                <a:latin typeface="Cambria"/>
                <a:cs typeface="Cambria"/>
              </a:rPr>
              <a:t>v</a:t>
            </a:r>
            <a:r>
              <a:rPr sz="2100" i="1" spc="27" baseline="-10416" dirty="0">
                <a:latin typeface="Cambria"/>
                <a:cs typeface="Cambria"/>
              </a:rPr>
              <a:t>k</a:t>
            </a:r>
            <a:r>
              <a:rPr sz="2100" i="1" spc="503" baseline="-10416" dirty="0">
                <a:latin typeface="Cambria"/>
                <a:cs typeface="Cambria"/>
              </a:rPr>
              <a:t> </a:t>
            </a:r>
            <a:r>
              <a:rPr sz="1700" spc="18" dirty="0">
                <a:latin typeface="Tahoma"/>
                <a:cs typeface="Tahoma"/>
              </a:rPr>
              <a:t>while</a:t>
            </a:r>
            <a:r>
              <a:rPr sz="1700" dirty="0">
                <a:latin typeface="Tahoma"/>
                <a:cs typeface="Tahoma"/>
              </a:rPr>
              <a:t> </a:t>
            </a:r>
            <a:r>
              <a:rPr sz="1700" spc="18" dirty="0">
                <a:latin typeface="Tahoma"/>
                <a:cs typeface="Tahoma"/>
              </a:rPr>
              <a:t>being</a:t>
            </a:r>
            <a:r>
              <a:rPr sz="1700" spc="9" dirty="0">
                <a:latin typeface="Tahoma"/>
                <a:cs typeface="Tahoma"/>
              </a:rPr>
              <a:t> </a:t>
            </a:r>
            <a:r>
              <a:rPr sz="1700" spc="-44" dirty="0">
                <a:latin typeface="Tahoma"/>
                <a:cs typeface="Tahoma"/>
              </a:rPr>
              <a:t>in </a:t>
            </a:r>
            <a:r>
              <a:rPr sz="1700" dirty="0">
                <a:latin typeface="Tahoma"/>
                <a:cs typeface="Tahoma"/>
              </a:rPr>
              <a:t>state</a:t>
            </a:r>
            <a:r>
              <a:rPr sz="1700" spc="53" dirty="0">
                <a:latin typeface="Tahoma"/>
                <a:cs typeface="Tahoma"/>
              </a:rPr>
              <a:t> </a:t>
            </a:r>
            <a:r>
              <a:rPr sz="1900" i="1" dirty="0">
                <a:latin typeface="Cambria"/>
                <a:cs typeface="Cambria"/>
              </a:rPr>
              <a:t>i</a:t>
            </a:r>
            <a:r>
              <a:rPr sz="1900" i="1" spc="150" dirty="0">
                <a:latin typeface="Cambria"/>
                <a:cs typeface="Cambria"/>
              </a:rPr>
              <a:t> </a:t>
            </a:r>
            <a:r>
              <a:rPr sz="1700" dirty="0">
                <a:latin typeface="Tahoma"/>
                <a:cs typeface="Tahoma"/>
              </a:rPr>
              <a:t>compared</a:t>
            </a:r>
            <a:r>
              <a:rPr sz="1700" spc="62" dirty="0">
                <a:latin typeface="Tahoma"/>
                <a:cs typeface="Tahoma"/>
              </a:rPr>
              <a:t> </a:t>
            </a:r>
            <a:r>
              <a:rPr sz="1700" dirty="0">
                <a:latin typeface="Tahoma"/>
                <a:cs typeface="Tahoma"/>
              </a:rPr>
              <a:t>to</a:t>
            </a:r>
            <a:r>
              <a:rPr sz="1700" spc="62" dirty="0">
                <a:latin typeface="Tahoma"/>
                <a:cs typeface="Tahoma"/>
              </a:rPr>
              <a:t> </a:t>
            </a:r>
            <a:r>
              <a:rPr sz="1700" dirty="0">
                <a:latin typeface="Tahoma"/>
                <a:cs typeface="Tahoma"/>
              </a:rPr>
              <a:t>the</a:t>
            </a:r>
            <a:r>
              <a:rPr sz="1700" spc="53" dirty="0">
                <a:latin typeface="Tahoma"/>
                <a:cs typeface="Tahoma"/>
              </a:rPr>
              <a:t> </a:t>
            </a:r>
            <a:r>
              <a:rPr sz="1700" dirty="0">
                <a:latin typeface="Tahoma"/>
                <a:cs typeface="Tahoma"/>
              </a:rPr>
              <a:t>expected</a:t>
            </a:r>
            <a:r>
              <a:rPr sz="1700" spc="62" dirty="0">
                <a:latin typeface="Tahoma"/>
                <a:cs typeface="Tahoma"/>
              </a:rPr>
              <a:t> </a:t>
            </a:r>
            <a:r>
              <a:rPr sz="1700" dirty="0">
                <a:latin typeface="Tahoma"/>
                <a:cs typeface="Tahoma"/>
              </a:rPr>
              <a:t>total</a:t>
            </a:r>
            <a:r>
              <a:rPr sz="1700" spc="62" dirty="0">
                <a:latin typeface="Tahoma"/>
                <a:cs typeface="Tahoma"/>
              </a:rPr>
              <a:t> </a:t>
            </a:r>
            <a:r>
              <a:rPr sz="1700" dirty="0">
                <a:latin typeface="Tahoma"/>
                <a:cs typeface="Tahoma"/>
              </a:rPr>
              <a:t>number</a:t>
            </a:r>
            <a:r>
              <a:rPr sz="1700" spc="53" dirty="0">
                <a:latin typeface="Tahoma"/>
                <a:cs typeface="Tahoma"/>
              </a:rPr>
              <a:t> </a:t>
            </a:r>
            <a:r>
              <a:rPr sz="1700" dirty="0">
                <a:latin typeface="Tahoma"/>
                <a:cs typeface="Tahoma"/>
              </a:rPr>
              <a:t>of</a:t>
            </a:r>
            <a:r>
              <a:rPr sz="1700" spc="62" dirty="0">
                <a:latin typeface="Tahoma"/>
                <a:cs typeface="Tahoma"/>
              </a:rPr>
              <a:t> </a:t>
            </a:r>
            <a:r>
              <a:rPr sz="1700" dirty="0">
                <a:latin typeface="Tahoma"/>
                <a:cs typeface="Tahoma"/>
              </a:rPr>
              <a:t>times</a:t>
            </a:r>
            <a:r>
              <a:rPr sz="1700" spc="53" dirty="0">
                <a:latin typeface="Tahoma"/>
                <a:cs typeface="Tahoma"/>
              </a:rPr>
              <a:t> </a:t>
            </a:r>
            <a:r>
              <a:rPr sz="1700" dirty="0">
                <a:latin typeface="Tahoma"/>
                <a:cs typeface="Tahoma"/>
              </a:rPr>
              <a:t>in</a:t>
            </a:r>
            <a:r>
              <a:rPr sz="1700" spc="62" dirty="0">
                <a:latin typeface="Tahoma"/>
                <a:cs typeface="Tahoma"/>
              </a:rPr>
              <a:t> </a:t>
            </a:r>
            <a:r>
              <a:rPr sz="1700" dirty="0">
                <a:latin typeface="Tahoma"/>
                <a:cs typeface="Tahoma"/>
              </a:rPr>
              <a:t>state</a:t>
            </a:r>
            <a:r>
              <a:rPr sz="1700" spc="62" dirty="0">
                <a:latin typeface="Tahoma"/>
                <a:cs typeface="Tahoma"/>
              </a:rPr>
              <a:t> </a:t>
            </a:r>
            <a:r>
              <a:rPr sz="1900" i="1" spc="-44" dirty="0">
                <a:latin typeface="Cambria"/>
                <a:cs typeface="Cambria"/>
              </a:rPr>
              <a:t>i</a:t>
            </a:r>
            <a:r>
              <a:rPr sz="1700" spc="-44" dirty="0">
                <a:latin typeface="Tahoma"/>
                <a:cs typeface="Tahoma"/>
              </a:rPr>
              <a:t>.</a:t>
            </a:r>
            <a:endParaRPr sz="1700">
              <a:latin typeface="Tahoma"/>
              <a:cs typeface="Tahoma"/>
            </a:endParaRPr>
          </a:p>
        </p:txBody>
      </p:sp>
      <p:grpSp>
        <p:nvGrpSpPr>
          <p:cNvPr id="27" name="object 27"/>
          <p:cNvGrpSpPr/>
          <p:nvPr/>
        </p:nvGrpSpPr>
        <p:grpSpPr>
          <a:xfrm>
            <a:off x="1" y="4974680"/>
            <a:ext cx="9140221" cy="162327"/>
            <a:chOff x="0" y="3347161"/>
            <a:chExt cx="4608195" cy="109220"/>
          </a:xfrm>
        </p:grpSpPr>
        <p:sp>
          <p:nvSpPr>
            <p:cNvPr id="28" name="object 28"/>
            <p:cNvSpPr/>
            <p:nvPr/>
          </p:nvSpPr>
          <p:spPr>
            <a:xfrm>
              <a:off x="0" y="3347161"/>
              <a:ext cx="1536065" cy="109220"/>
            </a:xfrm>
            <a:custGeom>
              <a:avLst/>
              <a:gdLst/>
              <a:ahLst/>
              <a:cxnLst/>
              <a:rect l="l" t="t" r="r" b="b"/>
              <a:pathLst>
                <a:path w="1536065" h="109220">
                  <a:moveTo>
                    <a:pt x="1535938" y="0"/>
                  </a:moveTo>
                  <a:lnTo>
                    <a:pt x="0" y="0"/>
                  </a:lnTo>
                  <a:lnTo>
                    <a:pt x="0" y="108838"/>
                  </a:lnTo>
                  <a:lnTo>
                    <a:pt x="1535938" y="108838"/>
                  </a:lnTo>
                  <a:lnTo>
                    <a:pt x="1535938" y="0"/>
                  </a:lnTo>
                  <a:close/>
                </a:path>
              </a:pathLst>
            </a:custGeom>
            <a:solidFill>
              <a:srgbClr val="191959"/>
            </a:solidFill>
          </p:spPr>
          <p:txBody>
            <a:bodyPr wrap="square" lIns="0" tIns="0" rIns="0" bIns="0" rtlCol="0"/>
            <a:lstStyle/>
            <a:p>
              <a:endParaRPr/>
            </a:p>
          </p:txBody>
        </p:sp>
        <p:sp>
          <p:nvSpPr>
            <p:cNvPr id="29" name="object 29"/>
            <p:cNvSpPr/>
            <p:nvPr/>
          </p:nvSpPr>
          <p:spPr>
            <a:xfrm>
              <a:off x="1535976"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262685"/>
            </a:solidFill>
          </p:spPr>
          <p:txBody>
            <a:bodyPr wrap="square" lIns="0" tIns="0" rIns="0" bIns="0" rtlCol="0"/>
            <a:lstStyle/>
            <a:p>
              <a:endParaRPr/>
            </a:p>
          </p:txBody>
        </p:sp>
        <p:sp>
          <p:nvSpPr>
            <p:cNvPr id="30" name="object 30"/>
            <p:cNvSpPr/>
            <p:nvPr/>
          </p:nvSpPr>
          <p:spPr>
            <a:xfrm>
              <a:off x="3071952" y="3347161"/>
              <a:ext cx="1536065" cy="109220"/>
            </a:xfrm>
            <a:custGeom>
              <a:avLst/>
              <a:gdLst/>
              <a:ahLst/>
              <a:cxnLst/>
              <a:rect l="l" t="t" r="r" b="b"/>
              <a:pathLst>
                <a:path w="1536064" h="109220">
                  <a:moveTo>
                    <a:pt x="1535938" y="0"/>
                  </a:moveTo>
                  <a:lnTo>
                    <a:pt x="0" y="0"/>
                  </a:lnTo>
                  <a:lnTo>
                    <a:pt x="0" y="108838"/>
                  </a:lnTo>
                  <a:lnTo>
                    <a:pt x="1535938" y="108838"/>
                  </a:lnTo>
                  <a:lnTo>
                    <a:pt x="1535938" y="0"/>
                  </a:lnTo>
                  <a:close/>
                </a:path>
              </a:pathLst>
            </a:custGeom>
            <a:solidFill>
              <a:srgbClr val="3232B2"/>
            </a:solidFill>
          </p:spPr>
          <p:txBody>
            <a:bodyPr wrap="square" lIns="0" tIns="0" rIns="0" bIns="0" rtlCol="0"/>
            <a:lstStyle/>
            <a:p>
              <a:endParaRPr/>
            </a:p>
          </p:txBody>
        </p:sp>
      </p:grpSp>
      <p:sp>
        <p:nvSpPr>
          <p:cNvPr id="31" name="object 31"/>
          <p:cNvSpPr txBox="1">
            <a:spLocks noGrp="1"/>
          </p:cNvSpPr>
          <p:nvPr>
            <p:ph type="ftr" sz="quarter" idx="4294967295"/>
          </p:nvPr>
        </p:nvSpPr>
        <p:spPr>
          <a:xfrm>
            <a:off x="560756" y="4963549"/>
            <a:ext cx="1925782" cy="380683"/>
          </a:xfrm>
          <a:prstGeom prst="rect">
            <a:avLst/>
          </a:prstGeom>
        </p:spPr>
        <p:txBody>
          <a:bodyPr vert="horz" wrap="square" lIns="0" tIns="11241" rIns="0" bIns="0" rtlCol="0">
            <a:spAutoFit/>
          </a:bodyPr>
          <a:lstStyle/>
          <a:p>
            <a:pPr marL="22482">
              <a:spcBef>
                <a:spcPts val="89"/>
              </a:spcBef>
            </a:pPr>
            <a:endParaRPr spc="-18" dirty="0"/>
          </a:p>
        </p:txBody>
      </p:sp>
      <p:sp>
        <p:nvSpPr>
          <p:cNvPr id="32" name="object 32"/>
          <p:cNvSpPr txBox="1"/>
          <p:nvPr/>
        </p:nvSpPr>
        <p:spPr>
          <a:xfrm>
            <a:off x="4145255" y="4963550"/>
            <a:ext cx="850165" cy="180628"/>
          </a:xfrm>
          <a:prstGeom prst="rect">
            <a:avLst/>
          </a:prstGeom>
        </p:spPr>
        <p:txBody>
          <a:bodyPr vert="horz" wrap="square" lIns="0" tIns="11241" rIns="0" bIns="0" rtlCol="0">
            <a:spAutoFit/>
          </a:bodyPr>
          <a:lstStyle/>
          <a:p>
            <a:pPr marL="22482">
              <a:spcBef>
                <a:spcPts val="89"/>
              </a:spcBef>
            </a:pPr>
            <a:r>
              <a:rPr sz="1100" i="1" dirty="0">
                <a:solidFill>
                  <a:srgbClr val="FFFFFF"/>
                </a:solidFill>
                <a:latin typeface="Cambria"/>
                <a:cs typeface="Cambria"/>
                <a:hlinkClick r:id="rId5" action="ppaction://hlinksldjump"/>
              </a:rPr>
              <a:t>POS</a:t>
            </a:r>
            <a:r>
              <a:rPr sz="1100" i="1" spc="186" dirty="0">
                <a:solidFill>
                  <a:srgbClr val="FFFFFF"/>
                </a:solidFill>
                <a:latin typeface="Cambria"/>
                <a:cs typeface="Cambria"/>
                <a:hlinkClick r:id="rId5" action="ppaction://hlinksldjump"/>
              </a:rPr>
              <a:t> </a:t>
            </a:r>
            <a:r>
              <a:rPr sz="1100" i="1" spc="-27" dirty="0">
                <a:solidFill>
                  <a:srgbClr val="FFFFFF"/>
                </a:solidFill>
                <a:latin typeface="Cambria"/>
                <a:cs typeface="Cambria"/>
                <a:hlinkClick r:id="rId5" action="ppaction://hlinksldjump"/>
              </a:rPr>
              <a:t>Tagging</a:t>
            </a:r>
            <a:endParaRPr sz="1100">
              <a:latin typeface="Cambria"/>
              <a:cs typeface="Cambria"/>
            </a:endParaRPr>
          </a:p>
        </p:txBody>
      </p:sp>
      <p:sp>
        <p:nvSpPr>
          <p:cNvPr id="33" name="object 33"/>
          <p:cNvSpPr txBox="1"/>
          <p:nvPr/>
        </p:nvSpPr>
        <p:spPr>
          <a:xfrm>
            <a:off x="7307464" y="4963550"/>
            <a:ext cx="1118440" cy="180628"/>
          </a:xfrm>
          <a:prstGeom prst="rect">
            <a:avLst/>
          </a:prstGeom>
        </p:spPr>
        <p:txBody>
          <a:bodyPr vert="horz" wrap="square" lIns="0" tIns="11241" rIns="0" bIns="0" rtlCol="0">
            <a:spAutoFit/>
          </a:bodyPr>
          <a:lstStyle/>
          <a:p>
            <a:pPr marL="22482">
              <a:spcBef>
                <a:spcPts val="89"/>
              </a:spcBef>
            </a:pPr>
            <a:r>
              <a:rPr sz="1100" i="1" spc="-80" dirty="0">
                <a:solidFill>
                  <a:srgbClr val="FFFFFF"/>
                </a:solidFill>
                <a:latin typeface="Cambria"/>
                <a:cs typeface="Cambria"/>
              </a:rPr>
              <a:t>Week</a:t>
            </a:r>
            <a:r>
              <a:rPr sz="1100" i="1" spc="53" dirty="0">
                <a:solidFill>
                  <a:srgbClr val="FFFFFF"/>
                </a:solidFill>
                <a:latin typeface="Cambria"/>
                <a:cs typeface="Cambria"/>
              </a:rPr>
              <a:t> </a:t>
            </a:r>
            <a:r>
              <a:rPr sz="1100" i="1" dirty="0">
                <a:solidFill>
                  <a:srgbClr val="FFFFFF"/>
                </a:solidFill>
                <a:latin typeface="Cambria"/>
                <a:cs typeface="Cambria"/>
              </a:rPr>
              <a:t>4,</a:t>
            </a:r>
            <a:r>
              <a:rPr sz="1100" i="1" spc="53" dirty="0">
                <a:solidFill>
                  <a:srgbClr val="FFFFFF"/>
                </a:solidFill>
                <a:latin typeface="Cambria"/>
                <a:cs typeface="Cambria"/>
              </a:rPr>
              <a:t> </a:t>
            </a:r>
            <a:r>
              <a:rPr sz="1100" i="1" spc="-35" dirty="0">
                <a:solidFill>
                  <a:srgbClr val="FFFFFF"/>
                </a:solidFill>
                <a:latin typeface="Cambria"/>
                <a:cs typeface="Cambria"/>
              </a:rPr>
              <a:t>Lecture</a:t>
            </a:r>
            <a:r>
              <a:rPr sz="1100" i="1" spc="53" dirty="0">
                <a:solidFill>
                  <a:srgbClr val="FFFFFF"/>
                </a:solidFill>
                <a:latin typeface="Cambria"/>
                <a:cs typeface="Cambria"/>
              </a:rPr>
              <a:t> </a:t>
            </a:r>
            <a:r>
              <a:rPr sz="1100" i="1" spc="-89" dirty="0">
                <a:solidFill>
                  <a:srgbClr val="FFFFFF"/>
                </a:solidFill>
                <a:latin typeface="Cambria"/>
                <a:cs typeface="Cambria"/>
              </a:rPr>
              <a:t>2</a:t>
            </a:r>
            <a:endParaRPr sz="1100">
              <a:latin typeface="Cambria"/>
              <a:cs typeface="Cambria"/>
            </a:endParaRPr>
          </a:p>
        </p:txBody>
      </p:sp>
      <p:sp>
        <p:nvSpPr>
          <p:cNvPr id="34" name="object 34"/>
          <p:cNvSpPr txBox="1">
            <a:spLocks noGrp="1"/>
          </p:cNvSpPr>
          <p:nvPr>
            <p:ph type="sldNum" sz="quarter" idx="4294967295"/>
          </p:nvPr>
        </p:nvSpPr>
        <p:spPr>
          <a:xfrm>
            <a:off x="8663692" y="4963549"/>
            <a:ext cx="369033" cy="1119346"/>
          </a:xfrm>
          <a:prstGeom prst="rect">
            <a:avLst/>
          </a:prstGeom>
        </p:spPr>
        <p:txBody>
          <a:bodyPr vert="horz" wrap="square" lIns="0" tIns="11241" rIns="0" bIns="0" rtlCol="0">
            <a:spAutoFit/>
          </a:bodyPr>
          <a:lstStyle/>
          <a:p>
            <a:pPr marL="67445">
              <a:spcBef>
                <a:spcPts val="89"/>
              </a:spcBef>
            </a:pPr>
            <a:r>
              <a:rPr dirty="0"/>
              <a:t>6</a:t>
            </a:r>
            <a:r>
              <a:rPr spc="-9" dirty="0"/>
              <a:t> </a:t>
            </a:r>
            <a:r>
              <a:rPr spc="-195" dirty="0"/>
              <a:t>/</a:t>
            </a:r>
            <a:r>
              <a:rPr spc="27" dirty="0"/>
              <a:t> </a:t>
            </a:r>
            <a:r>
              <a:rPr spc="-89" dirty="0"/>
              <a:t>6</a:t>
            </a:r>
          </a:p>
        </p:txBody>
      </p:sp>
    </p:spTree>
    <p:extLst>
      <p:ext uri="{BB962C8B-B14F-4D97-AF65-F5344CB8AC3E}">
        <p14:creationId xmlns:p14="http://schemas.microsoft.com/office/powerpoint/2010/main" val="245780209"/>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2400" b="1" dirty="0"/>
              <a:t>UNIT-II</a:t>
            </a:r>
          </a:p>
          <a:p>
            <a:pPr algn="just"/>
            <a:r>
              <a:rPr lang="en-US" sz="2400" b="1" dirty="0">
                <a:solidFill>
                  <a:srgbClr val="7030A0"/>
                </a:solidFill>
              </a:rPr>
              <a:t>N-gram Language Models: N-Grams, Evaluating Language Model, Sampling sentences from a language model, </a:t>
            </a:r>
            <a:r>
              <a:rPr lang="en-US" sz="2400" dirty="0"/>
              <a:t>Sequence Labeling for Parts of Speech and Named Entities: </a:t>
            </a:r>
            <a:r>
              <a:rPr lang="en-US" sz="2400" b="1" dirty="0">
                <a:solidFill>
                  <a:srgbClr val="7030A0"/>
                </a:solidFill>
              </a:rPr>
              <a:t>Part-of-Speech Tagging</a:t>
            </a:r>
            <a:r>
              <a:rPr lang="en-US" sz="2400" dirty="0"/>
              <a:t>, Named Entities and Named Entity Tagging</a:t>
            </a:r>
            <a:endParaRPr lang="en-IN" sz="2400" dirty="0"/>
          </a:p>
        </p:txBody>
      </p:sp>
    </p:spTree>
    <p:extLst>
      <p:ext uri="{BB962C8B-B14F-4D97-AF65-F5344CB8AC3E}">
        <p14:creationId xmlns:p14="http://schemas.microsoft.com/office/powerpoint/2010/main" val="1473010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72477-5A78-49F6-9D40-3679D3C92372}"/>
              </a:ext>
            </a:extLst>
          </p:cNvPr>
          <p:cNvSpPr>
            <a:spLocks noGrp="1"/>
          </p:cNvSpPr>
          <p:nvPr>
            <p:ph type="title"/>
          </p:nvPr>
        </p:nvSpPr>
        <p:spPr/>
        <p:txBody>
          <a:bodyPr/>
          <a:lstStyle/>
          <a:p>
            <a:r>
              <a:rPr lang="en-IN" b="1" dirty="0"/>
              <a:t>N-Gram Models</a:t>
            </a:r>
          </a:p>
        </p:txBody>
      </p:sp>
      <p:sp>
        <p:nvSpPr>
          <p:cNvPr id="3" name="Content Placeholder 2">
            <a:extLst>
              <a:ext uri="{FF2B5EF4-FFF2-40B4-BE49-F238E27FC236}">
                <a16:creationId xmlns:a16="http://schemas.microsoft.com/office/drawing/2014/main" id="{48015C5F-30F4-4688-ABBA-561C714645C8}"/>
              </a:ext>
            </a:extLst>
          </p:cNvPr>
          <p:cNvSpPr>
            <a:spLocks noGrp="1"/>
          </p:cNvSpPr>
          <p:nvPr>
            <p:ph idx="1"/>
          </p:nvPr>
        </p:nvSpPr>
        <p:spPr>
          <a:xfrm>
            <a:off x="971552" y="1585190"/>
            <a:ext cx="7200897" cy="2821711"/>
          </a:xfrm>
        </p:spPr>
        <p:txBody>
          <a:bodyPr>
            <a:normAutofit fontScale="70000" lnSpcReduction="20000"/>
          </a:bodyPr>
          <a:lstStyle/>
          <a:p>
            <a:pPr algn="just"/>
            <a:r>
              <a:rPr lang="en-US" dirty="0"/>
              <a:t>P(office | about fifteen minutes from) </a:t>
            </a:r>
          </a:p>
          <a:p>
            <a:pPr algn="just"/>
            <a:r>
              <a:rPr lang="en-US" b="1" dirty="0">
                <a:solidFill>
                  <a:schemeClr val="accent6"/>
                </a:solidFill>
              </a:rPr>
              <a:t>An N-gram model uses only N −1 words of prior context</a:t>
            </a:r>
          </a:p>
          <a:p>
            <a:pPr algn="just"/>
            <a:r>
              <a:rPr lang="en-IN" b="1" dirty="0"/>
              <a:t>Unigram:</a:t>
            </a:r>
            <a:r>
              <a:rPr lang="en-IN" dirty="0"/>
              <a:t> P(office) </a:t>
            </a:r>
          </a:p>
          <a:p>
            <a:pPr algn="just"/>
            <a:r>
              <a:rPr lang="en-IN" b="1" dirty="0"/>
              <a:t>Bigram</a:t>
            </a:r>
            <a:r>
              <a:rPr lang="en-IN" dirty="0"/>
              <a:t>: P(office | from) </a:t>
            </a:r>
          </a:p>
          <a:p>
            <a:pPr algn="just"/>
            <a:r>
              <a:rPr lang="en-IN" b="1" dirty="0"/>
              <a:t>Trigram</a:t>
            </a:r>
            <a:r>
              <a:rPr lang="en-IN" dirty="0"/>
              <a:t>: P(office | minutes from) </a:t>
            </a:r>
          </a:p>
          <a:p>
            <a:pPr algn="just"/>
            <a:r>
              <a:rPr lang="en-IN" b="1" dirty="0"/>
              <a:t>Markov model and Language Model An N-gram model is an N −1-order Markov Model</a:t>
            </a:r>
          </a:p>
          <a:p>
            <a:pPr algn="just"/>
            <a:r>
              <a:rPr lang="en-US" b="1" dirty="0"/>
              <a:t>We can extend to trigrams, 4-grams, 5-grams ,N,,,,</a:t>
            </a:r>
          </a:p>
        </p:txBody>
      </p:sp>
    </p:spTree>
    <p:extLst>
      <p:ext uri="{BB962C8B-B14F-4D97-AF65-F5344CB8AC3E}">
        <p14:creationId xmlns:p14="http://schemas.microsoft.com/office/powerpoint/2010/main" val="2707048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015C5F-30F4-4688-ABBA-561C714645C8}"/>
              </a:ext>
            </a:extLst>
          </p:cNvPr>
          <p:cNvSpPr>
            <a:spLocks noGrp="1"/>
          </p:cNvSpPr>
          <p:nvPr>
            <p:ph idx="1"/>
          </p:nvPr>
        </p:nvSpPr>
        <p:spPr>
          <a:xfrm>
            <a:off x="971552" y="1055254"/>
            <a:ext cx="7200897" cy="2489202"/>
          </a:xfrm>
        </p:spPr>
        <p:txBody>
          <a:bodyPr>
            <a:normAutofit fontScale="92500" lnSpcReduction="10000"/>
          </a:bodyPr>
          <a:lstStyle/>
          <a:p>
            <a:pPr algn="just"/>
            <a:r>
              <a:rPr lang="en-US" dirty="0"/>
              <a:t>In general, an insufficient model of language:</a:t>
            </a:r>
          </a:p>
          <a:p>
            <a:pPr algn="just"/>
            <a:r>
              <a:rPr lang="en-US" dirty="0"/>
              <a:t> language has long-distance dependencies: </a:t>
            </a:r>
          </a:p>
          <a:p>
            <a:pPr algn="just"/>
            <a:r>
              <a:rPr lang="en-US" dirty="0"/>
              <a:t>“The </a:t>
            </a:r>
            <a:r>
              <a:rPr lang="en-US" b="1" dirty="0">
                <a:solidFill>
                  <a:srgbClr val="7030A0"/>
                </a:solidFill>
              </a:rPr>
              <a:t>computer</a:t>
            </a:r>
            <a:r>
              <a:rPr lang="en-US" dirty="0"/>
              <a:t> which I had just put into the machine room on the fifth floor </a:t>
            </a:r>
            <a:r>
              <a:rPr lang="en-US" b="1" dirty="0">
                <a:solidFill>
                  <a:srgbClr val="7030A0"/>
                </a:solidFill>
              </a:rPr>
              <a:t>crashed</a:t>
            </a:r>
            <a:r>
              <a:rPr lang="en-US" dirty="0"/>
              <a:t>.”</a:t>
            </a:r>
          </a:p>
          <a:p>
            <a:pPr algn="just"/>
            <a:r>
              <a:rPr lang="en-US" dirty="0"/>
              <a:t>In most of the applications, we can get away with N-gram models</a:t>
            </a:r>
            <a:endParaRPr lang="en-IN" dirty="0"/>
          </a:p>
        </p:txBody>
      </p:sp>
    </p:spTree>
    <p:extLst>
      <p:ext uri="{BB962C8B-B14F-4D97-AF65-F5344CB8AC3E}">
        <p14:creationId xmlns:p14="http://schemas.microsoft.com/office/powerpoint/2010/main" val="4038092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72477-5A78-49F6-9D40-3679D3C92372}"/>
              </a:ext>
            </a:extLst>
          </p:cNvPr>
          <p:cNvSpPr>
            <a:spLocks noGrp="1"/>
          </p:cNvSpPr>
          <p:nvPr>
            <p:ph type="title"/>
          </p:nvPr>
        </p:nvSpPr>
        <p:spPr/>
        <p:txBody>
          <a:bodyPr/>
          <a:lstStyle/>
          <a:p>
            <a:r>
              <a:rPr lang="en-IN" b="1" dirty="0"/>
              <a:t>Estimating N-grams probabilities</a:t>
            </a:r>
          </a:p>
        </p:txBody>
      </p:sp>
      <p:sp>
        <p:nvSpPr>
          <p:cNvPr id="3" name="Content Placeholder 2">
            <a:extLst>
              <a:ext uri="{FF2B5EF4-FFF2-40B4-BE49-F238E27FC236}">
                <a16:creationId xmlns:a16="http://schemas.microsoft.com/office/drawing/2014/main" id="{48015C5F-30F4-4688-ABBA-561C714645C8}"/>
              </a:ext>
            </a:extLst>
          </p:cNvPr>
          <p:cNvSpPr>
            <a:spLocks noGrp="1"/>
          </p:cNvSpPr>
          <p:nvPr>
            <p:ph idx="1"/>
          </p:nvPr>
        </p:nvSpPr>
        <p:spPr/>
        <p:txBody>
          <a:bodyPr/>
          <a:lstStyle/>
          <a:p>
            <a:r>
              <a:rPr lang="en-IN" b="1" dirty="0"/>
              <a:t>Maximum Likelihood Estimate</a:t>
            </a:r>
          </a:p>
          <a:p>
            <a:r>
              <a:rPr lang="en-US" dirty="0"/>
              <a:t>Value that makes the observed data the “most probable”</a:t>
            </a:r>
            <a:endParaRPr lang="en-IN" b="1" dirty="0"/>
          </a:p>
          <a:p>
            <a:r>
              <a:rPr lang="en-US" dirty="0"/>
              <a:t>P(</a:t>
            </a:r>
            <a:r>
              <a:rPr lang="en-US" dirty="0" err="1"/>
              <a:t>wi</a:t>
            </a:r>
            <a:r>
              <a:rPr lang="en-US" dirty="0"/>
              <a:t> |wi−1) = count(wi−1,wi) /count(wi−1)</a:t>
            </a:r>
          </a:p>
          <a:p>
            <a:r>
              <a:rPr lang="en-IN" dirty="0"/>
              <a:t>P(</a:t>
            </a:r>
            <a:r>
              <a:rPr lang="en-IN" dirty="0" err="1"/>
              <a:t>wi</a:t>
            </a:r>
            <a:r>
              <a:rPr lang="en-IN" dirty="0"/>
              <a:t> |wi−1) = count(wi−1,wi) /count(wi−1) </a:t>
            </a:r>
          </a:p>
          <a:p>
            <a:r>
              <a:rPr lang="en-IN" dirty="0"/>
              <a:t>P(</a:t>
            </a:r>
            <a:r>
              <a:rPr lang="en-IN" dirty="0" err="1"/>
              <a:t>wi</a:t>
            </a:r>
            <a:r>
              <a:rPr lang="en-IN" dirty="0"/>
              <a:t> |wi−1) = c(wi−1,wi) /c(wi−1)</a:t>
            </a:r>
          </a:p>
          <a:p>
            <a:endParaRPr lang="en-IN" b="1" dirty="0"/>
          </a:p>
        </p:txBody>
      </p:sp>
    </p:spTree>
    <p:extLst>
      <p:ext uri="{BB962C8B-B14F-4D97-AF65-F5344CB8AC3E}">
        <p14:creationId xmlns:p14="http://schemas.microsoft.com/office/powerpoint/2010/main" val="3074143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72477-5A78-49F6-9D40-3679D3C9237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8015C5F-30F4-4688-ABBA-561C714645C8}"/>
              </a:ext>
            </a:extLst>
          </p:cNvPr>
          <p:cNvSpPr>
            <a:spLocks noGrp="1"/>
          </p:cNvSpPr>
          <p:nvPr>
            <p:ph idx="1"/>
          </p:nvPr>
        </p:nvSpPr>
        <p:spPr/>
        <p:txBody>
          <a:bodyPr/>
          <a:lstStyle/>
          <a:p>
            <a:r>
              <a:rPr lang="en-US" dirty="0"/>
              <a:t>&lt;S&gt;I am here&lt;/S&gt; </a:t>
            </a:r>
          </a:p>
          <a:p>
            <a:r>
              <a:rPr lang="en-US" dirty="0"/>
              <a:t>&lt;S&gt;who am I&lt;/S&gt;</a:t>
            </a:r>
          </a:p>
          <a:p>
            <a:r>
              <a:rPr lang="en-US" dirty="0"/>
              <a:t>&lt;S&gt;I would like to know&lt;/S&gt;</a:t>
            </a:r>
            <a:endParaRPr lang="en-IN" dirty="0"/>
          </a:p>
        </p:txBody>
      </p:sp>
    </p:spTree>
    <p:extLst>
      <p:ext uri="{BB962C8B-B14F-4D97-AF65-F5344CB8AC3E}">
        <p14:creationId xmlns:p14="http://schemas.microsoft.com/office/powerpoint/2010/main" val="3094611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72477-5A78-49F6-9D40-3679D3C92372}"/>
              </a:ext>
            </a:extLst>
          </p:cNvPr>
          <p:cNvSpPr>
            <a:spLocks noGrp="1"/>
          </p:cNvSpPr>
          <p:nvPr>
            <p:ph type="title"/>
          </p:nvPr>
        </p:nvSpPr>
        <p:spPr/>
        <p:txBody>
          <a:bodyPr>
            <a:normAutofit fontScale="90000"/>
          </a:bodyPr>
          <a:lstStyle/>
          <a:p>
            <a:r>
              <a:rPr lang="en-IN" b="1" dirty="0"/>
              <a:t>Estimating bigrams</a:t>
            </a:r>
            <a:br>
              <a:rPr lang="en-IN" dirty="0"/>
            </a:br>
            <a:endParaRPr lang="en-IN" dirty="0"/>
          </a:p>
        </p:txBody>
      </p:sp>
      <p:sp>
        <p:nvSpPr>
          <p:cNvPr id="3" name="Content Placeholder 2">
            <a:extLst>
              <a:ext uri="{FF2B5EF4-FFF2-40B4-BE49-F238E27FC236}">
                <a16:creationId xmlns:a16="http://schemas.microsoft.com/office/drawing/2014/main" id="{48015C5F-30F4-4688-ABBA-561C714645C8}"/>
              </a:ext>
            </a:extLst>
          </p:cNvPr>
          <p:cNvSpPr>
            <a:spLocks noGrp="1"/>
          </p:cNvSpPr>
          <p:nvPr>
            <p:ph idx="1"/>
          </p:nvPr>
        </p:nvSpPr>
        <p:spPr/>
        <p:txBody>
          <a:bodyPr/>
          <a:lstStyle/>
          <a:p>
            <a:pPr>
              <a:buFont typeface="Arial" panose="020B0604020202020204" pitchFamily="34" charset="0"/>
              <a:buChar char="•"/>
            </a:pPr>
            <a:r>
              <a:rPr lang="en-IN" dirty="0"/>
              <a:t>P(I|) = </a:t>
            </a:r>
          </a:p>
          <a:p>
            <a:r>
              <a:rPr lang="en-IN" dirty="0"/>
              <a:t>P(|here) = </a:t>
            </a:r>
          </a:p>
          <a:p>
            <a:r>
              <a:rPr lang="en-IN" dirty="0"/>
              <a:t>P(would | I) =</a:t>
            </a:r>
          </a:p>
          <a:p>
            <a:r>
              <a:rPr lang="en-IN" dirty="0"/>
              <a:t> P(here | am) = </a:t>
            </a:r>
          </a:p>
          <a:p>
            <a:r>
              <a:rPr lang="en-IN" dirty="0"/>
              <a:t>P(know | like) =</a:t>
            </a:r>
          </a:p>
        </p:txBody>
      </p:sp>
    </p:spTree>
    <p:extLst>
      <p:ext uri="{BB962C8B-B14F-4D97-AF65-F5344CB8AC3E}">
        <p14:creationId xmlns:p14="http://schemas.microsoft.com/office/powerpoint/2010/main" val="1388100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Estimating N-gram Probabilities</a:t>
            </a:r>
            <a:endParaRPr lang="en-US" sz="3200" dirty="0">
              <a:latin typeface="Calibri" charset="0"/>
            </a:endParaRPr>
          </a:p>
          <a:p>
            <a:pPr eaLnBrk="1" hangingPunct="1"/>
            <a:endParaRPr lang="en-US" dirty="0">
              <a:latin typeface="Calibri" charset="0"/>
            </a:endParaRPr>
          </a:p>
        </p:txBody>
      </p:sp>
      <p:sp>
        <p:nvSpPr>
          <p:cNvPr id="2" name="Text Placeholder 1">
            <a:extLst>
              <a:ext uri="{FF2B5EF4-FFF2-40B4-BE49-F238E27FC236}">
                <a16:creationId xmlns:a16="http://schemas.microsoft.com/office/drawing/2014/main" id="{6CA2ADF4-C097-A8E0-AC99-E96B7ECC1F1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27767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b="1" dirty="0">
                <a:solidFill>
                  <a:srgbClr val="0166FF"/>
                </a:solidFill>
              </a:rPr>
              <a:t>Estimating bigram probabilities</a:t>
            </a:r>
          </a:p>
        </p:txBody>
      </p:sp>
      <p:sp>
        <p:nvSpPr>
          <p:cNvPr id="79878" name="Rectangle 3"/>
          <p:cNvSpPr>
            <a:spLocks noGrp="1" noChangeArrowheads="1"/>
          </p:cNvSpPr>
          <p:nvPr>
            <p:ph idx="1"/>
          </p:nvPr>
        </p:nvSpPr>
        <p:spPr/>
        <p:txBody>
          <a:bodyPr/>
          <a:lstStyle/>
          <a:p>
            <a:pPr eaLnBrk="1" hangingPunct="1"/>
            <a:r>
              <a:rPr lang="en-US">
                <a:latin typeface="Calibri" charset="0"/>
              </a:rPr>
              <a:t>The Maximum Likelihood Estimate</a:t>
            </a:r>
          </a:p>
        </p:txBody>
      </p:sp>
      <p:pic>
        <p:nvPicPr>
          <p:cNvPr id="3" name="Picture 2">
            <a:extLst>
              <a:ext uri="{FF2B5EF4-FFF2-40B4-BE49-F238E27FC236}">
                <a16:creationId xmlns:a16="http://schemas.microsoft.com/office/drawing/2014/main" id="{15163774-DD44-B396-EEB7-C081C285256B}"/>
              </a:ext>
            </a:extLst>
          </p:cNvPr>
          <p:cNvPicPr>
            <a:picLocks noChangeAspect="1"/>
          </p:cNvPicPr>
          <p:nvPr/>
        </p:nvPicPr>
        <p:blipFill>
          <a:blip r:embed="rId3"/>
          <a:stretch>
            <a:fillRect/>
          </a:stretch>
        </p:blipFill>
        <p:spPr>
          <a:xfrm>
            <a:off x="1655093" y="3396050"/>
            <a:ext cx="4339307" cy="1094600"/>
          </a:xfrm>
          <a:prstGeom prst="rect">
            <a:avLst/>
          </a:prstGeom>
        </p:spPr>
      </p:pic>
      <p:pic>
        <p:nvPicPr>
          <p:cNvPr id="5" name="Picture 4">
            <a:extLst>
              <a:ext uri="{FF2B5EF4-FFF2-40B4-BE49-F238E27FC236}">
                <a16:creationId xmlns:a16="http://schemas.microsoft.com/office/drawing/2014/main" id="{D32E978D-B28B-963F-9A73-9FB4D74A8139}"/>
              </a:ext>
            </a:extLst>
          </p:cNvPr>
          <p:cNvPicPr>
            <a:picLocks noChangeAspect="1"/>
          </p:cNvPicPr>
          <p:nvPr/>
        </p:nvPicPr>
        <p:blipFill>
          <a:blip r:embed="rId4"/>
          <a:stretch>
            <a:fillRect/>
          </a:stretch>
        </p:blipFill>
        <p:spPr>
          <a:xfrm>
            <a:off x="1524000" y="1839100"/>
            <a:ext cx="4886607" cy="1094600"/>
          </a:xfrm>
          <a:prstGeom prst="rect">
            <a:avLst/>
          </a:prstGeom>
        </p:spPr>
      </p:pic>
    </p:spTree>
    <p:extLst>
      <p:ext uri="{BB962C8B-B14F-4D97-AF65-F5344CB8AC3E}">
        <p14:creationId xmlns:p14="http://schemas.microsoft.com/office/powerpoint/2010/main" val="2042695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b="1" dirty="0">
                <a:solidFill>
                  <a:srgbClr val="0166FF"/>
                </a:solidFill>
              </a:rPr>
              <a:t>An example</a:t>
            </a:r>
          </a:p>
        </p:txBody>
      </p:sp>
      <p:sp>
        <p:nvSpPr>
          <p:cNvPr id="81923" name="Rectangle 3"/>
          <p:cNvSpPr>
            <a:spLocks noGrp="1" noChangeArrowheads="1"/>
          </p:cNvSpPr>
          <p:nvPr>
            <p:ph idx="1"/>
          </p:nvPr>
        </p:nvSpPr>
        <p:spPr/>
        <p:txBody>
          <a:bodyPr/>
          <a:lstStyle/>
          <a:p>
            <a:pPr eaLnBrk="1" hangingPunct="1">
              <a:lnSpc>
                <a:spcPct val="90000"/>
              </a:lnSpc>
              <a:buNone/>
            </a:pPr>
            <a:r>
              <a:rPr lang="en-US" sz="2400" dirty="0">
                <a:latin typeface="Calibri" charset="0"/>
              </a:rPr>
              <a:t>&lt;s&gt; I am Sam &lt;/s&gt;</a:t>
            </a:r>
          </a:p>
          <a:p>
            <a:pPr eaLnBrk="1" hangingPunct="1">
              <a:lnSpc>
                <a:spcPct val="90000"/>
              </a:lnSpc>
              <a:buNone/>
            </a:pPr>
            <a:r>
              <a:rPr lang="en-US" sz="2400" dirty="0">
                <a:latin typeface="Calibri" charset="0"/>
              </a:rPr>
              <a:t>&lt;s&gt; Sam I am &lt;/s&gt;</a:t>
            </a:r>
          </a:p>
          <a:p>
            <a:pPr eaLnBrk="1" hangingPunct="1">
              <a:lnSpc>
                <a:spcPct val="90000"/>
              </a:lnSpc>
              <a:buNone/>
            </a:pPr>
            <a:r>
              <a:rPr lang="en-US" sz="2400" dirty="0">
                <a:latin typeface="Calibri" charset="0"/>
              </a:rPr>
              <a:t>&lt;s&gt; I do not like green eggs and ham &lt;/s&gt;</a:t>
            </a:r>
          </a:p>
          <a:p>
            <a:pPr marL="0" indent="0" eaLnBrk="1" hangingPunct="1">
              <a:lnSpc>
                <a:spcPct val="90000"/>
              </a:lnSpc>
              <a:buNone/>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p:txBody>
      </p:sp>
      <p:pic>
        <p:nvPicPr>
          <p:cNvPr id="6" name="Picture 7" descr="sam.tiff"/>
          <p:cNvPicPr>
            <a:picLocks noChangeAspect="1"/>
          </p:cNvPicPr>
          <p:nvPr/>
        </p:nvPicPr>
        <p:blipFill>
          <a:blip r:embed="rId4"/>
          <a:srcRect/>
          <a:stretch>
            <a:fillRect/>
          </a:stretch>
        </p:blipFill>
        <p:spPr bwMode="auto">
          <a:xfrm>
            <a:off x="228600" y="3295782"/>
            <a:ext cx="8763000" cy="952368"/>
          </a:xfrm>
          <a:prstGeom prst="rect">
            <a:avLst/>
          </a:prstGeom>
          <a:noFill/>
          <a:ln w="9525">
            <a:noFill/>
            <a:miter lim="800000"/>
            <a:headEnd/>
            <a:tailEnd/>
          </a:ln>
        </p:spPr>
      </p:pic>
      <p:graphicFrame>
        <p:nvGraphicFramePr>
          <p:cNvPr id="8" name="Object 4"/>
          <p:cNvGraphicFramePr>
            <a:graphicFrameLocks noChangeAspect="1"/>
          </p:cNvGraphicFramePr>
          <p:nvPr>
            <p:extLst>
              <p:ext uri="{D42A27DB-BD31-4B8C-83A1-F6EECF244321}">
                <p14:modId xmlns:p14="http://schemas.microsoft.com/office/powerpoint/2010/main" val="3639099385"/>
              </p:ext>
            </p:extLst>
          </p:nvPr>
        </p:nvGraphicFramePr>
        <p:xfrm>
          <a:off x="4892040" y="1047750"/>
          <a:ext cx="3429000" cy="937073"/>
        </p:xfrm>
        <a:graphic>
          <a:graphicData uri="http://schemas.openxmlformats.org/presentationml/2006/ole">
            <mc:AlternateContent xmlns:mc="http://schemas.openxmlformats.org/markup-compatibility/2006">
              <mc:Choice xmlns:v="urn:schemas-microsoft-com:vml" Requires="v">
                <p:oleObj spid="_x0000_s3081" name="Equation" r:id="rId5" imgW="1485900" imgH="406400" progId="Equation.3">
                  <p:embed/>
                </p:oleObj>
              </mc:Choice>
              <mc:Fallback>
                <p:oleObj name="Equation" r:id="rId5" imgW="1485900" imgH="406400" progId="Equation.3">
                  <p:embed/>
                  <p:pic>
                    <p:nvPicPr>
                      <p:cNvPr id="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2040" y="1047750"/>
                        <a:ext cx="3429000" cy="93707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8855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85800" y="361950"/>
            <a:ext cx="7543800" cy="680397"/>
          </a:xfrm>
        </p:spPr>
        <p:txBody>
          <a:bodyPr>
            <a:normAutofit fontScale="90000"/>
          </a:bodyPr>
          <a:lstStyle/>
          <a:p>
            <a:pPr eaLnBrk="1" hangingPunct="1"/>
            <a:r>
              <a:rPr lang="en-US" b="1" dirty="0">
                <a:solidFill>
                  <a:srgbClr val="0166FF"/>
                </a:solidFill>
              </a:rPr>
              <a:t>More examples: </a:t>
            </a:r>
            <a:br>
              <a:rPr lang="en-US" b="1" dirty="0">
                <a:solidFill>
                  <a:srgbClr val="0166FF"/>
                </a:solidFill>
              </a:rPr>
            </a:br>
            <a:r>
              <a:rPr lang="en-US" b="1" dirty="0">
                <a:solidFill>
                  <a:srgbClr val="0166FF"/>
                </a:solidFill>
              </a:rPr>
              <a:t>Berkeley Restaurant Project sentences</a:t>
            </a:r>
          </a:p>
        </p:txBody>
      </p:sp>
      <p:sp>
        <p:nvSpPr>
          <p:cNvPr id="86019" name="Rectangle 3"/>
          <p:cNvSpPr>
            <a:spLocks noGrp="1" noChangeArrowheads="1"/>
          </p:cNvSpPr>
          <p:nvPr>
            <p:ph idx="1"/>
          </p:nvPr>
        </p:nvSpPr>
        <p:spPr>
          <a:xfrm>
            <a:off x="822960" y="1200150"/>
            <a:ext cx="8016240" cy="3429000"/>
          </a:xfrm>
        </p:spPr>
        <p:txBody>
          <a:bodyPr>
            <a:normAutofit/>
          </a:bodyPr>
          <a:lstStyle/>
          <a:p>
            <a:pPr eaLnBrk="1" hangingPunct="1"/>
            <a:r>
              <a:rPr lang="en-US" sz="2400" dirty="0">
                <a:solidFill>
                  <a:srgbClr val="330099"/>
                </a:solidFill>
                <a:latin typeface="Calibri" charset="0"/>
              </a:rPr>
              <a:t>can you tell me about any good </a:t>
            </a:r>
            <a:r>
              <a:rPr lang="en-US" sz="2400" dirty="0" err="1">
                <a:solidFill>
                  <a:srgbClr val="330099"/>
                </a:solidFill>
                <a:latin typeface="Calibri" charset="0"/>
              </a:rPr>
              <a:t>cantonese</a:t>
            </a:r>
            <a:r>
              <a:rPr lang="en-US" sz="2400" dirty="0">
                <a:solidFill>
                  <a:srgbClr val="330099"/>
                </a:solidFill>
                <a:latin typeface="Calibri" charset="0"/>
              </a:rPr>
              <a:t> restaurants close by</a:t>
            </a:r>
          </a:p>
          <a:p>
            <a:pPr eaLnBrk="1" hangingPunct="1"/>
            <a:r>
              <a:rPr lang="en-US" sz="2400" dirty="0">
                <a:solidFill>
                  <a:srgbClr val="330099"/>
                </a:solidFill>
                <a:latin typeface="Calibri" charset="0"/>
              </a:rPr>
              <a:t>tell me about chez panisse</a:t>
            </a:r>
          </a:p>
          <a:p>
            <a:pPr eaLnBrk="1" hangingPunct="1"/>
            <a:r>
              <a:rPr lang="en-US" sz="2400" dirty="0" err="1">
                <a:solidFill>
                  <a:srgbClr val="330099"/>
                </a:solidFill>
                <a:latin typeface="Calibri" charset="0"/>
              </a:rPr>
              <a:t>i’m</a:t>
            </a:r>
            <a:r>
              <a:rPr lang="en-US" sz="2400" dirty="0">
                <a:solidFill>
                  <a:srgbClr val="330099"/>
                </a:solidFill>
                <a:latin typeface="Calibri" charset="0"/>
              </a:rPr>
              <a:t> looking for a good place to eat breakfast</a:t>
            </a:r>
          </a:p>
          <a:p>
            <a:pPr eaLnBrk="1" hangingPunct="1"/>
            <a:r>
              <a:rPr lang="en-US" sz="2400" dirty="0">
                <a:solidFill>
                  <a:srgbClr val="330099"/>
                </a:solidFill>
                <a:latin typeface="Calibri" charset="0"/>
              </a:rPr>
              <a:t>when is </a:t>
            </a:r>
            <a:r>
              <a:rPr lang="en-US" sz="2400" dirty="0" err="1">
                <a:solidFill>
                  <a:srgbClr val="330099"/>
                </a:solidFill>
                <a:latin typeface="Calibri" charset="0"/>
              </a:rPr>
              <a:t>caffe</a:t>
            </a:r>
            <a:r>
              <a:rPr lang="en-US" sz="2400" dirty="0">
                <a:solidFill>
                  <a:srgbClr val="330099"/>
                </a:solidFill>
                <a:latin typeface="Calibri" charset="0"/>
              </a:rPr>
              <a:t> </a:t>
            </a:r>
            <a:r>
              <a:rPr lang="en-US" sz="2400" dirty="0" err="1">
                <a:solidFill>
                  <a:srgbClr val="330099"/>
                </a:solidFill>
                <a:latin typeface="Calibri" charset="0"/>
              </a:rPr>
              <a:t>venezia</a:t>
            </a:r>
            <a:r>
              <a:rPr lang="en-US" sz="2400" dirty="0">
                <a:solidFill>
                  <a:srgbClr val="330099"/>
                </a:solidFill>
                <a:latin typeface="Calibri" charset="0"/>
              </a:rPr>
              <a:t> open during the day</a:t>
            </a:r>
            <a:endParaRPr lang="en-US" sz="2400" dirty="0">
              <a:solidFill>
                <a:srgbClr val="330099"/>
              </a:solidFill>
              <a:latin typeface="Verdana" charset="0"/>
            </a:endParaRPr>
          </a:p>
        </p:txBody>
      </p:sp>
    </p:spTree>
    <p:extLst>
      <p:ext uri="{BB962C8B-B14F-4D97-AF65-F5344CB8AC3E}">
        <p14:creationId xmlns:p14="http://schemas.microsoft.com/office/powerpoint/2010/main" val="272775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b="1" dirty="0">
                <a:solidFill>
                  <a:srgbClr val="0166FF"/>
                </a:solidFill>
              </a:rPr>
              <a:t>Raw bigram counts</a:t>
            </a:r>
          </a:p>
        </p:txBody>
      </p:sp>
      <p:sp>
        <p:nvSpPr>
          <p:cNvPr id="88067" name="Rectangle 3"/>
          <p:cNvSpPr>
            <a:spLocks noGrp="1" noChangeArrowheads="1"/>
          </p:cNvSpPr>
          <p:nvPr>
            <p:ph idx="1"/>
          </p:nvPr>
        </p:nvSpPr>
        <p:spPr/>
        <p:txBody>
          <a:bodyPr/>
          <a:lstStyle/>
          <a:p>
            <a:pPr eaLnBrk="1" hangingPunct="1"/>
            <a:r>
              <a:rPr lang="en-US" dirty="0">
                <a:latin typeface="Calibri" charset="0"/>
              </a:rPr>
              <a:t>Out of 9222 sentences</a:t>
            </a:r>
          </a:p>
        </p:txBody>
      </p:sp>
      <p:pic>
        <p:nvPicPr>
          <p:cNvPr id="5" name="Picture 4" descr="berp1"/>
          <p:cNvPicPr>
            <a:picLocks noChangeAspect="1" noChangeArrowheads="1"/>
          </p:cNvPicPr>
          <p:nvPr/>
        </p:nvPicPr>
        <p:blipFill>
          <a:blip r:embed="rId3"/>
          <a:srcRect/>
          <a:stretch>
            <a:fillRect/>
          </a:stretch>
        </p:blipFill>
        <p:spPr bwMode="auto">
          <a:xfrm>
            <a:off x="76200" y="1755775"/>
            <a:ext cx="9067800" cy="3254375"/>
          </a:xfrm>
          <a:prstGeom prst="rect">
            <a:avLst/>
          </a:prstGeom>
          <a:noFill/>
          <a:ln w="9525">
            <a:noFill/>
            <a:miter lim="800000"/>
            <a:headEnd/>
            <a:tailEnd/>
          </a:ln>
        </p:spPr>
      </p:pic>
    </p:spTree>
    <p:extLst>
      <p:ext uri="{BB962C8B-B14F-4D97-AF65-F5344CB8AC3E}">
        <p14:creationId xmlns:p14="http://schemas.microsoft.com/office/powerpoint/2010/main" val="3757811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charset="0"/>
            </a:endParaRPr>
          </a:p>
          <a:p>
            <a:pPr eaLnBrk="1" hangingPunct="1">
              <a:spcAft>
                <a:spcPts val="600"/>
              </a:spcAft>
            </a:pPr>
            <a:r>
              <a:rPr lang="en-US" sz="3200" b="1" dirty="0">
                <a:solidFill>
                  <a:srgbClr val="A50021"/>
                </a:solidFill>
                <a:latin typeface="Calibri" charset="0"/>
              </a:rPr>
              <a:t>Introduction to N-gram Language Models</a:t>
            </a:r>
            <a:endParaRPr lang="en-US" sz="3200" b="1" dirty="0">
              <a:latin typeface="Calibri" charset="0"/>
            </a:endParaRPr>
          </a:p>
          <a:p>
            <a:pPr eaLnBrk="1" hangingPunct="1"/>
            <a:endParaRPr lang="en-US" dirty="0">
              <a:latin typeface="Calibri" charset="0"/>
            </a:endParaRPr>
          </a:p>
        </p:txBody>
      </p:sp>
      <p:sp>
        <p:nvSpPr>
          <p:cNvPr id="2" name="Text Placeholder 1">
            <a:extLst>
              <a:ext uri="{FF2B5EF4-FFF2-40B4-BE49-F238E27FC236}">
                <a16:creationId xmlns:a16="http://schemas.microsoft.com/office/drawing/2014/main" id="{7F06A609-7F26-4673-1256-EAB3ABB18F0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76161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b="1" dirty="0">
                <a:solidFill>
                  <a:srgbClr val="0166FF"/>
                </a:solidFill>
              </a:rPr>
              <a:t>Raw bigram probabilities</a:t>
            </a:r>
          </a:p>
        </p:txBody>
      </p:sp>
      <p:sp>
        <p:nvSpPr>
          <p:cNvPr id="90115" name="Rectangle 3"/>
          <p:cNvSpPr>
            <a:spLocks noGrp="1" noChangeArrowheads="1"/>
          </p:cNvSpPr>
          <p:nvPr>
            <p:ph idx="1"/>
          </p:nvPr>
        </p:nvSpPr>
        <p:spPr/>
        <p:txBody>
          <a:bodyPr/>
          <a:lstStyle/>
          <a:p>
            <a:pPr eaLnBrk="1" hangingPunct="1"/>
            <a:r>
              <a:rPr lang="en-US" sz="2000" dirty="0">
                <a:latin typeface="Calibri" charset="0"/>
              </a:rPr>
              <a:t>Normalize by unigrams:</a:t>
            </a:r>
          </a:p>
          <a:p>
            <a:pPr eaLnBrk="1" hangingPunct="1"/>
            <a:endParaRPr lang="en-US" sz="2000" dirty="0">
              <a:latin typeface="Calibri" charset="0"/>
            </a:endParaRPr>
          </a:p>
          <a:p>
            <a:pPr eaLnBrk="1" hangingPunct="1">
              <a:lnSpc>
                <a:spcPct val="180000"/>
              </a:lnSpc>
            </a:pPr>
            <a:r>
              <a:rPr lang="en-US" sz="2000" dirty="0">
                <a:latin typeface="Calibri" charset="0"/>
              </a:rPr>
              <a:t>Result:</a:t>
            </a:r>
          </a:p>
        </p:txBody>
      </p:sp>
      <p:pic>
        <p:nvPicPr>
          <p:cNvPr id="6" name="Picture 4" descr="berp2"/>
          <p:cNvPicPr>
            <a:picLocks noChangeAspect="1" noChangeArrowheads="1"/>
          </p:cNvPicPr>
          <p:nvPr/>
        </p:nvPicPr>
        <p:blipFill>
          <a:blip r:embed="rId3"/>
          <a:srcRect/>
          <a:stretch>
            <a:fillRect/>
          </a:stretch>
        </p:blipFill>
        <p:spPr bwMode="auto">
          <a:xfrm>
            <a:off x="1676400" y="2635366"/>
            <a:ext cx="7010400" cy="2484190"/>
          </a:xfrm>
          <a:prstGeom prst="rect">
            <a:avLst/>
          </a:prstGeom>
          <a:noFill/>
          <a:ln w="9525">
            <a:noFill/>
            <a:miter lim="800000"/>
            <a:headEnd/>
            <a:tailEnd/>
          </a:ln>
        </p:spPr>
      </p:pic>
      <p:pic>
        <p:nvPicPr>
          <p:cNvPr id="7" name="Picture 5" descr="berp3"/>
          <p:cNvPicPr>
            <a:picLocks noChangeAspect="1" noChangeArrowheads="1"/>
          </p:cNvPicPr>
          <p:nvPr/>
        </p:nvPicPr>
        <p:blipFill>
          <a:blip r:embed="rId4"/>
          <a:srcRect/>
          <a:stretch>
            <a:fillRect/>
          </a:stretch>
        </p:blipFill>
        <p:spPr bwMode="auto">
          <a:xfrm>
            <a:off x="1905000" y="1733550"/>
            <a:ext cx="6718300" cy="617854"/>
          </a:xfrm>
          <a:prstGeom prst="rect">
            <a:avLst/>
          </a:prstGeom>
          <a:noFill/>
          <a:ln w="9525">
            <a:noFill/>
            <a:miter lim="800000"/>
            <a:headEnd/>
            <a:tailEnd/>
          </a:ln>
        </p:spPr>
      </p:pic>
    </p:spTree>
    <p:extLst>
      <p:ext uri="{BB962C8B-B14F-4D97-AF65-F5344CB8AC3E}">
        <p14:creationId xmlns:p14="http://schemas.microsoft.com/office/powerpoint/2010/main" val="3113997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normAutofit fontScale="90000"/>
          </a:bodyPr>
          <a:lstStyle/>
          <a:p>
            <a:pPr eaLnBrk="1" hangingPunct="1"/>
            <a:r>
              <a:rPr lang="en-US" b="1" dirty="0">
                <a:solidFill>
                  <a:srgbClr val="0166FF"/>
                </a:solidFill>
              </a:rPr>
              <a:t>Bigram estimates of sentence probabilities</a:t>
            </a:r>
          </a:p>
        </p:txBody>
      </p:sp>
      <p:sp>
        <p:nvSpPr>
          <p:cNvPr id="92163" name="Rectangle 3"/>
          <p:cNvSpPr>
            <a:spLocks noGrp="1" noChangeArrowheads="1"/>
          </p:cNvSpPr>
          <p:nvPr>
            <p:ph idx="1"/>
          </p:nvPr>
        </p:nvSpPr>
        <p:spPr/>
        <p:txBody>
          <a:bodyPr>
            <a:normAutofit lnSpcReduction="10000"/>
          </a:bodyPr>
          <a:lstStyle/>
          <a:p>
            <a:pPr eaLnBrk="1" hangingPunct="1">
              <a:buNone/>
            </a:pPr>
            <a:r>
              <a:rPr lang="en-US" sz="2800" dirty="0">
                <a:latin typeface="Times New Roman" panose="02020603050405020304" pitchFamily="18" charset="0"/>
                <a:cs typeface="Times New Roman" panose="02020603050405020304" pitchFamily="18" charset="0"/>
              </a:rPr>
              <a:t>P(&lt;s&gt; I want </a:t>
            </a:r>
            <a:r>
              <a:rPr lang="en-US" sz="2800" dirty="0" err="1">
                <a:latin typeface="Times New Roman" panose="02020603050405020304" pitchFamily="18" charset="0"/>
                <a:cs typeface="Times New Roman" panose="02020603050405020304" pitchFamily="18" charset="0"/>
              </a:rPr>
              <a:t>english</a:t>
            </a:r>
            <a:r>
              <a:rPr lang="en-US" sz="2800" dirty="0">
                <a:latin typeface="Times New Roman" panose="02020603050405020304" pitchFamily="18" charset="0"/>
                <a:cs typeface="Times New Roman" panose="02020603050405020304" pitchFamily="18" charset="0"/>
              </a:rPr>
              <a:t> food &lt;/s&gt;) =</a:t>
            </a:r>
          </a:p>
          <a:p>
            <a:pPr eaLnBrk="1" hangingPunct="1">
              <a:buFont typeface="Wingdings" charset="2"/>
              <a:buNone/>
            </a:pPr>
            <a:r>
              <a:rPr lang="en-US" sz="2800" dirty="0">
                <a:latin typeface="Times New Roman" panose="02020603050405020304" pitchFamily="18" charset="0"/>
                <a:cs typeface="Times New Roman" panose="02020603050405020304" pitchFamily="18" charset="0"/>
              </a:rPr>
              <a:t>	P(I|&lt;s&gt;)   </a:t>
            </a:r>
          </a:p>
          <a:p>
            <a:pPr eaLnBrk="1" hangingPunct="1">
              <a:buFont typeface="Wingdings" charset="2"/>
              <a:buNone/>
            </a:pPr>
            <a:r>
              <a:rPr lang="en-US" sz="2800" dirty="0">
                <a:latin typeface="Times New Roman" panose="02020603050405020304" pitchFamily="18" charset="0"/>
                <a:cs typeface="Times New Roman" panose="02020603050405020304" pitchFamily="18" charset="0"/>
              </a:rPr>
              <a:t> 	×  P(</a:t>
            </a:r>
            <a:r>
              <a:rPr lang="en-US" sz="2800" dirty="0" err="1">
                <a:latin typeface="Times New Roman" panose="02020603050405020304" pitchFamily="18" charset="0"/>
                <a:cs typeface="Times New Roman" panose="02020603050405020304" pitchFamily="18" charset="0"/>
              </a:rPr>
              <a:t>want|I</a:t>
            </a:r>
            <a:r>
              <a:rPr lang="en-US" sz="2800" dirty="0">
                <a:latin typeface="Times New Roman" panose="02020603050405020304" pitchFamily="18" charset="0"/>
                <a:cs typeface="Times New Roman" panose="02020603050405020304" pitchFamily="18" charset="0"/>
              </a:rPr>
              <a:t>)  </a:t>
            </a:r>
          </a:p>
          <a:p>
            <a:pPr>
              <a:buNone/>
            </a:pPr>
            <a:r>
              <a:rPr lang="en-US" sz="2800" dirty="0">
                <a:latin typeface="Times New Roman" panose="02020603050405020304" pitchFamily="18" charset="0"/>
                <a:cs typeface="Times New Roman" panose="02020603050405020304" pitchFamily="18" charset="0"/>
              </a:rPr>
              <a:t>		×  P(</a:t>
            </a:r>
            <a:r>
              <a:rPr lang="en-US" sz="2800" dirty="0" err="1">
                <a:latin typeface="Times New Roman" panose="02020603050405020304" pitchFamily="18" charset="0"/>
                <a:cs typeface="Times New Roman" panose="02020603050405020304" pitchFamily="18" charset="0"/>
              </a:rPr>
              <a:t>english|want</a:t>
            </a:r>
            <a:r>
              <a:rPr lang="en-US" sz="2800" dirty="0">
                <a:latin typeface="Times New Roman" panose="02020603050405020304" pitchFamily="18" charset="0"/>
                <a:cs typeface="Times New Roman" panose="02020603050405020304" pitchFamily="18" charset="0"/>
              </a:rPr>
              <a:t>)   </a:t>
            </a:r>
          </a:p>
          <a:p>
            <a:pPr>
              <a:buNone/>
            </a:pPr>
            <a:r>
              <a:rPr lang="en-US" sz="2800" dirty="0">
                <a:latin typeface="Times New Roman" panose="02020603050405020304" pitchFamily="18" charset="0"/>
                <a:cs typeface="Times New Roman" panose="02020603050405020304" pitchFamily="18" charset="0"/>
              </a:rPr>
              <a:t>		×  P(</a:t>
            </a:r>
            <a:r>
              <a:rPr lang="en-US" sz="2800" dirty="0" err="1">
                <a:latin typeface="Times New Roman" panose="02020603050405020304" pitchFamily="18" charset="0"/>
                <a:cs typeface="Times New Roman" panose="02020603050405020304" pitchFamily="18" charset="0"/>
              </a:rPr>
              <a:t>food|english</a:t>
            </a:r>
            <a:r>
              <a:rPr lang="en-US" sz="2800" dirty="0">
                <a:latin typeface="Times New Roman" panose="02020603050405020304" pitchFamily="18" charset="0"/>
                <a:cs typeface="Times New Roman" panose="02020603050405020304" pitchFamily="18" charset="0"/>
              </a:rPr>
              <a:t>)   </a:t>
            </a:r>
          </a:p>
          <a:p>
            <a:pPr>
              <a:buNone/>
            </a:pPr>
            <a:r>
              <a:rPr lang="en-US" sz="2800" dirty="0">
                <a:latin typeface="Times New Roman" panose="02020603050405020304" pitchFamily="18" charset="0"/>
                <a:cs typeface="Times New Roman" panose="02020603050405020304" pitchFamily="18" charset="0"/>
              </a:rPr>
              <a:t>		×  P(&lt;/s&gt;|food)</a:t>
            </a:r>
          </a:p>
          <a:p>
            <a:pPr eaLnBrk="1" hangingPunct="1">
              <a:buFont typeface="Wingdings" charset="2"/>
              <a:buNone/>
            </a:pPr>
            <a:r>
              <a:rPr lang="en-US" sz="2800" dirty="0">
                <a:latin typeface="Times New Roman" panose="02020603050405020304" pitchFamily="18" charset="0"/>
                <a:cs typeface="Times New Roman" panose="02020603050405020304" pitchFamily="18" charset="0"/>
              </a:rPr>
              <a:t>      	 =  .000031</a:t>
            </a:r>
          </a:p>
        </p:txBody>
      </p:sp>
    </p:spTree>
    <p:extLst>
      <p:ext uri="{BB962C8B-B14F-4D97-AF65-F5344CB8AC3E}">
        <p14:creationId xmlns:p14="http://schemas.microsoft.com/office/powerpoint/2010/main" val="2444774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822960" y="119702"/>
            <a:ext cx="8168640" cy="680397"/>
          </a:xfrm>
        </p:spPr>
        <p:txBody>
          <a:bodyPr>
            <a:normAutofit fontScale="90000"/>
          </a:bodyPr>
          <a:lstStyle/>
          <a:p>
            <a:pPr eaLnBrk="1" hangingPunct="1"/>
            <a:r>
              <a:rPr lang="en-US" b="1" dirty="0">
                <a:solidFill>
                  <a:srgbClr val="0166FF"/>
                </a:solidFill>
              </a:rPr>
              <a:t>What kinds of knowledge do N-grams represent?</a:t>
            </a:r>
          </a:p>
        </p:txBody>
      </p:sp>
      <p:sp>
        <p:nvSpPr>
          <p:cNvPr id="94211" name="Rectangle 3"/>
          <p:cNvSpPr>
            <a:spLocks noGrp="1" noChangeArrowheads="1"/>
          </p:cNvSpPr>
          <p:nvPr>
            <p:ph idx="1"/>
          </p:nvPr>
        </p:nvSpPr>
        <p:spPr/>
        <p:txBody>
          <a:bodyPr>
            <a:normAutofit lnSpcReduction="10000"/>
          </a:bodyPr>
          <a:lstStyle/>
          <a:p>
            <a:pPr eaLnBrk="1" hangingPunct="1"/>
            <a:r>
              <a:rPr lang="en-US" sz="2800" dirty="0">
                <a:latin typeface="Times New Roman" panose="02020603050405020304" pitchFamily="18" charset="0"/>
                <a:cs typeface="Times New Roman" panose="02020603050405020304" pitchFamily="18" charset="0"/>
              </a:rPr>
              <a:t>P(</a:t>
            </a:r>
            <a:r>
              <a:rPr lang="en-US" sz="2800" dirty="0" err="1">
                <a:latin typeface="Times New Roman" panose="02020603050405020304" pitchFamily="18" charset="0"/>
                <a:cs typeface="Times New Roman" panose="02020603050405020304" pitchFamily="18" charset="0"/>
              </a:rPr>
              <a:t>english|want</a:t>
            </a:r>
            <a:r>
              <a:rPr lang="en-US" sz="2800" dirty="0">
                <a:latin typeface="Times New Roman" panose="02020603050405020304" pitchFamily="18" charset="0"/>
                <a:cs typeface="Times New Roman" panose="02020603050405020304" pitchFamily="18" charset="0"/>
              </a:rPr>
              <a:t>)  = .0011</a:t>
            </a:r>
          </a:p>
          <a:p>
            <a:pPr eaLnBrk="1" hangingPunct="1"/>
            <a:r>
              <a:rPr lang="en-US" sz="2800" dirty="0">
                <a:latin typeface="Times New Roman" panose="02020603050405020304" pitchFamily="18" charset="0"/>
                <a:cs typeface="Times New Roman" panose="02020603050405020304" pitchFamily="18" charset="0"/>
              </a:rPr>
              <a:t>P(</a:t>
            </a:r>
            <a:r>
              <a:rPr lang="en-US" sz="2800" dirty="0" err="1">
                <a:latin typeface="Times New Roman" panose="02020603050405020304" pitchFamily="18" charset="0"/>
                <a:cs typeface="Times New Roman" panose="02020603050405020304" pitchFamily="18" charset="0"/>
              </a:rPr>
              <a:t>chinese|want</a:t>
            </a:r>
            <a:r>
              <a:rPr lang="en-US" sz="2800" dirty="0">
                <a:latin typeface="Times New Roman" panose="02020603050405020304" pitchFamily="18" charset="0"/>
                <a:cs typeface="Times New Roman" panose="02020603050405020304" pitchFamily="18" charset="0"/>
              </a:rPr>
              <a:t>) =  .0065</a:t>
            </a:r>
          </a:p>
          <a:p>
            <a:pPr eaLnBrk="1" hangingPunct="1"/>
            <a:r>
              <a:rPr lang="en-US" sz="2800" dirty="0">
                <a:latin typeface="Times New Roman" panose="02020603050405020304" pitchFamily="18" charset="0"/>
                <a:cs typeface="Times New Roman" panose="02020603050405020304" pitchFamily="18" charset="0"/>
              </a:rPr>
              <a:t>P(</a:t>
            </a:r>
            <a:r>
              <a:rPr lang="en-US" sz="2800" dirty="0" err="1">
                <a:latin typeface="Times New Roman" panose="02020603050405020304" pitchFamily="18" charset="0"/>
                <a:cs typeface="Times New Roman" panose="02020603050405020304" pitchFamily="18" charset="0"/>
              </a:rPr>
              <a:t>to|want</a:t>
            </a:r>
            <a:r>
              <a:rPr lang="en-US" sz="2800" dirty="0">
                <a:latin typeface="Times New Roman" panose="02020603050405020304" pitchFamily="18" charset="0"/>
                <a:cs typeface="Times New Roman" panose="02020603050405020304" pitchFamily="18" charset="0"/>
              </a:rPr>
              <a:t>) = .66</a:t>
            </a:r>
          </a:p>
          <a:p>
            <a:pPr eaLnBrk="1" hangingPunct="1"/>
            <a:r>
              <a:rPr lang="en-US" sz="2800" dirty="0">
                <a:latin typeface="Times New Roman" panose="02020603050405020304" pitchFamily="18" charset="0"/>
                <a:cs typeface="Times New Roman" panose="02020603050405020304" pitchFamily="18" charset="0"/>
              </a:rPr>
              <a:t>P(eat | to) = .28</a:t>
            </a:r>
          </a:p>
          <a:p>
            <a:pPr eaLnBrk="1" hangingPunct="1"/>
            <a:r>
              <a:rPr lang="en-US" sz="2800" dirty="0">
                <a:latin typeface="Times New Roman" panose="02020603050405020304" pitchFamily="18" charset="0"/>
                <a:cs typeface="Times New Roman" panose="02020603050405020304" pitchFamily="18" charset="0"/>
              </a:rPr>
              <a:t>P(food | to) = 0</a:t>
            </a:r>
          </a:p>
          <a:p>
            <a:pPr eaLnBrk="1" hangingPunct="1"/>
            <a:r>
              <a:rPr lang="en-US" sz="2800" dirty="0">
                <a:latin typeface="Times New Roman" panose="02020603050405020304" pitchFamily="18" charset="0"/>
                <a:cs typeface="Times New Roman" panose="02020603050405020304" pitchFamily="18" charset="0"/>
              </a:rPr>
              <a:t>P(want | spend) = 0</a:t>
            </a:r>
          </a:p>
          <a:p>
            <a:pPr eaLnBrk="1" hangingPunct="1"/>
            <a:r>
              <a:rPr lang="en-US" sz="2800" dirty="0">
                <a:latin typeface="Times New Roman" panose="02020603050405020304" pitchFamily="18" charset="0"/>
                <a:cs typeface="Times New Roman" panose="02020603050405020304" pitchFamily="18" charset="0"/>
              </a:rPr>
              <a:t>P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 &lt;s&gt;) = .25</a:t>
            </a:r>
          </a:p>
        </p:txBody>
      </p:sp>
    </p:spTree>
    <p:extLst>
      <p:ext uri="{BB962C8B-B14F-4D97-AF65-F5344CB8AC3E}">
        <p14:creationId xmlns:p14="http://schemas.microsoft.com/office/powerpoint/2010/main" val="4201428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b="1" dirty="0">
                <a:solidFill>
                  <a:srgbClr val="0166FF"/>
                </a:solidFill>
              </a:rPr>
              <a:t>Dealing with scale in large n-grams</a:t>
            </a:r>
          </a:p>
        </p:txBody>
      </p:sp>
      <p:sp>
        <p:nvSpPr>
          <p:cNvPr id="122883" name="Rectangle 3"/>
          <p:cNvSpPr>
            <a:spLocks noGrp="1" noChangeArrowheads="1"/>
          </p:cNvSpPr>
          <p:nvPr>
            <p:ph idx="1"/>
          </p:nvPr>
        </p:nvSpPr>
        <p:spPr/>
        <p:txBody>
          <a:bodyPr/>
          <a:lstStyle/>
          <a:p>
            <a:pPr eaLnBrk="1" hangingPunct="1"/>
            <a:r>
              <a:rPr lang="en-US" sz="3200" dirty="0">
                <a:latin typeface="Calibri" charset="0"/>
              </a:rPr>
              <a:t>LM probabilities are stored and computed in log format, i.e. </a:t>
            </a:r>
            <a:r>
              <a:rPr lang="en-US" sz="3200" b="1" dirty="0">
                <a:latin typeface="Calibri" charset="0"/>
              </a:rPr>
              <a:t>log probabilities</a:t>
            </a:r>
          </a:p>
          <a:p>
            <a:pPr eaLnBrk="1" hangingPunct="1"/>
            <a:r>
              <a:rPr lang="en-US" sz="3200" dirty="0">
                <a:latin typeface="Calibri" charset="0"/>
              </a:rPr>
              <a:t>This avoids underflow from multiplying many small numbers</a:t>
            </a:r>
          </a:p>
        </p:txBody>
      </p:sp>
      <p:graphicFrame>
        <p:nvGraphicFramePr>
          <p:cNvPr id="2" name="Object 1"/>
          <p:cNvGraphicFramePr>
            <a:graphicFrameLocks noChangeAspect="1"/>
          </p:cNvGraphicFramePr>
          <p:nvPr>
            <p:extLst>
              <p:ext uri="{D42A27DB-BD31-4B8C-83A1-F6EECF244321}">
                <p14:modId xmlns:p14="http://schemas.microsoft.com/office/powerpoint/2010/main" val="2420860378"/>
              </p:ext>
            </p:extLst>
          </p:nvPr>
        </p:nvGraphicFramePr>
        <p:xfrm>
          <a:off x="1280160" y="3303290"/>
          <a:ext cx="7848600" cy="516875"/>
        </p:xfrm>
        <a:graphic>
          <a:graphicData uri="http://schemas.openxmlformats.org/presentationml/2006/ole">
            <mc:AlternateContent xmlns:mc="http://schemas.openxmlformats.org/markup-compatibility/2006">
              <mc:Choice xmlns:v="urn:schemas-microsoft-com:vml" Requires="v">
                <p:oleObj spid="_x0000_s4105" name="Equation" r:id="rId4" imgW="3276600" imgH="215900" progId="Equation.3">
                  <p:embed/>
                </p:oleObj>
              </mc:Choice>
              <mc:Fallback>
                <p:oleObj name="Equation" r:id="rId4" imgW="3276600" imgH="215900" progId="Equation.3">
                  <p:embed/>
                  <p:pic>
                    <p:nvPicPr>
                      <p:cNvPr id="2" name="Object 1"/>
                      <p:cNvPicPr/>
                      <p:nvPr/>
                    </p:nvPicPr>
                    <p:blipFill>
                      <a:blip r:embed="rId5"/>
                      <a:stretch>
                        <a:fillRect/>
                      </a:stretch>
                    </p:blipFill>
                    <p:spPr>
                      <a:xfrm>
                        <a:off x="1280160" y="3303290"/>
                        <a:ext cx="7848600" cy="516875"/>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FC8F025B-6385-6E7B-FF7B-1487D4D68245}"/>
              </a:ext>
            </a:extLst>
          </p:cNvPr>
          <p:cNvPicPr>
            <a:picLocks noChangeAspect="1"/>
          </p:cNvPicPr>
          <p:nvPr/>
        </p:nvPicPr>
        <p:blipFill>
          <a:blip r:embed="rId6"/>
          <a:stretch>
            <a:fillRect/>
          </a:stretch>
        </p:blipFill>
        <p:spPr>
          <a:xfrm>
            <a:off x="1280160" y="4624708"/>
            <a:ext cx="7086600" cy="422180"/>
          </a:xfrm>
          <a:prstGeom prst="rect">
            <a:avLst/>
          </a:prstGeom>
        </p:spPr>
      </p:pic>
      <p:sp>
        <p:nvSpPr>
          <p:cNvPr id="4" name="TextBox 3">
            <a:extLst>
              <a:ext uri="{FF2B5EF4-FFF2-40B4-BE49-F238E27FC236}">
                <a16:creationId xmlns:a16="http://schemas.microsoft.com/office/drawing/2014/main" id="{16865CF4-F779-49DA-480A-71AAA47C7A52}"/>
              </a:ext>
            </a:extLst>
          </p:cNvPr>
          <p:cNvSpPr txBox="1"/>
          <p:nvPr/>
        </p:nvSpPr>
        <p:spPr>
          <a:xfrm>
            <a:off x="822960" y="3989383"/>
            <a:ext cx="8302273" cy="461665"/>
          </a:xfrm>
          <a:prstGeom prst="rect">
            <a:avLst/>
          </a:prstGeom>
          <a:noFill/>
        </p:spPr>
        <p:txBody>
          <a:bodyPr wrap="none" rtlCol="0">
            <a:spAutoFit/>
          </a:bodyPr>
          <a:lstStyle/>
          <a:p>
            <a:r>
              <a:rPr lang="en-US" dirty="0"/>
              <a:t>If we need probabilities we can do one exp at the end </a:t>
            </a:r>
          </a:p>
        </p:txBody>
      </p:sp>
    </p:spTree>
    <p:extLst>
      <p:ext uri="{BB962C8B-B14F-4D97-AF65-F5344CB8AC3E}">
        <p14:creationId xmlns:p14="http://schemas.microsoft.com/office/powerpoint/2010/main" val="3962270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CB4C6-69BB-9B39-B420-0FF73FB1B5A7}"/>
              </a:ext>
            </a:extLst>
          </p:cNvPr>
          <p:cNvSpPr>
            <a:spLocks noGrp="1"/>
          </p:cNvSpPr>
          <p:nvPr>
            <p:ph type="title"/>
          </p:nvPr>
        </p:nvSpPr>
        <p:spPr/>
        <p:txBody>
          <a:bodyPr/>
          <a:lstStyle/>
          <a:p>
            <a:r>
              <a:rPr lang="en-US" b="1" dirty="0">
                <a:solidFill>
                  <a:srgbClr val="0166FF"/>
                </a:solidFill>
              </a:rPr>
              <a:t>Larger </a:t>
            </a:r>
            <a:r>
              <a:rPr lang="en-US" b="1" dirty="0" err="1">
                <a:solidFill>
                  <a:srgbClr val="0166FF"/>
                </a:solidFill>
              </a:rPr>
              <a:t>ngrams</a:t>
            </a:r>
            <a:endParaRPr lang="en-US" b="1" dirty="0">
              <a:solidFill>
                <a:srgbClr val="0166FF"/>
              </a:solidFill>
            </a:endParaRPr>
          </a:p>
        </p:txBody>
      </p:sp>
      <p:sp>
        <p:nvSpPr>
          <p:cNvPr id="3" name="Content Placeholder 2">
            <a:extLst>
              <a:ext uri="{FF2B5EF4-FFF2-40B4-BE49-F238E27FC236}">
                <a16:creationId xmlns:a16="http://schemas.microsoft.com/office/drawing/2014/main" id="{D989734A-4136-C79F-EB60-F35DD2A0B165}"/>
              </a:ext>
            </a:extLst>
          </p:cNvPr>
          <p:cNvSpPr>
            <a:spLocks noGrp="1"/>
          </p:cNvSpPr>
          <p:nvPr>
            <p:ph idx="1"/>
          </p:nvPr>
        </p:nvSpPr>
        <p:spPr>
          <a:xfrm>
            <a:off x="822960" y="1200150"/>
            <a:ext cx="8244840" cy="3657600"/>
          </a:xfrm>
        </p:spPr>
        <p:txBody>
          <a:bodyPr>
            <a:normAutofit/>
          </a:bodyPr>
          <a:lstStyle/>
          <a:p>
            <a:r>
              <a:rPr lang="en-US" dirty="0"/>
              <a:t>4-grams, 5-grams</a:t>
            </a:r>
          </a:p>
          <a:p>
            <a:r>
              <a:rPr lang="en-US" dirty="0"/>
              <a:t>Large datasets of large n-grams have been released</a:t>
            </a:r>
          </a:p>
          <a:p>
            <a:pPr lvl="1">
              <a:buFont typeface="Arial" panose="020B0604020202020204" pitchFamily="34" charset="0"/>
              <a:buChar char="•"/>
            </a:pPr>
            <a:r>
              <a:rPr lang="en-US" sz="2300" dirty="0">
                <a:effectLst/>
                <a:latin typeface="NimbusRomNo9L"/>
              </a:rPr>
              <a:t>N-grams from Corpus of Contemporary American English (COCA) 1 billion words (Davies 2020) </a:t>
            </a:r>
          </a:p>
          <a:p>
            <a:pPr lvl="1">
              <a:buFont typeface="Arial" panose="020B0604020202020204" pitchFamily="34" charset="0"/>
              <a:buChar char="•"/>
            </a:pPr>
            <a:r>
              <a:rPr lang="en-US" sz="2300" dirty="0"/>
              <a:t>Google Web 5-grams (Franz and Brants 2006) 1 trillion words)</a:t>
            </a:r>
          </a:p>
          <a:p>
            <a:pPr lvl="1">
              <a:buFont typeface="Arial" panose="020B0604020202020204" pitchFamily="34" charset="0"/>
              <a:buChar char="•"/>
            </a:pPr>
            <a:r>
              <a:rPr lang="en-US" sz="2300" dirty="0"/>
              <a:t>Efficiency: quantize probabilities to 4-8 bits instead of 8-byte float</a:t>
            </a:r>
          </a:p>
          <a:p>
            <a:pPr marL="150813" lvl="1" indent="0">
              <a:buNone/>
            </a:pPr>
            <a:r>
              <a:rPr lang="en-US" dirty="0"/>
              <a:t>Newest model: </a:t>
            </a:r>
            <a:r>
              <a:rPr lang="en-US" dirty="0" err="1"/>
              <a:t>infini</a:t>
            </a:r>
            <a:r>
              <a:rPr lang="en-US" dirty="0"/>
              <a:t>-grams (∞-grams) (Liu et al 2024)</a:t>
            </a:r>
          </a:p>
          <a:p>
            <a:pPr lvl="1">
              <a:buFont typeface="Arial" panose="020B0604020202020204" pitchFamily="34" charset="0"/>
              <a:buChar char="•"/>
            </a:pPr>
            <a:r>
              <a:rPr lang="en-US" dirty="0"/>
              <a:t>No precomputing! Instead, store 5 trillion words of web text in </a:t>
            </a:r>
            <a:r>
              <a:rPr lang="en-US" b="1" dirty="0"/>
              <a:t>suffix arrays</a:t>
            </a:r>
            <a:r>
              <a:rPr lang="en-US" dirty="0"/>
              <a:t>. Can compute n-gram probabilities with any n!</a:t>
            </a:r>
          </a:p>
          <a:p>
            <a:endParaRPr lang="en-US" dirty="0"/>
          </a:p>
          <a:p>
            <a:endParaRPr lang="en-US" dirty="0"/>
          </a:p>
        </p:txBody>
      </p:sp>
    </p:spTree>
    <p:extLst>
      <p:ext uri="{BB962C8B-B14F-4D97-AF65-F5344CB8AC3E}">
        <p14:creationId xmlns:p14="http://schemas.microsoft.com/office/powerpoint/2010/main" val="254082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b="1" dirty="0">
                <a:solidFill>
                  <a:srgbClr val="0166FF"/>
                </a:solidFill>
              </a:rPr>
              <a:t>N-gram LM Toolkits</a:t>
            </a:r>
          </a:p>
        </p:txBody>
      </p:sp>
      <p:sp>
        <p:nvSpPr>
          <p:cNvPr id="124931" name="Rectangle 3"/>
          <p:cNvSpPr>
            <a:spLocks noGrp="1" noChangeArrowheads="1"/>
          </p:cNvSpPr>
          <p:nvPr>
            <p:ph idx="1"/>
          </p:nvPr>
        </p:nvSpPr>
        <p:spPr>
          <a:xfrm>
            <a:off x="822960" y="1200150"/>
            <a:ext cx="7863840" cy="3429000"/>
          </a:xfrm>
        </p:spPr>
        <p:txBody>
          <a:bodyPr/>
          <a:lstStyle/>
          <a:p>
            <a:pPr eaLnBrk="1" hangingPunct="1"/>
            <a:r>
              <a:rPr lang="en-US" sz="3200" dirty="0">
                <a:latin typeface="Calibri" charset="0"/>
              </a:rPr>
              <a:t>SRILM</a:t>
            </a:r>
          </a:p>
          <a:p>
            <a:pPr lvl="1" eaLnBrk="1" hangingPunct="1"/>
            <a:r>
              <a:rPr lang="en-US" sz="3200" dirty="0">
                <a:latin typeface="Calibri" charset="0"/>
                <a:hlinkClick r:id="rId3"/>
              </a:rPr>
              <a:t>http://www.speech.sri.com/projects/srilm/</a:t>
            </a:r>
            <a:endParaRPr lang="en-US" sz="3200" dirty="0">
              <a:latin typeface="Calibri" charset="0"/>
            </a:endParaRPr>
          </a:p>
          <a:p>
            <a:r>
              <a:rPr lang="en-US" sz="3600" dirty="0" err="1">
                <a:latin typeface="Calibri" charset="0"/>
              </a:rPr>
              <a:t>KenLM</a:t>
            </a:r>
            <a:endParaRPr lang="en-US" sz="3600" dirty="0">
              <a:latin typeface="Calibri" charset="0"/>
            </a:endParaRPr>
          </a:p>
          <a:p>
            <a:pPr lvl="1" eaLnBrk="1" hangingPunct="1"/>
            <a:r>
              <a:rPr lang="en-US" sz="3200" dirty="0">
                <a:latin typeface="Calibri" charset="0"/>
                <a:hlinkClick r:id="rId4"/>
              </a:rPr>
              <a:t>https://kheafield.com/code/kenlm/</a:t>
            </a:r>
            <a:endParaRPr lang="en-US" sz="3200" dirty="0">
              <a:latin typeface="Calibri" charset="0"/>
            </a:endParaRPr>
          </a:p>
        </p:txBody>
      </p:sp>
    </p:spTree>
    <p:extLst>
      <p:ext uri="{BB962C8B-B14F-4D97-AF65-F5344CB8AC3E}">
        <p14:creationId xmlns:p14="http://schemas.microsoft.com/office/powerpoint/2010/main" val="1658209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Estimating N-gram Probabilities</a:t>
            </a:r>
            <a:endParaRPr lang="en-US" sz="3200" dirty="0">
              <a:latin typeface="Calibri" charset="0"/>
            </a:endParaRPr>
          </a:p>
          <a:p>
            <a:pPr eaLnBrk="1" hangingPunct="1"/>
            <a:endParaRPr lang="en-US" dirty="0">
              <a:latin typeface="Calibri" charset="0"/>
            </a:endParaRPr>
          </a:p>
        </p:txBody>
      </p:sp>
      <p:sp>
        <p:nvSpPr>
          <p:cNvPr id="3" name="Text Placeholder 2">
            <a:extLst>
              <a:ext uri="{FF2B5EF4-FFF2-40B4-BE49-F238E27FC236}">
                <a16:creationId xmlns:a16="http://schemas.microsoft.com/office/drawing/2014/main" id="{3EC653AA-C8E3-302C-5744-5449CA39AA9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1356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746440" y="57150"/>
            <a:ext cx="500939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Evaluation and Perplexity</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063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b="1" dirty="0">
                <a:solidFill>
                  <a:srgbClr val="0166FF"/>
                </a:solidFill>
              </a:rPr>
              <a:t>How to evaluate N-gram models</a:t>
            </a:r>
          </a:p>
        </p:txBody>
      </p:sp>
      <p:sp>
        <p:nvSpPr>
          <p:cNvPr id="133123" name="Rectangle 3"/>
          <p:cNvSpPr>
            <a:spLocks noGrp="1" noChangeArrowheads="1"/>
          </p:cNvSpPr>
          <p:nvPr>
            <p:ph sz="quarter" idx="1"/>
          </p:nvPr>
        </p:nvSpPr>
        <p:spPr>
          <a:xfrm>
            <a:off x="822960" y="1200150"/>
            <a:ext cx="7543801" cy="3823648"/>
          </a:xfrm>
        </p:spPr>
        <p:txBody>
          <a:bodyPr>
            <a:normAutofit/>
          </a:bodyPr>
          <a:lstStyle/>
          <a:p>
            <a:r>
              <a:rPr lang="en-US" sz="3600" dirty="0">
                <a:solidFill>
                  <a:srgbClr val="0200FF"/>
                </a:solidFill>
              </a:rPr>
              <a:t>"Extrinsic (in-vivo) Evaluation"</a:t>
            </a:r>
          </a:p>
          <a:p>
            <a:pPr marL="0" indent="0">
              <a:buNone/>
            </a:pPr>
            <a:r>
              <a:rPr lang="en-US" sz="3300" dirty="0"/>
              <a:t>To compare models A and B</a:t>
            </a:r>
          </a:p>
          <a:p>
            <a:pPr marL="665163" lvl="1" indent="-514350">
              <a:buFont typeface="+mj-lt"/>
              <a:buAutoNum type="arabicPeriod"/>
            </a:pPr>
            <a:r>
              <a:rPr lang="en-US" sz="2900" dirty="0"/>
              <a:t>Put each model in a real task</a:t>
            </a:r>
          </a:p>
          <a:p>
            <a:pPr lvl="2">
              <a:buFont typeface="Arial" panose="020B0604020202020204" pitchFamily="34" charset="0"/>
              <a:buChar char="•"/>
            </a:pPr>
            <a:r>
              <a:rPr lang="en-US" sz="2500" dirty="0"/>
              <a:t>Machine Translation, speech recognition, etc. </a:t>
            </a:r>
          </a:p>
          <a:p>
            <a:pPr marL="665163" lvl="1" indent="-514350">
              <a:buFont typeface="+mj-lt"/>
              <a:buAutoNum type="arabicPeriod"/>
            </a:pPr>
            <a:r>
              <a:rPr lang="en-US" sz="2900" dirty="0"/>
              <a:t>Run the task, get a score for A and for B</a:t>
            </a:r>
          </a:p>
          <a:p>
            <a:pPr lvl="2">
              <a:buFont typeface="Arial" panose="020B0604020202020204" pitchFamily="34" charset="0"/>
              <a:buChar char="•"/>
            </a:pPr>
            <a:r>
              <a:rPr lang="en-US" sz="2500" dirty="0"/>
              <a:t>How many words translated correctly</a:t>
            </a:r>
          </a:p>
          <a:p>
            <a:pPr lvl="2">
              <a:buFont typeface="Arial" panose="020B0604020202020204" pitchFamily="34" charset="0"/>
              <a:buChar char="•"/>
            </a:pPr>
            <a:r>
              <a:rPr lang="en-US" sz="2500" dirty="0"/>
              <a:t>How many words transcribed correctly</a:t>
            </a:r>
          </a:p>
          <a:p>
            <a:pPr marL="665163" lvl="1" indent="-514350">
              <a:buFont typeface="+mj-lt"/>
              <a:buAutoNum type="arabicPeriod"/>
            </a:pPr>
            <a:r>
              <a:rPr lang="en-US" sz="2900" dirty="0"/>
              <a:t>Compare accuracy for A and B</a:t>
            </a:r>
          </a:p>
        </p:txBody>
      </p:sp>
    </p:spTree>
    <p:extLst>
      <p:ext uri="{BB962C8B-B14F-4D97-AF65-F5344CB8AC3E}">
        <p14:creationId xmlns:p14="http://schemas.microsoft.com/office/powerpoint/2010/main" val="232956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2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2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2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normAutofit/>
          </a:bodyPr>
          <a:lstStyle/>
          <a:p>
            <a:pPr eaLnBrk="1" hangingPunct="1"/>
            <a:r>
              <a:rPr lang="en-US" b="1" dirty="0">
                <a:solidFill>
                  <a:srgbClr val="0166FF"/>
                </a:solidFill>
              </a:rPr>
              <a:t>Intrinsic (in-vitro) evaluation </a:t>
            </a:r>
          </a:p>
        </p:txBody>
      </p:sp>
      <p:sp>
        <p:nvSpPr>
          <p:cNvPr id="135171" name="Rectangle 3"/>
          <p:cNvSpPr>
            <a:spLocks noGrp="1" noChangeArrowheads="1"/>
          </p:cNvSpPr>
          <p:nvPr>
            <p:ph sz="quarter" idx="1"/>
          </p:nvPr>
        </p:nvSpPr>
        <p:spPr>
          <a:xfrm>
            <a:off x="899160" y="1200150"/>
            <a:ext cx="7940040" cy="3823648"/>
          </a:xfrm>
        </p:spPr>
        <p:txBody>
          <a:bodyPr>
            <a:normAutofit lnSpcReduction="10000"/>
          </a:bodyPr>
          <a:lstStyle/>
          <a:p>
            <a:pPr eaLnBrk="1" hangingPunct="1">
              <a:lnSpc>
                <a:spcPct val="90000"/>
              </a:lnSpc>
            </a:pPr>
            <a:r>
              <a:rPr lang="en-US" sz="2800" dirty="0">
                <a:latin typeface="Calibri" charset="0"/>
              </a:rPr>
              <a:t>Extrinsic evaluation not always possible</a:t>
            </a:r>
          </a:p>
          <a:p>
            <a:pPr lvl="1" eaLnBrk="1" hangingPunct="1">
              <a:lnSpc>
                <a:spcPct val="90000"/>
              </a:lnSpc>
              <a:buFont typeface="Arial" panose="020B0604020202020204" pitchFamily="34" charset="0"/>
              <a:buChar char="•"/>
            </a:pPr>
            <a:r>
              <a:rPr lang="en-US" sz="2400" dirty="0">
                <a:latin typeface="Calibri" charset="0"/>
              </a:rPr>
              <a:t>Expensive, time-consuming </a:t>
            </a:r>
          </a:p>
          <a:p>
            <a:pPr lvl="1" eaLnBrk="1" hangingPunct="1">
              <a:lnSpc>
                <a:spcPct val="90000"/>
              </a:lnSpc>
              <a:buFont typeface="Arial" panose="020B0604020202020204" pitchFamily="34" charset="0"/>
              <a:buChar char="•"/>
            </a:pPr>
            <a:r>
              <a:rPr lang="en-US" sz="2400" dirty="0">
                <a:latin typeface="Calibri" charset="0"/>
              </a:rPr>
              <a:t>Doesn't always generalize to other applications</a:t>
            </a:r>
          </a:p>
          <a:p>
            <a:pPr eaLnBrk="1" hangingPunct="1">
              <a:lnSpc>
                <a:spcPct val="90000"/>
              </a:lnSpc>
            </a:pPr>
            <a:r>
              <a:rPr lang="en-US" sz="2800" dirty="0">
                <a:latin typeface="Calibri" charset="0"/>
              </a:rPr>
              <a:t>Intrinsic evaluation: </a:t>
            </a:r>
            <a:r>
              <a:rPr lang="en-US" sz="2800" b="1" dirty="0">
                <a:solidFill>
                  <a:srgbClr val="0200FF"/>
                </a:solidFill>
                <a:latin typeface="Calibri" charset="0"/>
              </a:rPr>
              <a:t>perplexity</a:t>
            </a:r>
          </a:p>
          <a:p>
            <a:pPr lvl="1">
              <a:buFont typeface="Arial" panose="020B0604020202020204" pitchFamily="34" charset="0"/>
              <a:buChar char="•"/>
            </a:pPr>
            <a:r>
              <a:rPr lang="en-US" dirty="0">
                <a:latin typeface="Calibri"/>
                <a:cs typeface="Calibri"/>
              </a:rPr>
              <a:t>Directly measures language model performance at predicting words.</a:t>
            </a:r>
          </a:p>
          <a:p>
            <a:pPr lvl="1">
              <a:buFont typeface="Arial" panose="020B0604020202020204" pitchFamily="34" charset="0"/>
              <a:buChar char="•"/>
            </a:pPr>
            <a:r>
              <a:rPr lang="en-US" dirty="0">
                <a:latin typeface="Calibri"/>
                <a:cs typeface="Calibri"/>
              </a:rPr>
              <a:t>Doesn't necessarily correspond with real application performance</a:t>
            </a:r>
          </a:p>
          <a:p>
            <a:pPr lvl="1">
              <a:buFont typeface="Arial" panose="020B0604020202020204" pitchFamily="34" charset="0"/>
              <a:buChar char="•"/>
            </a:pPr>
            <a:r>
              <a:rPr lang="en-US" sz="2400" dirty="0">
                <a:latin typeface="Calibri"/>
                <a:cs typeface="Calibri"/>
              </a:rPr>
              <a:t>But gives us a single general metric for language models</a:t>
            </a:r>
          </a:p>
          <a:p>
            <a:pPr lvl="1">
              <a:buFont typeface="Arial" panose="020B0604020202020204" pitchFamily="34" charset="0"/>
              <a:buChar char="•"/>
            </a:pPr>
            <a:r>
              <a:rPr lang="en-US" dirty="0">
                <a:latin typeface="Calibri"/>
                <a:cs typeface="Calibri"/>
              </a:rPr>
              <a:t>Useful for large language models (LLMs) as well as n-grams</a:t>
            </a:r>
            <a:endParaRPr lang="en-US" sz="2400" dirty="0">
              <a:latin typeface="Calibri"/>
              <a:cs typeface="Calibri"/>
            </a:endParaRPr>
          </a:p>
        </p:txBody>
      </p:sp>
    </p:spTree>
    <p:extLst>
      <p:ext uri="{BB962C8B-B14F-4D97-AF65-F5344CB8AC3E}">
        <p14:creationId xmlns:p14="http://schemas.microsoft.com/office/powerpoint/2010/main" val="18183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17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17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166FF"/>
                </a:solidFill>
              </a:rPr>
              <a:t>Predicting words</a:t>
            </a:r>
          </a:p>
        </p:txBody>
      </p:sp>
      <p:sp>
        <p:nvSpPr>
          <p:cNvPr id="3" name="Content Placeholder 2"/>
          <p:cNvSpPr>
            <a:spLocks noGrp="1"/>
          </p:cNvSpPr>
          <p:nvPr>
            <p:ph idx="1"/>
          </p:nvPr>
        </p:nvSpPr>
        <p:spPr>
          <a:xfrm>
            <a:off x="822960" y="1200150"/>
            <a:ext cx="7543801" cy="680397"/>
          </a:xfrm>
        </p:spPr>
        <p:txBody>
          <a:bodyPr/>
          <a:lstStyle/>
          <a:p>
            <a:r>
              <a:rPr lang="en-US" dirty="0"/>
              <a:t>The water of Walden Pond is beautifully ... </a:t>
            </a:r>
          </a:p>
          <a:p>
            <a:endParaRPr lang="en-US" sz="2000" dirty="0"/>
          </a:p>
          <a:p>
            <a:endParaRPr lang="en-US" sz="2000" dirty="0"/>
          </a:p>
          <a:p>
            <a:endParaRPr lang="en-US" sz="2000" dirty="0"/>
          </a:p>
        </p:txBody>
      </p:sp>
      <p:sp>
        <p:nvSpPr>
          <p:cNvPr id="5" name="TextBox 4">
            <a:extLst>
              <a:ext uri="{FF2B5EF4-FFF2-40B4-BE49-F238E27FC236}">
                <a16:creationId xmlns:a16="http://schemas.microsoft.com/office/drawing/2014/main" id="{1EA86872-37B1-F937-5BE2-9D6E960F73DD}"/>
              </a:ext>
            </a:extLst>
          </p:cNvPr>
          <p:cNvSpPr txBox="1"/>
          <p:nvPr/>
        </p:nvSpPr>
        <p:spPr>
          <a:xfrm>
            <a:off x="4724400" y="2406193"/>
            <a:ext cx="2035109" cy="954107"/>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*refrigerator</a:t>
            </a:r>
          </a:p>
          <a:p>
            <a:r>
              <a:rPr lang="en-US" sz="2800" dirty="0">
                <a:latin typeface="Calibri" panose="020F0502020204030204" pitchFamily="34" charset="0"/>
                <a:cs typeface="Calibri" panose="020F0502020204030204" pitchFamily="34" charset="0"/>
              </a:rPr>
              <a:t>*that</a:t>
            </a:r>
          </a:p>
        </p:txBody>
      </p:sp>
      <p:sp>
        <p:nvSpPr>
          <p:cNvPr id="6" name="TextBox 5">
            <a:extLst>
              <a:ext uri="{FF2B5EF4-FFF2-40B4-BE49-F238E27FC236}">
                <a16:creationId xmlns:a16="http://schemas.microsoft.com/office/drawing/2014/main" id="{480817A1-D8AA-F0F1-FB2D-3B0F12C8C92C}"/>
              </a:ext>
            </a:extLst>
          </p:cNvPr>
          <p:cNvSpPr txBox="1"/>
          <p:nvPr/>
        </p:nvSpPr>
        <p:spPr>
          <a:xfrm>
            <a:off x="1905000" y="2190750"/>
            <a:ext cx="1018292" cy="1384995"/>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blue</a:t>
            </a:r>
          </a:p>
          <a:p>
            <a:r>
              <a:rPr lang="en-US" sz="2800" dirty="0">
                <a:latin typeface="Calibri" panose="020F0502020204030204" pitchFamily="34" charset="0"/>
                <a:cs typeface="Calibri" panose="020F0502020204030204" pitchFamily="34" charset="0"/>
              </a:rPr>
              <a:t>green</a:t>
            </a:r>
          </a:p>
          <a:p>
            <a:r>
              <a:rPr lang="en-US" sz="2800" dirty="0">
                <a:latin typeface="Calibri" panose="020F0502020204030204" pitchFamily="34" charset="0"/>
                <a:cs typeface="Calibri" panose="020F0502020204030204" pitchFamily="34" charset="0"/>
              </a:rPr>
              <a:t>clear</a:t>
            </a:r>
          </a:p>
        </p:txBody>
      </p:sp>
    </p:spTree>
    <p:extLst>
      <p:ext uri="{BB962C8B-B14F-4D97-AF65-F5344CB8AC3E}">
        <p14:creationId xmlns:p14="http://schemas.microsoft.com/office/powerpoint/2010/main" val="313255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b="1" dirty="0">
                <a:solidFill>
                  <a:srgbClr val="0166FF"/>
                </a:solidFill>
              </a:rPr>
              <a:t>Training sets and test sets</a:t>
            </a:r>
          </a:p>
        </p:txBody>
      </p:sp>
      <p:sp>
        <p:nvSpPr>
          <p:cNvPr id="131075" name="Rectangle 3"/>
          <p:cNvSpPr>
            <a:spLocks noGrp="1" noChangeArrowheads="1"/>
          </p:cNvSpPr>
          <p:nvPr>
            <p:ph sz="quarter" idx="1"/>
          </p:nvPr>
        </p:nvSpPr>
        <p:spPr>
          <a:xfrm>
            <a:off x="822960" y="1200150"/>
            <a:ext cx="7635240" cy="3429000"/>
          </a:xfrm>
        </p:spPr>
        <p:txBody>
          <a:bodyPr>
            <a:normAutofit/>
          </a:bodyPr>
          <a:lstStyle/>
          <a:p>
            <a:pPr marL="0" indent="0">
              <a:buNone/>
            </a:pPr>
            <a:r>
              <a:rPr lang="en-US" dirty="0"/>
              <a:t>We train parameters of our model on a </a:t>
            </a:r>
            <a:r>
              <a:rPr lang="en-US" b="1" dirty="0">
                <a:solidFill>
                  <a:srgbClr val="0200FF"/>
                </a:solidFill>
              </a:rPr>
              <a:t>training set</a:t>
            </a:r>
            <a:r>
              <a:rPr lang="en-US" dirty="0"/>
              <a:t>.</a:t>
            </a:r>
          </a:p>
          <a:p>
            <a:pPr marL="0" indent="0">
              <a:buNone/>
            </a:pPr>
            <a:r>
              <a:rPr lang="en-US" dirty="0"/>
              <a:t>We test the model’s performance on data we haven’t seen.</a:t>
            </a:r>
          </a:p>
          <a:p>
            <a:pPr lvl="1"/>
            <a:r>
              <a:rPr lang="en-US" dirty="0"/>
              <a:t>A </a:t>
            </a:r>
            <a:r>
              <a:rPr lang="en-US" b="1" dirty="0">
                <a:solidFill>
                  <a:srgbClr val="0200FF"/>
                </a:solidFill>
              </a:rPr>
              <a:t>test set </a:t>
            </a:r>
            <a:r>
              <a:rPr lang="en-US" dirty="0"/>
              <a:t>is an unseen dataset; different from training set.</a:t>
            </a:r>
          </a:p>
          <a:p>
            <a:pPr lvl="2"/>
            <a:r>
              <a:rPr lang="en-US" dirty="0"/>
              <a:t>Intuition: we want to measure generalization to unseen data</a:t>
            </a:r>
          </a:p>
          <a:p>
            <a:pPr lvl="1"/>
            <a:r>
              <a:rPr lang="en-US" dirty="0"/>
              <a:t>An </a:t>
            </a:r>
            <a:r>
              <a:rPr lang="en-US" b="1" dirty="0">
                <a:solidFill>
                  <a:srgbClr val="0200FF"/>
                </a:solidFill>
              </a:rPr>
              <a:t>evaluation metric </a:t>
            </a:r>
            <a:r>
              <a:rPr lang="en-US" dirty="0">
                <a:solidFill>
                  <a:schemeClr val="tx1"/>
                </a:solidFill>
              </a:rPr>
              <a:t>(like</a:t>
            </a:r>
            <a:r>
              <a:rPr lang="en-US" b="1" dirty="0">
                <a:solidFill>
                  <a:srgbClr val="008000"/>
                </a:solidFill>
              </a:rPr>
              <a:t> </a:t>
            </a:r>
            <a:r>
              <a:rPr lang="en-US" b="1" dirty="0">
                <a:solidFill>
                  <a:srgbClr val="0200FF"/>
                </a:solidFill>
              </a:rPr>
              <a:t>perplexity</a:t>
            </a:r>
            <a:r>
              <a:rPr lang="en-US" dirty="0">
                <a:solidFill>
                  <a:schemeClr val="tx1"/>
                </a:solidFill>
              </a:rPr>
              <a:t>)</a:t>
            </a:r>
            <a:r>
              <a:rPr lang="en-US" b="1" dirty="0">
                <a:solidFill>
                  <a:srgbClr val="008000"/>
                </a:solidFill>
              </a:rPr>
              <a:t> </a:t>
            </a:r>
            <a:r>
              <a:rPr lang="en-US" dirty="0"/>
              <a:t>tells us how well our model does on the test set.</a:t>
            </a:r>
          </a:p>
        </p:txBody>
      </p:sp>
    </p:spTree>
    <p:extLst>
      <p:ext uri="{BB962C8B-B14F-4D97-AF65-F5344CB8AC3E}">
        <p14:creationId xmlns:p14="http://schemas.microsoft.com/office/powerpoint/2010/main" val="143860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3873-49B3-FC6A-7ACE-46D8866D92DB}"/>
              </a:ext>
            </a:extLst>
          </p:cNvPr>
          <p:cNvSpPr>
            <a:spLocks noGrp="1"/>
          </p:cNvSpPr>
          <p:nvPr>
            <p:ph type="title"/>
          </p:nvPr>
        </p:nvSpPr>
        <p:spPr/>
        <p:txBody>
          <a:bodyPr/>
          <a:lstStyle/>
          <a:p>
            <a:r>
              <a:rPr lang="en-US" b="1" dirty="0">
                <a:solidFill>
                  <a:srgbClr val="0166FF"/>
                </a:solidFill>
              </a:rPr>
              <a:t>Choosing training and test sets</a:t>
            </a:r>
          </a:p>
        </p:txBody>
      </p:sp>
      <p:sp>
        <p:nvSpPr>
          <p:cNvPr id="3" name="Content Placeholder 2">
            <a:extLst>
              <a:ext uri="{FF2B5EF4-FFF2-40B4-BE49-F238E27FC236}">
                <a16:creationId xmlns:a16="http://schemas.microsoft.com/office/drawing/2014/main" id="{4E5E3009-BF90-1D04-7288-87D05A68781A}"/>
              </a:ext>
            </a:extLst>
          </p:cNvPr>
          <p:cNvSpPr>
            <a:spLocks noGrp="1"/>
          </p:cNvSpPr>
          <p:nvPr>
            <p:ph idx="1"/>
          </p:nvPr>
        </p:nvSpPr>
        <p:spPr>
          <a:xfrm>
            <a:off x="822960" y="1200150"/>
            <a:ext cx="7635240" cy="3733800"/>
          </a:xfrm>
        </p:spPr>
        <p:txBody>
          <a:bodyPr>
            <a:normAutofit/>
          </a:bodyPr>
          <a:lstStyle/>
          <a:p>
            <a:pPr marL="288925" indent="-288925">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If we're building an LM for a specific task</a:t>
            </a:r>
          </a:p>
          <a:p>
            <a:pPr marL="685800" lvl="1" indent="-288925">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The test set should reflect the task language we want to use the model for</a:t>
            </a:r>
          </a:p>
          <a:p>
            <a:pPr marL="288925" indent="-288925">
              <a:buFont typeface="Arial" panose="020B0604020202020204" pitchFamily="34" charset="0"/>
              <a:buChar char="•"/>
            </a:pPr>
            <a:r>
              <a:rPr lang="en-US" sz="3200" dirty="0">
                <a:latin typeface="Calibri" panose="020F0502020204030204" pitchFamily="34" charset="0"/>
                <a:cs typeface="Calibri" panose="020F0502020204030204" pitchFamily="34" charset="0"/>
              </a:rPr>
              <a:t>If we're building a general-purpose model</a:t>
            </a: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We'll need lots of different kinds of training data</a:t>
            </a: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 don't want the training set or the test set to be just from one domain or author or language.</a:t>
            </a:r>
            <a:endParaRPr lang="en-US" sz="2800" dirty="0">
              <a:effectLst/>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325960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166FF"/>
                </a:solidFill>
              </a:rPr>
              <a:t>Training on the test set</a:t>
            </a:r>
          </a:p>
        </p:txBody>
      </p:sp>
      <p:sp>
        <p:nvSpPr>
          <p:cNvPr id="3" name="Content Placeholder 2"/>
          <p:cNvSpPr>
            <a:spLocks noGrp="1"/>
          </p:cNvSpPr>
          <p:nvPr>
            <p:ph idx="1"/>
          </p:nvPr>
        </p:nvSpPr>
        <p:spPr>
          <a:xfrm>
            <a:off x="822960" y="1200150"/>
            <a:ext cx="7254240" cy="3429000"/>
          </a:xfrm>
        </p:spPr>
        <p:txBody>
          <a:bodyPr/>
          <a:lstStyle/>
          <a:p>
            <a:pPr marL="0" indent="0">
              <a:buNone/>
            </a:pPr>
            <a:r>
              <a:rPr lang="en-US" dirty="0"/>
              <a:t>We can’t allow test sentences into the training set</a:t>
            </a:r>
          </a:p>
          <a:p>
            <a:pPr lvl="1">
              <a:buFont typeface="Arial" panose="020B0604020202020204" pitchFamily="34" charset="0"/>
              <a:buChar char="•"/>
            </a:pPr>
            <a:r>
              <a:rPr lang="en-US" dirty="0"/>
              <a:t>Or else the LM will assign that sentence an artificially high probability when we see it in the test set</a:t>
            </a:r>
          </a:p>
          <a:p>
            <a:pPr lvl="1">
              <a:buFont typeface="Arial" panose="020B0604020202020204" pitchFamily="34" charset="0"/>
              <a:buChar char="•"/>
            </a:pPr>
            <a:r>
              <a:rPr lang="en-US" dirty="0"/>
              <a:t>And hence assign the whole test set a falsely high probability.</a:t>
            </a:r>
          </a:p>
          <a:p>
            <a:pPr lvl="1">
              <a:buFont typeface="Arial" panose="020B0604020202020204" pitchFamily="34" charset="0"/>
              <a:buChar char="•"/>
            </a:pPr>
            <a:r>
              <a:rPr lang="en-US" dirty="0"/>
              <a:t>Making the LM look better than it really is</a:t>
            </a:r>
          </a:p>
          <a:p>
            <a:pPr marL="0" indent="0">
              <a:buNone/>
            </a:pPr>
            <a:r>
              <a:rPr lang="en-US" dirty="0"/>
              <a:t>This is called </a:t>
            </a:r>
            <a:r>
              <a:rPr lang="en-US" dirty="0">
                <a:solidFill>
                  <a:srgbClr val="FF0000"/>
                </a:solidFill>
              </a:rPr>
              <a:t>“Training on the test set”</a:t>
            </a:r>
          </a:p>
          <a:p>
            <a:pPr marL="0" indent="0">
              <a:buNone/>
            </a:pPr>
            <a:r>
              <a:rPr lang="en-US" dirty="0"/>
              <a:t>Bad science! </a:t>
            </a:r>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42</a:t>
            </a:fld>
            <a:endParaRPr lang="en-US"/>
          </a:p>
        </p:txBody>
      </p:sp>
    </p:spTree>
    <p:extLst>
      <p:ext uri="{BB962C8B-B14F-4D97-AF65-F5344CB8AC3E}">
        <p14:creationId xmlns:p14="http://schemas.microsoft.com/office/powerpoint/2010/main" val="2289181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3873-49B3-FC6A-7ACE-46D8866D92DB}"/>
              </a:ext>
            </a:extLst>
          </p:cNvPr>
          <p:cNvSpPr>
            <a:spLocks noGrp="1"/>
          </p:cNvSpPr>
          <p:nvPr>
            <p:ph type="title"/>
          </p:nvPr>
        </p:nvSpPr>
        <p:spPr/>
        <p:txBody>
          <a:bodyPr/>
          <a:lstStyle/>
          <a:p>
            <a:r>
              <a:rPr lang="en-US" b="1" dirty="0"/>
              <a:t>Dev sets</a:t>
            </a:r>
          </a:p>
        </p:txBody>
      </p:sp>
      <p:sp>
        <p:nvSpPr>
          <p:cNvPr id="3" name="Content Placeholder 2">
            <a:extLst>
              <a:ext uri="{FF2B5EF4-FFF2-40B4-BE49-F238E27FC236}">
                <a16:creationId xmlns:a16="http://schemas.microsoft.com/office/drawing/2014/main" id="{4E5E3009-BF90-1D04-7288-87D05A68781A}"/>
              </a:ext>
            </a:extLst>
          </p:cNvPr>
          <p:cNvSpPr>
            <a:spLocks noGrp="1"/>
          </p:cNvSpPr>
          <p:nvPr>
            <p:ph idx="1"/>
          </p:nvPr>
        </p:nvSpPr>
        <p:spPr>
          <a:xfrm>
            <a:off x="822960" y="1200150"/>
            <a:ext cx="7787640" cy="3823648"/>
          </a:xfrm>
        </p:spPr>
        <p:txBody>
          <a:bodyPr>
            <a:noAutofit/>
          </a:bodyPr>
          <a:lstStyle/>
          <a:p>
            <a:pPr marL="174625"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If we test on the test set many times we might implicitly tune to its characteristics</a:t>
            </a:r>
          </a:p>
          <a:p>
            <a:pPr marL="571500" lvl="1" indent="-174625">
              <a:buFont typeface="Arial" panose="020B0604020202020204" pitchFamily="34" charset="0"/>
              <a:buChar char="•"/>
            </a:pPr>
            <a:r>
              <a:rPr lang="en-US" sz="2800" dirty="0">
                <a:latin typeface="Calibri" panose="020F0502020204030204" pitchFamily="34" charset="0"/>
                <a:cs typeface="Calibri" panose="020F0502020204030204" pitchFamily="34" charset="0"/>
              </a:rPr>
              <a:t>N</a:t>
            </a:r>
            <a:r>
              <a:rPr lang="en-US" sz="2800" dirty="0">
                <a:effectLst/>
                <a:latin typeface="Calibri" panose="020F0502020204030204" pitchFamily="34" charset="0"/>
                <a:cs typeface="Calibri" panose="020F0502020204030204" pitchFamily="34" charset="0"/>
              </a:rPr>
              <a:t>oticing which changes make the model better. </a:t>
            </a: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So we run on the test set only once, or a few times</a:t>
            </a: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That means we need a </a:t>
            </a:r>
            <a:r>
              <a:rPr lang="en-US" dirty="0">
                <a:effectLst/>
                <a:latin typeface="Calibri" panose="020F0502020204030204" pitchFamily="34" charset="0"/>
                <a:cs typeface="Calibri" panose="020F0502020204030204" pitchFamily="34" charset="0"/>
              </a:rPr>
              <a:t>third dataset: </a:t>
            </a: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 </a:t>
            </a:r>
            <a:r>
              <a:rPr lang="en-US" b="1" dirty="0">
                <a:solidFill>
                  <a:srgbClr val="0200FF"/>
                </a:solidFill>
                <a:effectLst/>
                <a:latin typeface="Calibri" panose="020F0502020204030204" pitchFamily="34" charset="0"/>
                <a:cs typeface="Calibri" panose="020F0502020204030204" pitchFamily="34" charset="0"/>
              </a:rPr>
              <a:t>development test set </a:t>
            </a:r>
            <a:r>
              <a:rPr lang="en-US" dirty="0">
                <a:effectLst/>
                <a:latin typeface="Calibri" panose="020F0502020204030204" pitchFamily="34" charset="0"/>
                <a:cs typeface="Calibri" panose="020F0502020204030204" pitchFamily="34" charset="0"/>
              </a:rPr>
              <a:t>or, </a:t>
            </a:r>
            <a:r>
              <a:rPr lang="en-US" b="1" dirty="0" err="1">
                <a:solidFill>
                  <a:srgbClr val="0200FF"/>
                </a:solidFill>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a:t>
            </a:r>
          </a:p>
          <a:p>
            <a:pPr marL="571500" lvl="1"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We test our LM on the </a:t>
            </a:r>
            <a:r>
              <a:rPr lang="en-US" dirty="0" err="1">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until the very end</a:t>
            </a: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nd then test our LM on the </a:t>
            </a:r>
            <a:r>
              <a:rPr lang="en-US" b="1" dirty="0">
                <a:effectLst/>
                <a:latin typeface="Calibri" panose="020F0502020204030204" pitchFamily="34" charset="0"/>
                <a:cs typeface="Calibri" panose="020F0502020204030204" pitchFamily="34" charset="0"/>
              </a:rPr>
              <a:t>test set </a:t>
            </a:r>
            <a:r>
              <a:rPr lang="en-US" dirty="0">
                <a:effectLst/>
                <a:latin typeface="Calibri" panose="020F0502020204030204" pitchFamily="34" charset="0"/>
                <a:cs typeface="Calibri" panose="020F0502020204030204" pitchFamily="34" charset="0"/>
              </a:rPr>
              <a:t>once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0830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rmAutofit fontScale="90000"/>
          </a:bodyPr>
          <a:lstStyle/>
          <a:p>
            <a:r>
              <a:rPr lang="en-US" b="1" dirty="0">
                <a:solidFill>
                  <a:srgbClr val="0166FF"/>
                </a:solidFill>
              </a:rPr>
              <a:t>Intuition of perplexity as evaluation metric: How good is our language model?</a:t>
            </a:r>
          </a:p>
        </p:txBody>
      </p:sp>
      <p:sp>
        <p:nvSpPr>
          <p:cNvPr id="131075" name="Rectangle 3"/>
          <p:cNvSpPr>
            <a:spLocks noGrp="1" noChangeArrowheads="1"/>
          </p:cNvSpPr>
          <p:nvPr>
            <p:ph sz="quarter" idx="1"/>
          </p:nvPr>
        </p:nvSpPr>
        <p:spPr>
          <a:xfrm>
            <a:off x="822960" y="1200150"/>
            <a:ext cx="7787640" cy="3429000"/>
          </a:xfrm>
        </p:spPr>
        <p:txBody>
          <a:bodyPr>
            <a:normAutofit/>
          </a:bodyPr>
          <a:lstStyle/>
          <a:p>
            <a:pPr indent="0">
              <a:lnSpc>
                <a:spcPct val="100000"/>
              </a:lnSpc>
              <a:spcBef>
                <a:spcPts val="0"/>
              </a:spcBef>
              <a:buNone/>
            </a:pPr>
            <a:r>
              <a:rPr lang="en-US" dirty="0"/>
              <a:t>Intuition: A good LM prefers "real" sentences</a:t>
            </a:r>
          </a:p>
          <a:p>
            <a:pPr marL="465138" indent="-457200">
              <a:lnSpc>
                <a:spcPct val="100000"/>
              </a:lnSpc>
              <a:spcBef>
                <a:spcPts val="0"/>
              </a:spcBef>
              <a:buFont typeface="Arial" panose="020B0604020202020204" pitchFamily="34" charset="0"/>
              <a:buChar char="•"/>
            </a:pPr>
            <a:r>
              <a:rPr lang="en-US" dirty="0"/>
              <a:t>Assign higher probability to “</a:t>
            </a:r>
            <a:r>
              <a:rPr lang="en-US" altLang="ja-JP" dirty="0"/>
              <a:t>real” or “frequently observed” sentences </a:t>
            </a:r>
          </a:p>
          <a:p>
            <a:pPr marL="465138" indent="-457200">
              <a:lnSpc>
                <a:spcPct val="100000"/>
              </a:lnSpc>
              <a:spcBef>
                <a:spcPts val="0"/>
              </a:spcBef>
              <a:buFont typeface="Arial" panose="020B0604020202020204" pitchFamily="34" charset="0"/>
              <a:buChar char="•"/>
            </a:pPr>
            <a:r>
              <a:rPr lang="en-US" altLang="ja-JP" dirty="0"/>
              <a:t>Assigns lower probability to “word salad” or “rarely observed” sentences?</a:t>
            </a:r>
          </a:p>
        </p:txBody>
      </p:sp>
    </p:spTree>
    <p:extLst>
      <p:ext uri="{BB962C8B-B14F-4D97-AF65-F5344CB8AC3E}">
        <p14:creationId xmlns:p14="http://schemas.microsoft.com/office/powerpoint/2010/main" val="3134474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Autofit/>
          </a:bodyPr>
          <a:lstStyle/>
          <a:p>
            <a:pPr indent="0">
              <a:lnSpc>
                <a:spcPct val="100000"/>
              </a:lnSpc>
              <a:spcBef>
                <a:spcPts val="0"/>
              </a:spcBef>
              <a:buNone/>
            </a:pPr>
            <a:r>
              <a:rPr lang="en-US" sz="3200" b="1" dirty="0">
                <a:solidFill>
                  <a:srgbClr val="0166FF"/>
                </a:solidFill>
              </a:rPr>
              <a:t>Intuition of perplexity 2: </a:t>
            </a:r>
            <a:br>
              <a:rPr lang="en-US" sz="3200" b="1" dirty="0">
                <a:solidFill>
                  <a:srgbClr val="0166FF"/>
                </a:solidFill>
              </a:rPr>
            </a:br>
            <a:r>
              <a:rPr lang="en-US" sz="3200" b="1" dirty="0">
                <a:solidFill>
                  <a:srgbClr val="0166FF"/>
                </a:solidFill>
              </a:rPr>
              <a:t>Predicting upcoming words</a:t>
            </a:r>
            <a:endParaRPr lang="en-US" sz="3200" b="1" dirty="0">
              <a:solidFill>
                <a:srgbClr val="0166FF"/>
              </a:solidFill>
              <a:latin typeface="Calibri" panose="020F0502020204030204" pitchFamily="34" charset="0"/>
              <a:cs typeface="Calibri" panose="020F0502020204030204" pitchFamily="34" charset="0"/>
            </a:endParaRPr>
          </a:p>
        </p:txBody>
      </p:sp>
      <p:sp>
        <p:nvSpPr>
          <p:cNvPr id="131075" name="Rectangle 3"/>
          <p:cNvSpPr>
            <a:spLocks noGrp="1" noChangeArrowheads="1"/>
          </p:cNvSpPr>
          <p:nvPr>
            <p:ph sz="quarter" idx="1"/>
          </p:nvPr>
        </p:nvSpPr>
        <p:spPr>
          <a:xfrm>
            <a:off x="2133592" y="1202927"/>
            <a:ext cx="5366920" cy="3429000"/>
          </a:xfrm>
        </p:spPr>
        <p:txBody>
          <a:bodyPr>
            <a:normAutofit fontScale="85000" lnSpcReduction="20000"/>
          </a:bodyPr>
          <a:lstStyle/>
          <a:p>
            <a:pPr indent="0">
              <a:lnSpc>
                <a:spcPct val="100000"/>
              </a:lnSpc>
              <a:spcBef>
                <a:spcPts val="0"/>
              </a:spcBef>
              <a:buNone/>
            </a:pPr>
            <a:r>
              <a:rPr lang="en-US" dirty="0">
                <a:latin typeface="Calibri" panose="020F0502020204030204" pitchFamily="34" charset="0"/>
                <a:cs typeface="Calibri" panose="020F0502020204030204" pitchFamily="34" charset="0"/>
              </a:rPr>
              <a:t>The Shannon Game: </a:t>
            </a:r>
            <a:r>
              <a:rPr lang="en-US" b="1" dirty="0">
                <a:latin typeface="Calibri" panose="020F0502020204030204" pitchFamily="34" charset="0"/>
                <a:cs typeface="Calibri" panose="020F0502020204030204" pitchFamily="34" charset="0"/>
              </a:rPr>
              <a:t>How well can we predict the next word</a:t>
            </a:r>
            <a:r>
              <a:rPr lang="en-US" dirty="0">
                <a:latin typeface="Calibri" panose="020F0502020204030204" pitchFamily="34" charset="0"/>
                <a:cs typeface="Calibri" panose="020F0502020204030204" pitchFamily="34" charset="0"/>
              </a:rPr>
              <a:t>?</a:t>
            </a: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Once upon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That is a picture of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For breakfast I ate my usual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Unigrams are terrible at this game (Why?)</a:t>
            </a: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	</a:t>
            </a:r>
          </a:p>
          <a:p>
            <a:pPr indent="0">
              <a:lnSpc>
                <a:spcPct val="100000"/>
              </a:lnSpc>
              <a:spcBef>
                <a:spcPts val="0"/>
              </a:spcBef>
              <a:buNone/>
            </a:pPr>
            <a:r>
              <a:rPr lang="en-US" dirty="0">
                <a:latin typeface="Calibri" panose="020F0502020204030204" pitchFamily="34" charset="0"/>
                <a:cs typeface="Calibri" panose="020F0502020204030204" pitchFamily="34" charset="0"/>
              </a:rPr>
              <a:t>		</a:t>
            </a:r>
          </a:p>
        </p:txBody>
      </p:sp>
      <p:grpSp>
        <p:nvGrpSpPr>
          <p:cNvPr id="10" name="Group 9">
            <a:extLst>
              <a:ext uri="{FF2B5EF4-FFF2-40B4-BE49-F238E27FC236}">
                <a16:creationId xmlns:a16="http://schemas.microsoft.com/office/drawing/2014/main" id="{97A347A2-118F-485A-94AB-833FB68AB883}"/>
              </a:ext>
            </a:extLst>
          </p:cNvPr>
          <p:cNvGrpSpPr/>
          <p:nvPr/>
        </p:nvGrpSpPr>
        <p:grpSpPr>
          <a:xfrm>
            <a:off x="7116984" y="1042347"/>
            <a:ext cx="2112134" cy="2031325"/>
            <a:chOff x="7008478" y="1150962"/>
            <a:chExt cx="2112134" cy="2031325"/>
          </a:xfrm>
        </p:grpSpPr>
        <p:sp>
          <p:nvSpPr>
            <p:cNvPr id="2" name="Text Box 6">
              <a:extLst>
                <a:ext uri="{FF2B5EF4-FFF2-40B4-BE49-F238E27FC236}">
                  <a16:creationId xmlns:a16="http://schemas.microsoft.com/office/drawing/2014/main" id="{9F8FF02D-E220-42BD-ADC0-689588360B1C}"/>
                </a:ext>
              </a:extLst>
            </p:cNvPr>
            <p:cNvSpPr txBox="1">
              <a:spLocks noChangeArrowheads="1"/>
            </p:cNvSpPr>
            <p:nvPr/>
          </p:nvSpPr>
          <p:spPr bwMode="auto">
            <a:xfrm>
              <a:off x="7291812" y="1150962"/>
              <a:ext cx="18288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time 	0.9</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dream 	0.03</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midnight 0.02</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and 	1e-100</a:t>
              </a:r>
            </a:p>
          </p:txBody>
        </p:sp>
        <p:sp>
          <p:nvSpPr>
            <p:cNvPr id="3" name="AutoShape 7">
              <a:extLst>
                <a:ext uri="{FF2B5EF4-FFF2-40B4-BE49-F238E27FC236}">
                  <a16:creationId xmlns:a16="http://schemas.microsoft.com/office/drawing/2014/main" id="{14ADD370-1068-8BC0-86AE-17412B0C1ED5}"/>
                </a:ext>
              </a:extLst>
            </p:cNvPr>
            <p:cNvSpPr>
              <a:spLocks/>
            </p:cNvSpPr>
            <p:nvPr/>
          </p:nvSpPr>
          <p:spPr bwMode="auto">
            <a:xfrm>
              <a:off x="7008478" y="1247135"/>
              <a:ext cx="283333" cy="1858016"/>
            </a:xfrm>
            <a:prstGeom prst="leftBrace">
              <a:avLst>
                <a:gd name="adj1" fmla="val 75000"/>
                <a:gd name="adj2" fmla="val 39352"/>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dirty="0">
                <a:latin typeface="Calibri" panose="020F0502020204030204" pitchFamily="34" charset="0"/>
                <a:cs typeface="Calibri" panose="020F0502020204030204" pitchFamily="34" charset="0"/>
              </a:endParaRPr>
            </a:p>
          </p:txBody>
        </p:sp>
      </p:grpSp>
      <p:sp>
        <p:nvSpPr>
          <p:cNvPr id="4" name="TextBox 3">
            <a:extLst>
              <a:ext uri="{FF2B5EF4-FFF2-40B4-BE49-F238E27FC236}">
                <a16:creationId xmlns:a16="http://schemas.microsoft.com/office/drawing/2014/main" id="{665BFEE4-2094-96DE-3404-16E1B1176C56}"/>
              </a:ext>
            </a:extLst>
          </p:cNvPr>
          <p:cNvSpPr txBox="1"/>
          <p:nvPr/>
        </p:nvSpPr>
        <p:spPr>
          <a:xfrm>
            <a:off x="7008479" y="4804946"/>
            <a:ext cx="2135521" cy="338554"/>
          </a:xfrm>
          <a:prstGeom prst="rect">
            <a:avLst/>
          </a:prstGeom>
          <a:noFill/>
        </p:spPr>
        <p:txBody>
          <a:bodyPr wrap="none" rtlCol="0">
            <a:spAutoFit/>
          </a:bodyPr>
          <a:lstStyle/>
          <a:p>
            <a:r>
              <a:rPr lang="en-US" sz="800" b="0" i="0" dirty="0">
                <a:solidFill>
                  <a:srgbClr val="75757A"/>
                </a:solidFill>
                <a:effectLst/>
                <a:latin typeface="Calibri" panose="020F0502020204030204" pitchFamily="34" charset="0"/>
                <a:cs typeface="Calibri" panose="020F0502020204030204" pitchFamily="34" charset="0"/>
              </a:rPr>
              <a:t>Picture credit: </a:t>
            </a:r>
            <a:r>
              <a:rPr lang="en-US" sz="800" b="0" i="0" dirty="0" err="1">
                <a:solidFill>
                  <a:srgbClr val="75757A"/>
                </a:solidFill>
                <a:effectLst/>
                <a:latin typeface="Calibri" panose="020F0502020204030204" pitchFamily="34" charset="0"/>
                <a:cs typeface="Calibri" panose="020F0502020204030204" pitchFamily="34" charset="0"/>
              </a:rPr>
              <a:t>Historiska</a:t>
            </a:r>
            <a:r>
              <a:rPr lang="en-US" sz="800" b="0" i="0" dirty="0">
                <a:solidFill>
                  <a:srgbClr val="75757A"/>
                </a:solidFill>
                <a:effectLst/>
                <a:latin typeface="Calibri" panose="020F0502020204030204" pitchFamily="34" charset="0"/>
                <a:cs typeface="Calibri" panose="020F0502020204030204" pitchFamily="34" charset="0"/>
              </a:rPr>
              <a:t> </a:t>
            </a:r>
            <a:r>
              <a:rPr lang="en-US" sz="800" b="0" i="0" dirty="0" err="1">
                <a:solidFill>
                  <a:srgbClr val="75757A"/>
                </a:solidFill>
                <a:effectLst/>
                <a:latin typeface="Calibri" panose="020F0502020204030204" pitchFamily="34" charset="0"/>
                <a:cs typeface="Calibri" panose="020F0502020204030204" pitchFamily="34" charset="0"/>
              </a:rPr>
              <a:t>bildsamlingen</a:t>
            </a:r>
            <a:endParaRPr lang="en-US" sz="800" b="0" i="0" dirty="0">
              <a:solidFill>
                <a:srgbClr val="75757A"/>
              </a:solidFill>
              <a:effectLst/>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https://</a:t>
            </a:r>
            <a:r>
              <a:rPr lang="en-US" sz="800" dirty="0" err="1">
                <a:latin typeface="Calibri" panose="020F0502020204030204" pitchFamily="34" charset="0"/>
                <a:cs typeface="Calibri" panose="020F0502020204030204" pitchFamily="34" charset="0"/>
              </a:rPr>
              <a:t>creativecommons.org</a:t>
            </a:r>
            <a:r>
              <a:rPr lang="en-US" sz="800" dirty="0">
                <a:latin typeface="Calibri" panose="020F0502020204030204" pitchFamily="34" charset="0"/>
                <a:cs typeface="Calibri" panose="020F0502020204030204" pitchFamily="34" charset="0"/>
              </a:rPr>
              <a:t>/licenses/by/2.0/</a:t>
            </a:r>
          </a:p>
        </p:txBody>
      </p:sp>
      <p:pic>
        <p:nvPicPr>
          <p:cNvPr id="7" name="Picture 6">
            <a:extLst>
              <a:ext uri="{FF2B5EF4-FFF2-40B4-BE49-F238E27FC236}">
                <a16:creationId xmlns:a16="http://schemas.microsoft.com/office/drawing/2014/main" id="{0DFC8EAE-FC32-ED7A-5C68-5CC5DE046FE6}"/>
              </a:ext>
            </a:extLst>
          </p:cNvPr>
          <p:cNvPicPr>
            <a:picLocks noChangeAspect="1"/>
          </p:cNvPicPr>
          <p:nvPr/>
        </p:nvPicPr>
        <p:blipFill rotWithShape="1">
          <a:blip r:embed="rId3"/>
          <a:srcRect l="16434" t="12427"/>
          <a:stretch/>
        </p:blipFill>
        <p:spPr>
          <a:xfrm>
            <a:off x="539941" y="1304539"/>
            <a:ext cx="1378161" cy="1863554"/>
          </a:xfrm>
          <a:prstGeom prst="rect">
            <a:avLst/>
          </a:prstGeom>
        </p:spPr>
      </p:pic>
      <p:sp>
        <p:nvSpPr>
          <p:cNvPr id="8" name="TextBox 7">
            <a:extLst>
              <a:ext uri="{FF2B5EF4-FFF2-40B4-BE49-F238E27FC236}">
                <a16:creationId xmlns:a16="http://schemas.microsoft.com/office/drawing/2014/main" id="{3E5853AB-6586-BF2A-0B18-7C986CDF5C53}"/>
              </a:ext>
            </a:extLst>
          </p:cNvPr>
          <p:cNvSpPr txBox="1"/>
          <p:nvPr/>
        </p:nvSpPr>
        <p:spPr>
          <a:xfrm>
            <a:off x="384629" y="3141498"/>
            <a:ext cx="1709122"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Claude Shannon</a:t>
            </a:r>
          </a:p>
        </p:txBody>
      </p:sp>
      <p:sp>
        <p:nvSpPr>
          <p:cNvPr id="9" name="TextBox 8">
            <a:extLst>
              <a:ext uri="{FF2B5EF4-FFF2-40B4-BE49-F238E27FC236}">
                <a16:creationId xmlns:a16="http://schemas.microsoft.com/office/drawing/2014/main" id="{202322A7-AC34-666B-CE28-B7BE03240646}"/>
              </a:ext>
            </a:extLst>
          </p:cNvPr>
          <p:cNvSpPr txBox="1"/>
          <p:nvPr/>
        </p:nvSpPr>
        <p:spPr>
          <a:xfrm>
            <a:off x="539941" y="3820711"/>
            <a:ext cx="7633110"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A good LM is one that assigns a higher probability to the next word that actually occurs</a:t>
            </a:r>
            <a:endParaRPr lang="en-US" sz="2800" dirty="0"/>
          </a:p>
        </p:txBody>
      </p:sp>
    </p:spTree>
    <p:extLst>
      <p:ext uri="{BB962C8B-B14F-4D97-AF65-F5344CB8AC3E}">
        <p14:creationId xmlns:p14="http://schemas.microsoft.com/office/powerpoint/2010/main" val="361648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403860" y="257175"/>
            <a:ext cx="8382000" cy="742950"/>
          </a:xfrm>
        </p:spPr>
        <p:txBody>
          <a:bodyPr>
            <a:normAutofit fontScale="90000"/>
          </a:bodyPr>
          <a:lstStyle/>
          <a:p>
            <a:r>
              <a:rPr lang="en-US" sz="3600" b="1" dirty="0">
                <a:solidFill>
                  <a:srgbClr val="0166FF"/>
                </a:solidFill>
              </a:rPr>
              <a:t>Intuition of perplexity 3: The best language model is one that best predicts the entire unseen test set</a:t>
            </a:r>
            <a:endParaRPr lang="en-US" b="1" dirty="0">
              <a:solidFill>
                <a:srgbClr val="0166FF"/>
              </a:solidFill>
            </a:endParaRPr>
          </a:p>
        </p:txBody>
      </p:sp>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822960" y="1200149"/>
            <a:ext cx="7863839" cy="3810001"/>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We said: a good LM is one that assigns a higher probability to the next word that actually occurs. </a:t>
            </a:r>
          </a:p>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Let's generalize to all the words!</a:t>
            </a:r>
          </a:p>
          <a:p>
            <a:pPr marL="800100" lvl="1" indent="-342900">
              <a:buFont typeface="Arial" panose="020B0604020202020204" pitchFamily="34" charset="0"/>
              <a:buChar char="•"/>
            </a:pPr>
            <a:r>
              <a:rPr lang="en-US" dirty="0">
                <a:latin typeface="Calibri" charset="0"/>
              </a:rPr>
              <a:t>The best LM assigns high </a:t>
            </a:r>
            <a:r>
              <a:rPr lang="en-US" dirty="0">
                <a:latin typeface="Times New Roman" panose="02020603050405020304" pitchFamily="18" charset="0"/>
                <a:cs typeface="Times New Roman" panose="02020603050405020304" pitchFamily="18" charset="0"/>
              </a:rPr>
              <a:t>probability </a:t>
            </a:r>
            <a:r>
              <a:rPr lang="en-US" dirty="0">
                <a:latin typeface="Calibri" charset="0"/>
              </a:rPr>
              <a:t>to the entire test set.</a:t>
            </a:r>
          </a:p>
          <a:p>
            <a:pPr marL="403225" indent="-342900">
              <a:buFont typeface="Arial" panose="020B0604020202020204" pitchFamily="34" charset="0"/>
              <a:buChar char="•"/>
            </a:pPr>
            <a:r>
              <a:rPr lang="en-US" dirty="0">
                <a:latin typeface="Calibri" charset="0"/>
              </a:rPr>
              <a:t>When comparing two LMs, A and B</a:t>
            </a:r>
          </a:p>
          <a:p>
            <a:pPr marL="800100" lvl="1" indent="-342900">
              <a:buFont typeface="Arial" panose="020B0604020202020204" pitchFamily="34" charset="0"/>
              <a:buChar char="•"/>
            </a:pPr>
            <a:r>
              <a:rPr lang="en-US" dirty="0">
                <a:latin typeface="Calibri" charset="0"/>
              </a:rPr>
              <a:t>We compute P</a:t>
            </a:r>
            <a:r>
              <a:rPr lang="en-US" baseline="-25000" dirty="0">
                <a:latin typeface="Calibri" charset="0"/>
              </a:rPr>
              <a:t>A</a:t>
            </a:r>
            <a:r>
              <a:rPr lang="en-US" dirty="0">
                <a:latin typeface="Calibri" charset="0"/>
              </a:rPr>
              <a:t>(test set) and P</a:t>
            </a:r>
            <a:r>
              <a:rPr lang="en-US" baseline="-25000" dirty="0">
                <a:latin typeface="Calibri" charset="0"/>
              </a:rPr>
              <a:t>B</a:t>
            </a:r>
            <a:r>
              <a:rPr lang="en-US" dirty="0">
                <a:latin typeface="Calibri" charset="0"/>
              </a:rPr>
              <a:t>(test set)</a:t>
            </a:r>
          </a:p>
          <a:p>
            <a:pPr marL="800100" lvl="1" indent="-342900">
              <a:buFont typeface="Arial" panose="020B0604020202020204" pitchFamily="34" charset="0"/>
              <a:buChar char="•"/>
            </a:pPr>
            <a:r>
              <a:rPr lang="en-US" dirty="0">
                <a:latin typeface="Calibri" charset="0"/>
              </a:rPr>
              <a:t>The better LM will give a higher probability to (=be less surprised by) the test set than the other LM.</a:t>
            </a:r>
          </a:p>
        </p:txBody>
      </p:sp>
    </p:spTree>
    <p:extLst>
      <p:ext uri="{BB962C8B-B14F-4D97-AF65-F5344CB8AC3E}">
        <p14:creationId xmlns:p14="http://schemas.microsoft.com/office/powerpoint/2010/main" val="12119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990600" y="1047750"/>
            <a:ext cx="7795260" cy="3429000"/>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Probability depends on size of test set</a:t>
            </a:r>
          </a:p>
          <a:p>
            <a:pPr marL="800100" lvl="1" indent="-342900">
              <a:buFont typeface="Arial" panose="020B0604020202020204" pitchFamily="34" charset="0"/>
              <a:buChar char="•"/>
            </a:pPr>
            <a:r>
              <a:rPr lang="en-US" dirty="0">
                <a:latin typeface="Calibri" charset="0"/>
              </a:rPr>
              <a:t>Probability gets smaller the longer the text</a:t>
            </a:r>
          </a:p>
          <a:p>
            <a:pPr marL="800100" lvl="1" indent="-342900">
              <a:buFont typeface="Arial" panose="020B0604020202020204" pitchFamily="34" charset="0"/>
              <a:buChar char="•"/>
            </a:pPr>
            <a:r>
              <a:rPr lang="en-US" dirty="0">
                <a:latin typeface="Calibri" charset="0"/>
              </a:rPr>
              <a:t>Better: a metric that is </a:t>
            </a:r>
            <a:r>
              <a:rPr lang="en-US" b="1" dirty="0">
                <a:latin typeface="Calibri" charset="0"/>
              </a:rPr>
              <a:t>per-word</a:t>
            </a:r>
            <a:r>
              <a:rPr lang="en-US" dirty="0">
                <a:latin typeface="Calibri" charset="0"/>
              </a:rPr>
              <a:t>, normalized by length</a:t>
            </a:r>
            <a:endParaRPr lang="en-US" b="1" dirty="0">
              <a:latin typeface="Calibri" charset="0"/>
            </a:endParaRPr>
          </a:p>
          <a:p>
            <a:pPr marL="403225" indent="-342900">
              <a:buFont typeface="Arial" panose="020B0604020202020204" pitchFamily="34" charset="0"/>
              <a:buChar char="•"/>
            </a:pPr>
            <a:r>
              <a:rPr lang="en-US" b="1" dirty="0">
                <a:latin typeface="Calibri" charset="0"/>
              </a:rPr>
              <a:t>Perplexity</a:t>
            </a:r>
            <a:r>
              <a:rPr lang="en-US" dirty="0">
                <a:latin typeface="Calibri" charset="0"/>
              </a:rPr>
              <a:t> is the inverse probability of the test set, normalized by the number of words</a:t>
            </a:r>
          </a:p>
          <a:p>
            <a:pPr marL="403225" indent="-342900">
              <a:buFont typeface="Arial" panose="020B0604020202020204" pitchFamily="34" charset="0"/>
              <a:buChar char="•"/>
            </a:pPr>
            <a:endParaRPr lang="en-US" dirty="0">
              <a:latin typeface="Calibri" charset="0"/>
            </a:endParaRPr>
          </a:p>
          <a:p>
            <a:pPr marL="800100" lvl="1" indent="-342900">
              <a:buFont typeface="Arial" panose="020B0604020202020204" pitchFamily="34" charset="0"/>
              <a:buChar char="•"/>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b="1" dirty="0">
              <a:latin typeface="Calibri" charset="0"/>
            </a:endParaRPr>
          </a:p>
          <a:p>
            <a:endParaRPr lang="en-US" dirty="0"/>
          </a:p>
        </p:txBody>
      </p:sp>
      <p:sp>
        <p:nvSpPr>
          <p:cNvPr id="137218" name="Rectangle 2"/>
          <p:cNvSpPr>
            <a:spLocks noGrp="1" noChangeArrowheads="1"/>
          </p:cNvSpPr>
          <p:nvPr>
            <p:ph type="title"/>
          </p:nvPr>
        </p:nvSpPr>
        <p:spPr>
          <a:xfrm>
            <a:off x="403860" y="133350"/>
            <a:ext cx="8382000" cy="866775"/>
          </a:xfrm>
        </p:spPr>
        <p:txBody>
          <a:bodyPr>
            <a:normAutofit fontScale="90000"/>
          </a:bodyPr>
          <a:lstStyle/>
          <a:p>
            <a:r>
              <a:rPr lang="en-US" sz="3600" b="1" dirty="0">
                <a:solidFill>
                  <a:srgbClr val="0166FF"/>
                </a:solidFill>
              </a:rPr>
              <a:t>Intuition of perplexity </a:t>
            </a:r>
            <a:r>
              <a:rPr lang="en-US" b="1" dirty="0">
                <a:solidFill>
                  <a:srgbClr val="0166FF"/>
                </a:solidFill>
              </a:rPr>
              <a:t>4</a:t>
            </a:r>
            <a:r>
              <a:rPr lang="en-US" sz="3600" b="1" dirty="0">
                <a:solidFill>
                  <a:srgbClr val="0166FF"/>
                </a:solidFill>
              </a:rPr>
              <a:t>: Use perplexity instea</a:t>
            </a:r>
            <a:r>
              <a:rPr lang="en-US" b="1" dirty="0">
                <a:solidFill>
                  <a:srgbClr val="0166FF"/>
                </a:solidFill>
              </a:rPr>
              <a:t>d of raw probability</a:t>
            </a:r>
          </a:p>
        </p:txBody>
      </p:sp>
      <p:graphicFrame>
        <p:nvGraphicFramePr>
          <p:cNvPr id="3" name="Object 2"/>
          <p:cNvGraphicFramePr>
            <a:graphicFrameLocks noChangeAspect="1"/>
          </p:cNvGraphicFramePr>
          <p:nvPr>
            <p:extLst>
              <p:ext uri="{D42A27DB-BD31-4B8C-83A1-F6EECF244321}">
                <p14:modId xmlns:p14="http://schemas.microsoft.com/office/powerpoint/2010/main" val="1344170314"/>
              </p:ext>
            </p:extLst>
          </p:nvPr>
        </p:nvGraphicFramePr>
        <p:xfrm>
          <a:off x="2131036" y="2952750"/>
          <a:ext cx="3581033" cy="2190750"/>
        </p:xfrm>
        <a:graphic>
          <a:graphicData uri="http://schemas.openxmlformats.org/presentationml/2006/ole">
            <mc:AlternateContent xmlns:mc="http://schemas.openxmlformats.org/markup-compatibility/2006">
              <mc:Choice xmlns:v="urn:schemas-microsoft-com:vml" Requires="v">
                <p:oleObj spid="_x0000_s5129" name="Equation" r:id="rId4" imgW="2159000" imgH="1320800" progId="Equation.3">
                  <p:embed/>
                </p:oleObj>
              </mc:Choice>
              <mc:Fallback>
                <p:oleObj name="Equation" r:id="rId4" imgW="2159000" imgH="1320800" progId="Equation.3">
                  <p:embed/>
                  <p:pic>
                    <p:nvPicPr>
                      <p:cNvPr id="3" name="Object 2"/>
                      <p:cNvPicPr/>
                      <p:nvPr/>
                    </p:nvPicPr>
                    <p:blipFill>
                      <a:blip r:embed="rId5"/>
                      <a:stretch>
                        <a:fillRect/>
                      </a:stretch>
                    </p:blipFill>
                    <p:spPr>
                      <a:xfrm>
                        <a:off x="2131036" y="2952750"/>
                        <a:ext cx="3581033" cy="2190750"/>
                      </a:xfrm>
                      <a:prstGeom prst="rect">
                        <a:avLst/>
                      </a:prstGeom>
                    </p:spPr>
                  </p:pic>
                </p:oleObj>
              </mc:Fallback>
            </mc:AlternateContent>
          </a:graphicData>
        </a:graphic>
      </p:graphicFrame>
    </p:spTree>
    <p:extLst>
      <p:ext uri="{BB962C8B-B14F-4D97-AF65-F5344CB8AC3E}">
        <p14:creationId xmlns:p14="http://schemas.microsoft.com/office/powerpoint/2010/main" val="188112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685800" y="1200150"/>
            <a:ext cx="8077200" cy="3886200"/>
          </a:xfrm>
        </p:spPr>
        <p:txBody>
          <a:bodyPr>
            <a:normAutofit lnSpcReduction="10000"/>
          </a:bodyPr>
          <a:lstStyle/>
          <a:p>
            <a:pPr marL="457200" lvl="1" indent="0">
              <a:buNone/>
            </a:pPr>
            <a:r>
              <a:rPr lang="en-US" b="1" dirty="0">
                <a:latin typeface="Calibri" charset="0"/>
              </a:rPr>
              <a:t>Perplexity</a:t>
            </a:r>
            <a:r>
              <a:rPr lang="en-US" dirty="0">
                <a:latin typeface="Calibri" charset="0"/>
              </a:rPr>
              <a:t> is the </a:t>
            </a:r>
            <a:r>
              <a:rPr lang="en-US" b="1" dirty="0">
                <a:latin typeface="Calibri" charset="0"/>
              </a:rPr>
              <a:t>inverse</a:t>
            </a:r>
            <a:r>
              <a:rPr lang="en-US" dirty="0">
                <a:latin typeface="Calibri" charset="0"/>
              </a:rPr>
              <a:t> probability of the test set, normalized by the number of words</a:t>
            </a: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sz="2400" b="1" dirty="0">
              <a:latin typeface="Calibri"/>
              <a:cs typeface="Calibri"/>
            </a:endParaRPr>
          </a:p>
          <a:p>
            <a:pPr marL="457200" lvl="1" indent="0">
              <a:buNone/>
            </a:pPr>
            <a:r>
              <a:rPr lang="en-US" dirty="0">
                <a:latin typeface="Calibri" panose="020F0502020204030204" pitchFamily="34" charset="0"/>
                <a:cs typeface="Calibri" panose="020F0502020204030204" pitchFamily="34" charset="0"/>
              </a:rPr>
              <a:t>(The inverse </a:t>
            </a:r>
            <a:r>
              <a:rPr lang="en-US" dirty="0">
                <a:effectLst/>
                <a:latin typeface="Calibri" panose="020F0502020204030204" pitchFamily="34" charset="0"/>
                <a:cs typeface="Calibri" panose="020F0502020204030204" pitchFamily="34" charset="0"/>
              </a:rPr>
              <a:t>comes from the original definition of perplexity from cross-entropy rate in information theory)</a:t>
            </a:r>
          </a:p>
          <a:p>
            <a:pPr marL="457200" lvl="1" indent="0">
              <a:buNone/>
            </a:pPr>
            <a:r>
              <a:rPr lang="en-US" dirty="0">
                <a:latin typeface="Calibri" panose="020F0502020204030204" pitchFamily="34" charset="0"/>
                <a:cs typeface="Calibri" panose="020F0502020204030204" pitchFamily="34" charset="0"/>
              </a:rPr>
              <a:t>Probability range is  [0,1], perplexity range is [1,∞]</a:t>
            </a:r>
          </a:p>
          <a:p>
            <a:pPr marL="457200" lvl="1" indent="0">
              <a:buNone/>
            </a:pPr>
            <a:r>
              <a:rPr lang="en-US" sz="2400" b="1" dirty="0">
                <a:solidFill>
                  <a:srgbClr val="0200FF"/>
                </a:solidFill>
                <a:latin typeface="Calibri"/>
                <a:cs typeface="Calibri"/>
              </a:rPr>
              <a:t>Minimizing perplexity is the same as maximizing probability</a:t>
            </a:r>
          </a:p>
          <a:p>
            <a:pPr marL="457200" lvl="1" indent="0">
              <a:buNone/>
            </a:pPr>
            <a:endParaRPr lang="en-US" dirty="0">
              <a:latin typeface="Calibri" charset="0"/>
            </a:endParaRPr>
          </a:p>
          <a:p>
            <a:endParaRPr lang="en-US" dirty="0"/>
          </a:p>
        </p:txBody>
      </p:sp>
      <p:sp>
        <p:nvSpPr>
          <p:cNvPr id="137218" name="Rectangle 2"/>
          <p:cNvSpPr>
            <a:spLocks noGrp="1" noChangeArrowheads="1"/>
          </p:cNvSpPr>
          <p:nvPr>
            <p:ph type="title"/>
          </p:nvPr>
        </p:nvSpPr>
        <p:spPr>
          <a:xfrm>
            <a:off x="533400" y="133350"/>
            <a:ext cx="8382000" cy="742950"/>
          </a:xfrm>
        </p:spPr>
        <p:txBody>
          <a:bodyPr>
            <a:normAutofit/>
          </a:bodyPr>
          <a:lstStyle/>
          <a:p>
            <a:r>
              <a:rPr lang="en-US" b="1" dirty="0">
                <a:solidFill>
                  <a:srgbClr val="0166FF"/>
                </a:solidFill>
              </a:rPr>
              <a:t>Intuition of perplexity 5: the inverse</a:t>
            </a:r>
          </a:p>
        </p:txBody>
      </p:sp>
      <p:graphicFrame>
        <p:nvGraphicFramePr>
          <p:cNvPr id="3" name="Object 2"/>
          <p:cNvGraphicFramePr>
            <a:graphicFrameLocks noChangeAspect="1"/>
          </p:cNvGraphicFramePr>
          <p:nvPr>
            <p:extLst>
              <p:ext uri="{D42A27DB-BD31-4B8C-83A1-F6EECF244321}">
                <p14:modId xmlns:p14="http://schemas.microsoft.com/office/powerpoint/2010/main" val="661448604"/>
              </p:ext>
            </p:extLst>
          </p:nvPr>
        </p:nvGraphicFramePr>
        <p:xfrm>
          <a:off x="2590800" y="1657350"/>
          <a:ext cx="3276600" cy="2004508"/>
        </p:xfrm>
        <a:graphic>
          <a:graphicData uri="http://schemas.openxmlformats.org/presentationml/2006/ole">
            <mc:AlternateContent xmlns:mc="http://schemas.openxmlformats.org/markup-compatibility/2006">
              <mc:Choice xmlns:v="urn:schemas-microsoft-com:vml" Requires="v">
                <p:oleObj spid="_x0000_s6153" name="Equation" r:id="rId4" imgW="2159000" imgH="1320800" progId="Equation.3">
                  <p:embed/>
                </p:oleObj>
              </mc:Choice>
              <mc:Fallback>
                <p:oleObj name="Equation" r:id="rId4" imgW="2159000" imgH="1320800" progId="Equation.3">
                  <p:embed/>
                  <p:pic>
                    <p:nvPicPr>
                      <p:cNvPr id="3" name="Object 2"/>
                      <p:cNvPicPr/>
                      <p:nvPr/>
                    </p:nvPicPr>
                    <p:blipFill>
                      <a:blip r:embed="rId5"/>
                      <a:stretch>
                        <a:fillRect/>
                      </a:stretch>
                    </p:blipFill>
                    <p:spPr>
                      <a:xfrm>
                        <a:off x="2590800" y="1657350"/>
                        <a:ext cx="3276600" cy="2004508"/>
                      </a:xfrm>
                      <a:prstGeom prst="rect">
                        <a:avLst/>
                      </a:prstGeom>
                    </p:spPr>
                  </p:pic>
                </p:oleObj>
              </mc:Fallback>
            </mc:AlternateContent>
          </a:graphicData>
        </a:graphic>
      </p:graphicFrame>
    </p:spTree>
    <p:extLst>
      <p:ext uri="{BB962C8B-B14F-4D97-AF65-F5344CB8AC3E}">
        <p14:creationId xmlns:p14="http://schemas.microsoft.com/office/powerpoint/2010/main" val="37737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533400" y="133350"/>
            <a:ext cx="8382000" cy="742950"/>
          </a:xfrm>
        </p:spPr>
        <p:txBody>
          <a:bodyPr>
            <a:normAutofit/>
          </a:bodyPr>
          <a:lstStyle/>
          <a:p>
            <a:r>
              <a:rPr lang="en-US" b="1" dirty="0">
                <a:solidFill>
                  <a:srgbClr val="0166FF"/>
                </a:solidFill>
              </a:rPr>
              <a:t>Intuition of perplexity 6: N-grams</a:t>
            </a:r>
          </a:p>
        </p:txBody>
      </p:sp>
      <p:pic>
        <p:nvPicPr>
          <p:cNvPr id="137221" name="Picture 5" descr="pp2"/>
          <p:cNvPicPr>
            <a:picLocks noChangeAspect="1" noChangeArrowheads="1"/>
          </p:cNvPicPr>
          <p:nvPr/>
        </p:nvPicPr>
        <p:blipFill>
          <a:blip r:embed="rId4"/>
          <a:srcRect/>
          <a:stretch>
            <a:fillRect/>
          </a:stretch>
        </p:blipFill>
        <p:spPr bwMode="auto">
          <a:xfrm>
            <a:off x="3005444" y="2838167"/>
            <a:ext cx="3717903" cy="1046707"/>
          </a:xfrm>
          <a:prstGeom prst="rect">
            <a:avLst/>
          </a:prstGeom>
          <a:noFill/>
          <a:ln w="9525">
            <a:noFill/>
            <a:miter lim="800000"/>
            <a:headEnd/>
            <a:tailEnd/>
          </a:ln>
        </p:spPr>
      </p:pic>
      <p:pic>
        <p:nvPicPr>
          <p:cNvPr id="137222" name="Picture 6" descr="pp3"/>
          <p:cNvPicPr>
            <a:picLocks noChangeAspect="1" noChangeArrowheads="1"/>
          </p:cNvPicPr>
          <p:nvPr/>
        </p:nvPicPr>
        <p:blipFill>
          <a:blip r:embed="rId5"/>
          <a:srcRect/>
          <a:stretch>
            <a:fillRect/>
          </a:stretch>
        </p:blipFill>
        <p:spPr bwMode="auto">
          <a:xfrm>
            <a:off x="3005445" y="3884874"/>
            <a:ext cx="3279932" cy="1057756"/>
          </a:xfrm>
          <a:prstGeom prst="rect">
            <a:avLst/>
          </a:prstGeom>
          <a:noFill/>
          <a:ln w="9525">
            <a:noFill/>
            <a:miter lim="800000"/>
            <a:headEnd/>
            <a:tailEnd/>
          </a:ln>
        </p:spPr>
      </p:pic>
      <p:sp>
        <p:nvSpPr>
          <p:cNvPr id="2" name="TextBox 1"/>
          <p:cNvSpPr txBox="1"/>
          <p:nvPr/>
        </p:nvSpPr>
        <p:spPr>
          <a:xfrm>
            <a:off x="1396710" y="4682611"/>
            <a:ext cx="6970051" cy="369332"/>
          </a:xfrm>
          <a:prstGeom prst="rect">
            <a:avLst/>
          </a:prstGeom>
          <a:noFill/>
        </p:spPr>
        <p:txBody>
          <a:bodyPr wrap="square" rtlCol="0">
            <a:spAutoFit/>
          </a:bodyPr>
          <a:lstStyle/>
          <a:p>
            <a:endParaRPr lang="en-US" sz="1800" b="1" dirty="0">
              <a:latin typeface="Calibri"/>
              <a:cs typeface="Calibri"/>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98441107"/>
              </p:ext>
            </p:extLst>
          </p:nvPr>
        </p:nvGraphicFramePr>
        <p:xfrm>
          <a:off x="2514600" y="876300"/>
          <a:ext cx="3206898" cy="1961867"/>
        </p:xfrm>
        <a:graphic>
          <a:graphicData uri="http://schemas.openxmlformats.org/presentationml/2006/ole">
            <mc:AlternateContent xmlns:mc="http://schemas.openxmlformats.org/markup-compatibility/2006">
              <mc:Choice xmlns:v="urn:schemas-microsoft-com:vml" Requires="v">
                <p:oleObj spid="_x0000_s7177" name="Equation" r:id="rId6" imgW="2159000" imgH="1320800" progId="Equation.3">
                  <p:embed/>
                </p:oleObj>
              </mc:Choice>
              <mc:Fallback>
                <p:oleObj name="Equation" r:id="rId6" imgW="2159000" imgH="1320800" progId="Equation.3">
                  <p:embed/>
                  <p:pic>
                    <p:nvPicPr>
                      <p:cNvPr id="3" name="Object 2"/>
                      <p:cNvPicPr/>
                      <p:nvPr/>
                    </p:nvPicPr>
                    <p:blipFill>
                      <a:blip r:embed="rId7"/>
                      <a:stretch>
                        <a:fillRect/>
                      </a:stretch>
                    </p:blipFill>
                    <p:spPr>
                      <a:xfrm>
                        <a:off x="2514600" y="876300"/>
                        <a:ext cx="3206898" cy="196186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4DBAD823-0F1B-9B65-9CAB-18C91D0E07E9}"/>
              </a:ext>
            </a:extLst>
          </p:cNvPr>
          <p:cNvSpPr txBox="1"/>
          <p:nvPr/>
        </p:nvSpPr>
        <p:spPr>
          <a:xfrm>
            <a:off x="1080310" y="4266875"/>
            <a:ext cx="1481496" cy="461665"/>
          </a:xfrm>
          <a:prstGeom prst="rect">
            <a:avLst/>
          </a:prstGeom>
          <a:noFill/>
        </p:spPr>
        <p:txBody>
          <a:bodyPr wrap="none" rtlCol="0">
            <a:spAutoFit/>
          </a:bodyPr>
          <a:lstStyle/>
          <a:p>
            <a:r>
              <a:rPr lang="en-US" dirty="0"/>
              <a:t>Bigrams:</a:t>
            </a:r>
          </a:p>
        </p:txBody>
      </p:sp>
      <p:sp>
        <p:nvSpPr>
          <p:cNvPr id="8" name="TextBox 7">
            <a:extLst>
              <a:ext uri="{FF2B5EF4-FFF2-40B4-BE49-F238E27FC236}">
                <a16:creationId xmlns:a16="http://schemas.microsoft.com/office/drawing/2014/main" id="{E802AF8F-41EF-059B-0D10-CAB04E4AFB38}"/>
              </a:ext>
            </a:extLst>
          </p:cNvPr>
          <p:cNvSpPr txBox="1"/>
          <p:nvPr/>
        </p:nvSpPr>
        <p:spPr>
          <a:xfrm>
            <a:off x="914400" y="3238306"/>
            <a:ext cx="1813317" cy="461665"/>
          </a:xfrm>
          <a:prstGeom prst="rect">
            <a:avLst/>
          </a:prstGeom>
          <a:noFill/>
        </p:spPr>
        <p:txBody>
          <a:bodyPr wrap="none" rtlCol="0">
            <a:spAutoFit/>
          </a:bodyPr>
          <a:lstStyle/>
          <a:p>
            <a:r>
              <a:rPr lang="en-US" dirty="0"/>
              <a:t>Chain rule:</a:t>
            </a:r>
          </a:p>
        </p:txBody>
      </p:sp>
    </p:spTree>
    <p:extLst>
      <p:ext uri="{BB962C8B-B14F-4D97-AF65-F5344CB8AC3E}">
        <p14:creationId xmlns:p14="http://schemas.microsoft.com/office/powerpoint/2010/main" val="103774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2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222"/>
                                        </p:tgtEl>
                                        <p:attrNameLst>
                                          <p:attrName>style.visibility</p:attrName>
                                        </p:attrNameLst>
                                      </p:cBhvr>
                                      <p:to>
                                        <p:strVal val="visible"/>
                                      </p:to>
                                    </p:set>
                                  </p:childTnLst>
                                </p:cTn>
                              </p:par>
                              <p:par>
                                <p:cTn id="17" presetID="1" presetClass="entr" presetSubtype="0" fill="hold" grpId="0" nodeType="withEffect" nodePh="1">
                                  <p:stCondLst>
                                    <p:cond delay="0"/>
                                  </p:stCondLst>
                                  <p:endCondLst>
                                    <p:cond evt="begin" delay="0">
                                      <p:tn val="17"/>
                                    </p:cond>
                                  </p:end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166FF"/>
                </a:solidFill>
              </a:rPr>
              <a:t>Language Models</a:t>
            </a:r>
          </a:p>
        </p:txBody>
      </p:sp>
      <p:sp>
        <p:nvSpPr>
          <p:cNvPr id="3" name="Content Placeholder 2"/>
          <p:cNvSpPr>
            <a:spLocks noGrp="1"/>
          </p:cNvSpPr>
          <p:nvPr>
            <p:ph idx="1"/>
          </p:nvPr>
        </p:nvSpPr>
        <p:spPr/>
        <p:txBody>
          <a:bodyPr/>
          <a:lstStyle/>
          <a:p>
            <a:r>
              <a:rPr lang="en-US" sz="2800" dirty="0"/>
              <a:t>Systems that can predict upcoming words</a:t>
            </a:r>
          </a:p>
          <a:p>
            <a:pPr lvl="1">
              <a:buFont typeface="Arial" panose="020B0604020202020204" pitchFamily="34" charset="0"/>
              <a:buChar char="•"/>
            </a:pPr>
            <a:r>
              <a:rPr lang="en-US" dirty="0"/>
              <a:t>Can assign a probability to each potential next word</a:t>
            </a:r>
          </a:p>
          <a:p>
            <a:pPr lvl="1">
              <a:buFont typeface="Arial" panose="020B0604020202020204" pitchFamily="34" charset="0"/>
              <a:buChar char="•"/>
            </a:pPr>
            <a:r>
              <a:rPr lang="en-US" dirty="0"/>
              <a:t>Can assign a probability to a whole sentence</a:t>
            </a:r>
          </a:p>
        </p:txBody>
      </p:sp>
    </p:spTree>
    <p:extLst>
      <p:ext uri="{BB962C8B-B14F-4D97-AF65-F5344CB8AC3E}">
        <p14:creationId xmlns:p14="http://schemas.microsoft.com/office/powerpoint/2010/main" val="38418924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822960" y="291153"/>
            <a:ext cx="7863840" cy="680397"/>
          </a:xfrm>
        </p:spPr>
        <p:txBody>
          <a:bodyPr>
            <a:noAutofit/>
          </a:bodyPr>
          <a:lstStyle/>
          <a:p>
            <a:r>
              <a:rPr lang="en-US" sz="3000" b="1" dirty="0">
                <a:solidFill>
                  <a:srgbClr val="0166FF"/>
                </a:solidFill>
              </a:rPr>
              <a:t>Intuition of perplexity 7: </a:t>
            </a:r>
            <a:br>
              <a:rPr lang="en-US" sz="3000" b="1" dirty="0">
                <a:solidFill>
                  <a:srgbClr val="0166FF"/>
                </a:solidFill>
              </a:rPr>
            </a:br>
            <a:r>
              <a:rPr lang="en-US" sz="3000" b="1" dirty="0">
                <a:solidFill>
                  <a:srgbClr val="0166FF"/>
                </a:solidFill>
              </a:rPr>
              <a:t>Weighted average branching factor</a:t>
            </a:r>
          </a:p>
        </p:txBody>
      </p:sp>
      <p:sp>
        <p:nvSpPr>
          <p:cNvPr id="4" name="Content Placeholder 3">
            <a:extLst>
              <a:ext uri="{FF2B5EF4-FFF2-40B4-BE49-F238E27FC236}">
                <a16:creationId xmlns:a16="http://schemas.microsoft.com/office/drawing/2014/main" id="{EDD25FE2-F25F-2343-EAEF-06035FC37BFE}"/>
              </a:ext>
            </a:extLst>
          </p:cNvPr>
          <p:cNvSpPr>
            <a:spLocks noGrp="1"/>
          </p:cNvSpPr>
          <p:nvPr>
            <p:ph idx="1"/>
          </p:nvPr>
        </p:nvSpPr>
        <p:spPr>
          <a:xfrm>
            <a:off x="609600" y="1123950"/>
            <a:ext cx="8534400" cy="3657600"/>
          </a:xfrm>
        </p:spPr>
        <p:txBody>
          <a:bodyPr>
            <a:normAutofit fontScale="92500" lnSpcReduction="10000"/>
          </a:bodyPr>
          <a:lstStyle/>
          <a:p>
            <a:pPr marL="0" indent="0">
              <a:buNone/>
            </a:pPr>
            <a:r>
              <a:rPr lang="en-US" sz="1800" dirty="0">
                <a:latin typeface="Calibri" panose="020F0502020204030204" pitchFamily="34" charset="0"/>
                <a:cs typeface="Calibri" panose="020F0502020204030204" pitchFamily="34" charset="0"/>
              </a:rPr>
              <a:t>P</a:t>
            </a:r>
            <a:r>
              <a:rPr lang="en-US" sz="1800" dirty="0">
                <a:effectLst/>
                <a:latin typeface="Calibri" panose="020F0502020204030204" pitchFamily="34" charset="0"/>
                <a:cs typeface="Calibri" panose="020F0502020204030204" pitchFamily="34" charset="0"/>
              </a:rPr>
              <a:t>erplexity is also the </a:t>
            </a:r>
            <a:r>
              <a:rPr lang="en-US" sz="1800" b="1" dirty="0">
                <a:effectLst/>
                <a:latin typeface="Calibri" panose="020F0502020204030204" pitchFamily="34" charset="0"/>
                <a:cs typeface="Calibri" panose="020F0502020204030204" pitchFamily="34" charset="0"/>
              </a:rPr>
              <a:t>weighted average branching factor </a:t>
            </a:r>
            <a:r>
              <a:rPr lang="en-US" sz="1800" dirty="0">
                <a:effectLst/>
                <a:latin typeface="Calibri" panose="020F0502020204030204" pitchFamily="34" charset="0"/>
                <a:cs typeface="Calibri" panose="020F0502020204030204" pitchFamily="34" charset="0"/>
              </a:rPr>
              <a:t>of a language. </a:t>
            </a:r>
          </a:p>
          <a:p>
            <a:pPr marL="0" indent="0">
              <a:buNone/>
            </a:pPr>
            <a:r>
              <a:rPr lang="en-US" sz="1800" b="1" dirty="0">
                <a:effectLst/>
                <a:latin typeface="Calibri" panose="020F0502020204030204" pitchFamily="34" charset="0"/>
                <a:cs typeface="Calibri" panose="020F0502020204030204" pitchFamily="34" charset="0"/>
              </a:rPr>
              <a:t>Branching factor</a:t>
            </a:r>
            <a:r>
              <a:rPr lang="en-US" sz="1800" dirty="0">
                <a:effectLst/>
                <a:latin typeface="Calibri" panose="020F0502020204030204" pitchFamily="34" charset="0"/>
                <a:cs typeface="Calibri" panose="020F0502020204030204" pitchFamily="34" charset="0"/>
              </a:rPr>
              <a:t>: number of possible next words that can follow any word</a:t>
            </a:r>
          </a:p>
          <a:p>
            <a:pPr marL="0" indent="0">
              <a:buNone/>
            </a:pPr>
            <a:r>
              <a:rPr lang="en-US" sz="1800" dirty="0">
                <a:latin typeface="Calibri" panose="020F0502020204030204" pitchFamily="34" charset="0"/>
                <a:cs typeface="Calibri" panose="020F0502020204030204" pitchFamily="34" charset="0"/>
              </a:rPr>
              <a:t>Example: Deterministic language L = </a:t>
            </a:r>
            <a:r>
              <a:rPr lang="en-US" sz="1800" dirty="0">
                <a:effectLst/>
                <a:latin typeface="Calibri" panose="020F0502020204030204" pitchFamily="34" charset="0"/>
                <a:cs typeface="Calibri" panose="020F0502020204030204" pitchFamily="34" charset="0"/>
              </a:rPr>
              <a:t>{</a:t>
            </a:r>
            <a:r>
              <a:rPr lang="en-US" sz="1800" dirty="0" err="1">
                <a:effectLst/>
                <a:latin typeface="Calibri" panose="020F0502020204030204" pitchFamily="34" charset="0"/>
                <a:cs typeface="Calibri" panose="020F0502020204030204" pitchFamily="34" charset="0"/>
              </a:rPr>
              <a:t>red,blue</a:t>
            </a:r>
            <a:r>
              <a:rPr lang="en-US" sz="1800" dirty="0">
                <a:effectLst/>
                <a:latin typeface="Calibri" panose="020F0502020204030204" pitchFamily="34" charset="0"/>
                <a:cs typeface="Calibri" panose="020F0502020204030204" pitchFamily="34" charset="0"/>
              </a:rPr>
              <a:t>, green} </a:t>
            </a:r>
          </a:p>
          <a:p>
            <a:pPr marL="0" indent="0">
              <a:buNone/>
            </a:pPr>
            <a:r>
              <a:rPr lang="en-US" sz="1800" dirty="0">
                <a:effectLst/>
                <a:latin typeface="Calibri" panose="020F0502020204030204" pitchFamily="34" charset="0"/>
                <a:cs typeface="Calibri" panose="020F0502020204030204" pitchFamily="34" charset="0"/>
              </a:rPr>
              <a:t>	Branching factor = 3 (any word can be followed by red, blue</a:t>
            </a:r>
            <a:r>
              <a:rPr lang="en-US" sz="1800" dirty="0">
                <a:latin typeface="Calibri" panose="020F0502020204030204" pitchFamily="34" charset="0"/>
                <a:cs typeface="Calibri" panose="020F0502020204030204" pitchFamily="34" charset="0"/>
              </a:rPr>
              <a:t>, green)</a:t>
            </a:r>
          </a:p>
          <a:p>
            <a:pPr marL="0" indent="0">
              <a:buNone/>
            </a:pPr>
            <a:r>
              <a:rPr lang="en-US" sz="1800" dirty="0">
                <a:latin typeface="Calibri" panose="020F0502020204030204" pitchFamily="34" charset="0"/>
                <a:cs typeface="Calibri" panose="020F0502020204030204" pitchFamily="34" charset="0"/>
              </a:rPr>
              <a:t>Now assume LM A where each word follows any other word with equal probability </a:t>
            </a:r>
            <a:r>
              <a:rPr lang="en-US" sz="1800" dirty="0">
                <a:solidFill>
                  <a:schemeClr val="tx1"/>
                </a:solidFill>
                <a:latin typeface="Calibri" panose="020F0502020204030204" pitchFamily="34" charset="0"/>
                <a:cs typeface="Calibri" panose="020F0502020204030204" pitchFamily="34" charset="0"/>
              </a:rPr>
              <a:t>⅓</a:t>
            </a:r>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Given a test set T = "red red red red blue"</a:t>
            </a:r>
            <a:endParaRPr lang="en-US" sz="1800" dirty="0">
              <a:solidFill>
                <a:schemeClr val="tx1"/>
              </a:solidFill>
              <a:latin typeface="Calibri" panose="020F0502020204030204" pitchFamily="34" charset="0"/>
              <a:cs typeface="Calibri" panose="020F0502020204030204" pitchFamily="34" charset="0"/>
            </a:endParaRPr>
          </a:p>
          <a:p>
            <a:pPr marL="150813" lvl="1" indent="0">
              <a:buNone/>
            </a:pPr>
            <a:r>
              <a:rPr lang="en-US" sz="1800" dirty="0" err="1">
                <a:solidFill>
                  <a:srgbClr val="0200FF"/>
                </a:solidFill>
                <a:latin typeface="Calibri" panose="020F0502020204030204" pitchFamily="34" charset="0"/>
                <a:cs typeface="Calibri" panose="020F0502020204030204" pitchFamily="34" charset="0"/>
              </a:rPr>
              <a:t>Perplexity</a:t>
            </a:r>
            <a:r>
              <a:rPr lang="en-US" sz="1800" baseline="-25000" dirty="0" err="1">
                <a:solidFill>
                  <a:srgbClr val="0200FF"/>
                </a:solidFill>
                <a:latin typeface="Calibri" panose="020F0502020204030204" pitchFamily="34" charset="0"/>
                <a:cs typeface="Calibri" panose="020F0502020204030204" pitchFamily="34" charset="0"/>
              </a:rPr>
              <a:t>A</a:t>
            </a:r>
            <a:r>
              <a:rPr lang="en-US" sz="1800" dirty="0">
                <a:solidFill>
                  <a:srgbClr val="0200FF"/>
                </a:solidFill>
                <a:latin typeface="Calibri" panose="020F0502020204030204" pitchFamily="34" charset="0"/>
                <a:cs typeface="Calibri" panose="020F0502020204030204" pitchFamily="34" charset="0"/>
              </a:rPr>
              <a:t>(T) = P</a:t>
            </a:r>
            <a:r>
              <a:rPr lang="en-US" sz="1800" baseline="-25000" dirty="0">
                <a:solidFill>
                  <a:srgbClr val="0200FF"/>
                </a:solidFill>
                <a:latin typeface="Calibri" panose="020F0502020204030204" pitchFamily="34" charset="0"/>
                <a:cs typeface="Calibri" panose="020F0502020204030204" pitchFamily="34" charset="0"/>
              </a:rPr>
              <a:t>A</a:t>
            </a:r>
            <a:r>
              <a:rPr lang="en-US" sz="1800" dirty="0">
                <a:solidFill>
                  <a:srgbClr val="0200FF"/>
                </a:solidFill>
                <a:latin typeface="Calibri" panose="020F0502020204030204" pitchFamily="34" charset="0"/>
                <a:cs typeface="Calibri" panose="020F0502020204030204" pitchFamily="34" charset="0"/>
              </a:rPr>
              <a:t>(red red red red blue)</a:t>
            </a:r>
            <a:r>
              <a:rPr lang="en-US" sz="1800" baseline="30000" dirty="0">
                <a:solidFill>
                  <a:srgbClr val="0200FF"/>
                </a:solidFill>
                <a:latin typeface="Calibri" panose="020F0502020204030204" pitchFamily="34" charset="0"/>
                <a:cs typeface="Calibri" panose="020F0502020204030204" pitchFamily="34" charset="0"/>
              </a:rPr>
              <a:t>-1/5</a:t>
            </a:r>
            <a:r>
              <a:rPr lang="en-US" sz="1800" dirty="0">
                <a:solidFill>
                  <a:srgbClr val="0200FF"/>
                </a:solidFill>
                <a:latin typeface="Calibri" panose="020F0502020204030204" pitchFamily="34" charset="0"/>
                <a:cs typeface="Calibri" panose="020F0502020204030204" pitchFamily="34" charset="0"/>
              </a:rPr>
              <a:t> = </a:t>
            </a:r>
          </a:p>
          <a:p>
            <a:r>
              <a:rPr lang="en-US" sz="1800" dirty="0">
                <a:effectLst/>
                <a:latin typeface="Calibri" panose="020F0502020204030204" pitchFamily="34" charset="0"/>
                <a:cs typeface="Calibri" panose="020F0502020204030204" pitchFamily="34" charset="0"/>
              </a:rPr>
              <a:t>But now suppose red was very likely in training set, such that for LM B:</a:t>
            </a:r>
            <a:endParaRPr lang="en-US" sz="1800" dirty="0">
              <a:latin typeface="Calibri" panose="020F0502020204030204" pitchFamily="34" charset="0"/>
              <a:cs typeface="Calibri" panose="020F0502020204030204" pitchFamily="34" charset="0"/>
            </a:endParaRPr>
          </a:p>
          <a:p>
            <a:pPr lvl="1"/>
            <a:r>
              <a:rPr lang="en-US" sz="1800" dirty="0">
                <a:effectLst/>
                <a:latin typeface="Calibri" panose="020F0502020204030204" pitchFamily="34" charset="0"/>
                <a:cs typeface="Calibri" panose="020F0502020204030204" pitchFamily="34" charset="0"/>
              </a:rPr>
              <a:t>P(red) = .8   p(green</a:t>
            </a:r>
            <a:r>
              <a:rPr lang="en-US" sz="1800" dirty="0">
                <a:latin typeface="Calibri" panose="020F0502020204030204" pitchFamily="34" charset="0"/>
                <a:cs typeface="Calibri" panose="020F0502020204030204" pitchFamily="34" charset="0"/>
              </a:rPr>
              <a:t>) = .1  p(blue) = .1</a:t>
            </a:r>
          </a:p>
          <a:p>
            <a:r>
              <a:rPr lang="en-US" sz="2000" dirty="0">
                <a:latin typeface="Calibri" panose="020F0502020204030204" pitchFamily="34" charset="0"/>
                <a:cs typeface="Calibri" panose="020F0502020204030204" pitchFamily="34" charset="0"/>
              </a:rPr>
              <a:t>We would expect the probability to be higher, and hence the perplexity to be smaller:</a:t>
            </a:r>
          </a:p>
          <a:p>
            <a:pPr marL="150813" lvl="1" indent="0">
              <a:buNone/>
            </a:pPr>
            <a:r>
              <a:rPr lang="en-US" sz="1800" dirty="0" err="1">
                <a:solidFill>
                  <a:srgbClr val="0200FF"/>
                </a:solidFill>
                <a:latin typeface="Calibri" panose="020F0502020204030204" pitchFamily="34" charset="0"/>
                <a:cs typeface="Calibri" panose="020F0502020204030204" pitchFamily="34" charset="0"/>
              </a:rPr>
              <a:t>Perplexity</a:t>
            </a:r>
            <a:r>
              <a:rPr lang="en-US" sz="1800" baseline="-25000" dirty="0" err="1">
                <a:solidFill>
                  <a:srgbClr val="0200FF"/>
                </a:solidFill>
                <a:latin typeface="Calibri" panose="020F0502020204030204" pitchFamily="34" charset="0"/>
                <a:cs typeface="Calibri" panose="020F0502020204030204" pitchFamily="34" charset="0"/>
              </a:rPr>
              <a:t>B</a:t>
            </a:r>
            <a:r>
              <a:rPr lang="en-US" sz="1800" dirty="0">
                <a:solidFill>
                  <a:srgbClr val="0200FF"/>
                </a:solidFill>
                <a:latin typeface="Calibri" panose="020F0502020204030204" pitchFamily="34" charset="0"/>
                <a:cs typeface="Calibri" panose="020F0502020204030204" pitchFamily="34" charset="0"/>
              </a:rPr>
              <a:t>(T) = P</a:t>
            </a:r>
            <a:r>
              <a:rPr lang="en-US" sz="1800" baseline="-25000" dirty="0">
                <a:solidFill>
                  <a:srgbClr val="0200FF"/>
                </a:solidFill>
                <a:latin typeface="Calibri" panose="020F0502020204030204" pitchFamily="34" charset="0"/>
                <a:cs typeface="Calibri" panose="020F0502020204030204" pitchFamily="34" charset="0"/>
              </a:rPr>
              <a:t>B</a:t>
            </a:r>
            <a:r>
              <a:rPr lang="en-US" sz="1800" dirty="0">
                <a:solidFill>
                  <a:srgbClr val="0200FF"/>
                </a:solidFill>
                <a:latin typeface="Calibri" panose="020F0502020204030204" pitchFamily="34" charset="0"/>
                <a:cs typeface="Calibri" panose="020F0502020204030204" pitchFamily="34" charset="0"/>
              </a:rPr>
              <a:t>(red red red red blue)</a:t>
            </a:r>
            <a:r>
              <a:rPr lang="en-US" sz="1800" baseline="30000" dirty="0">
                <a:solidFill>
                  <a:srgbClr val="0200FF"/>
                </a:solidFill>
                <a:latin typeface="Calibri" panose="020F0502020204030204" pitchFamily="34" charset="0"/>
                <a:cs typeface="Calibri" panose="020F0502020204030204" pitchFamily="34" charset="0"/>
              </a:rPr>
              <a:t>-1/5</a:t>
            </a:r>
            <a:r>
              <a:rPr lang="en-US" sz="1800" dirty="0">
                <a:solidFill>
                  <a:srgbClr val="0200FF"/>
                </a:solidFill>
                <a:latin typeface="Calibri" panose="020F0502020204030204" pitchFamily="34" charset="0"/>
                <a:cs typeface="Calibri" panose="020F0502020204030204" pitchFamily="34" charset="0"/>
              </a:rPr>
              <a:t> </a:t>
            </a:r>
          </a:p>
        </p:txBody>
      </p:sp>
      <p:sp>
        <p:nvSpPr>
          <p:cNvPr id="6" name="TextBox 5">
            <a:extLst>
              <a:ext uri="{FF2B5EF4-FFF2-40B4-BE49-F238E27FC236}">
                <a16:creationId xmlns:a16="http://schemas.microsoft.com/office/drawing/2014/main" id="{18143188-7E77-0085-D972-C00E0E17ADC9}"/>
              </a:ext>
            </a:extLst>
          </p:cNvPr>
          <p:cNvSpPr txBox="1"/>
          <p:nvPr/>
        </p:nvSpPr>
        <p:spPr>
          <a:xfrm>
            <a:off x="4724400" y="3040618"/>
            <a:ext cx="1417320"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((⅓)</a:t>
            </a:r>
            <a:r>
              <a:rPr lang="en-US" sz="1800" baseline="30000" dirty="0">
                <a:solidFill>
                  <a:srgbClr val="0200FF"/>
                </a:solidFill>
                <a:latin typeface="Calibri" panose="020F0502020204030204" pitchFamily="34" charset="0"/>
                <a:cs typeface="Calibri" panose="020F0502020204030204" pitchFamily="34" charset="0"/>
              </a:rPr>
              <a:t>5</a:t>
            </a:r>
            <a:r>
              <a:rPr lang="en-US" sz="1800" dirty="0">
                <a:solidFill>
                  <a:srgbClr val="0200FF"/>
                </a:solidFill>
                <a:latin typeface="Calibri" panose="020F0502020204030204" pitchFamily="34" charset="0"/>
                <a:cs typeface="Calibri" panose="020F0502020204030204" pitchFamily="34" charset="0"/>
              </a:rPr>
              <a:t>)</a:t>
            </a:r>
            <a:r>
              <a:rPr lang="en-US" sz="1800" baseline="30000" dirty="0">
                <a:solidFill>
                  <a:srgbClr val="0200FF"/>
                </a:solidFill>
                <a:latin typeface="Calibri" panose="020F0502020204030204" pitchFamily="34" charset="0"/>
                <a:cs typeface="Calibri" panose="020F0502020204030204" pitchFamily="34" charset="0"/>
              </a:rPr>
              <a:t>-1/5</a:t>
            </a:r>
            <a:endParaRPr lang="en-US" sz="1800" dirty="0">
              <a:solidFill>
                <a:srgbClr val="0200FF"/>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359469E-4074-22F6-9631-0F288E66275E}"/>
              </a:ext>
            </a:extLst>
          </p:cNvPr>
          <p:cNvSpPr txBox="1"/>
          <p:nvPr/>
        </p:nvSpPr>
        <p:spPr>
          <a:xfrm>
            <a:off x="5603567" y="3040618"/>
            <a:ext cx="1295400"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 (⅓)</a:t>
            </a:r>
            <a:r>
              <a:rPr lang="en-US" sz="1800" baseline="30000" dirty="0">
                <a:solidFill>
                  <a:srgbClr val="0200FF"/>
                </a:solidFill>
                <a:latin typeface="Calibri" panose="020F0502020204030204" pitchFamily="34" charset="0"/>
                <a:cs typeface="Calibri" panose="020F0502020204030204" pitchFamily="34" charset="0"/>
              </a:rPr>
              <a:t>-1</a:t>
            </a:r>
            <a:endParaRPr lang="en-US" sz="1800" dirty="0">
              <a:solidFill>
                <a:srgbClr val="0200FF"/>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D6EF3E8-5A61-8569-4443-D2FC8B27E4E8}"/>
              </a:ext>
            </a:extLst>
          </p:cNvPr>
          <p:cNvSpPr txBox="1"/>
          <p:nvPr/>
        </p:nvSpPr>
        <p:spPr>
          <a:xfrm>
            <a:off x="6191552" y="3040618"/>
            <a:ext cx="1143754"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=3</a:t>
            </a:r>
          </a:p>
        </p:txBody>
      </p:sp>
      <p:sp>
        <p:nvSpPr>
          <p:cNvPr id="12" name="TextBox 11">
            <a:extLst>
              <a:ext uri="{FF2B5EF4-FFF2-40B4-BE49-F238E27FC236}">
                <a16:creationId xmlns:a16="http://schemas.microsoft.com/office/drawing/2014/main" id="{92FAE3ED-B767-C70C-7DA0-83E2223649AC}"/>
              </a:ext>
            </a:extLst>
          </p:cNvPr>
          <p:cNvSpPr txBox="1"/>
          <p:nvPr/>
        </p:nvSpPr>
        <p:spPr>
          <a:xfrm>
            <a:off x="1371600" y="4667681"/>
            <a:ext cx="2609171"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(.8 * .8 * .8 * .8 * .1)</a:t>
            </a:r>
            <a:r>
              <a:rPr lang="en-US" sz="1800" baseline="30000" dirty="0">
                <a:solidFill>
                  <a:srgbClr val="0200FF"/>
                </a:solidFill>
                <a:latin typeface="Calibri" panose="020F0502020204030204" pitchFamily="34" charset="0"/>
                <a:cs typeface="Calibri" panose="020F0502020204030204" pitchFamily="34" charset="0"/>
              </a:rPr>
              <a:t> -1/5</a:t>
            </a:r>
            <a:endParaRPr lang="en-US" sz="1800" dirty="0"/>
          </a:p>
        </p:txBody>
      </p:sp>
      <p:sp>
        <p:nvSpPr>
          <p:cNvPr id="13" name="TextBox 12">
            <a:extLst>
              <a:ext uri="{FF2B5EF4-FFF2-40B4-BE49-F238E27FC236}">
                <a16:creationId xmlns:a16="http://schemas.microsoft.com/office/drawing/2014/main" id="{8DFEC6E6-0EB0-65A1-CACD-3FFBB09068CA}"/>
              </a:ext>
            </a:extLst>
          </p:cNvPr>
          <p:cNvSpPr txBox="1"/>
          <p:nvPr/>
        </p:nvSpPr>
        <p:spPr>
          <a:xfrm>
            <a:off x="3924300" y="4667681"/>
            <a:ext cx="1295400"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=.04096</a:t>
            </a:r>
            <a:r>
              <a:rPr lang="en-US" sz="1800" baseline="30000" dirty="0">
                <a:solidFill>
                  <a:srgbClr val="0200FF"/>
                </a:solidFill>
                <a:latin typeface="Calibri" panose="020F0502020204030204" pitchFamily="34" charset="0"/>
                <a:cs typeface="Calibri" panose="020F0502020204030204" pitchFamily="34" charset="0"/>
              </a:rPr>
              <a:t> -1/5</a:t>
            </a:r>
            <a:endParaRPr lang="en-US" sz="1800" dirty="0"/>
          </a:p>
        </p:txBody>
      </p:sp>
      <p:sp>
        <p:nvSpPr>
          <p:cNvPr id="14" name="TextBox 13">
            <a:extLst>
              <a:ext uri="{FF2B5EF4-FFF2-40B4-BE49-F238E27FC236}">
                <a16:creationId xmlns:a16="http://schemas.microsoft.com/office/drawing/2014/main" id="{A01D8239-0E04-B4FD-F03A-F629149374CB}"/>
              </a:ext>
            </a:extLst>
          </p:cNvPr>
          <p:cNvSpPr txBox="1"/>
          <p:nvPr/>
        </p:nvSpPr>
        <p:spPr>
          <a:xfrm>
            <a:off x="5219700" y="4667681"/>
            <a:ext cx="942013"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.527</a:t>
            </a:r>
            <a:r>
              <a:rPr lang="en-US" sz="1800" baseline="30000" dirty="0">
                <a:solidFill>
                  <a:srgbClr val="0200FF"/>
                </a:solidFill>
                <a:latin typeface="Calibri" panose="020F0502020204030204" pitchFamily="34" charset="0"/>
                <a:cs typeface="Calibri" panose="020F0502020204030204" pitchFamily="34" charset="0"/>
              </a:rPr>
              <a:t>-1</a:t>
            </a:r>
            <a:endParaRPr lang="en-US" sz="1800" dirty="0"/>
          </a:p>
        </p:txBody>
      </p:sp>
      <p:sp>
        <p:nvSpPr>
          <p:cNvPr id="15" name="TextBox 14">
            <a:extLst>
              <a:ext uri="{FF2B5EF4-FFF2-40B4-BE49-F238E27FC236}">
                <a16:creationId xmlns:a16="http://schemas.microsoft.com/office/drawing/2014/main" id="{538F8BEB-ABCD-4AE7-EB05-45E3230FFFD2}"/>
              </a:ext>
            </a:extLst>
          </p:cNvPr>
          <p:cNvSpPr txBox="1"/>
          <p:nvPr/>
        </p:nvSpPr>
        <p:spPr>
          <a:xfrm>
            <a:off x="6169974" y="4667681"/>
            <a:ext cx="789613"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1.89</a:t>
            </a:r>
            <a:endParaRPr lang="en-US" sz="1800" dirty="0"/>
          </a:p>
        </p:txBody>
      </p:sp>
    </p:spTree>
    <p:extLst>
      <p:ext uri="{BB962C8B-B14F-4D97-AF65-F5344CB8AC3E}">
        <p14:creationId xmlns:p14="http://schemas.microsoft.com/office/powerpoint/2010/main" val="119384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p:bldP spid="13" grpId="0"/>
      <p:bldP spid="14" grpId="0"/>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822960" y="285750"/>
            <a:ext cx="7543800" cy="680397"/>
          </a:xfrm>
        </p:spPr>
        <p:txBody>
          <a:bodyPr>
            <a:normAutofit fontScale="90000"/>
          </a:bodyPr>
          <a:lstStyle/>
          <a:p>
            <a:pPr eaLnBrk="1" hangingPunct="1"/>
            <a:r>
              <a:rPr lang="en-US" b="1" dirty="0">
                <a:solidFill>
                  <a:srgbClr val="0166FF"/>
                </a:solidFill>
              </a:rPr>
              <a:t>Holding test set constant:</a:t>
            </a:r>
            <a:br>
              <a:rPr lang="en-US" b="1" dirty="0">
                <a:solidFill>
                  <a:srgbClr val="0166FF"/>
                </a:solidFill>
              </a:rPr>
            </a:br>
            <a:r>
              <a:rPr lang="en-US" b="1" dirty="0">
                <a:solidFill>
                  <a:srgbClr val="0166FF"/>
                </a:solidFill>
              </a:rPr>
              <a:t>Lower perplexity = better language model</a:t>
            </a:r>
          </a:p>
        </p:txBody>
      </p:sp>
      <p:sp>
        <p:nvSpPr>
          <p:cNvPr id="143363" name="Rectangle 3"/>
          <p:cNvSpPr>
            <a:spLocks noGrp="1" noChangeArrowheads="1"/>
          </p:cNvSpPr>
          <p:nvPr>
            <p:ph sz="quarter" idx="1"/>
          </p:nvPr>
        </p:nvSpPr>
        <p:spPr>
          <a:xfrm>
            <a:off x="822960" y="1200150"/>
            <a:ext cx="8016240" cy="3429000"/>
          </a:xfrm>
        </p:spPr>
        <p:txBody>
          <a:bodyPr/>
          <a:lstStyle/>
          <a:p>
            <a:pPr lvl="3" eaLnBrk="1" hangingPunct="1">
              <a:buFont typeface="Wingdings" charset="2"/>
              <a:buNone/>
            </a:pPr>
            <a:endParaRPr lang="en-US" dirty="0">
              <a:latin typeface="Calibri" charset="0"/>
            </a:endParaRPr>
          </a:p>
          <a:p>
            <a:pPr eaLnBrk="1" hangingPunct="1"/>
            <a:r>
              <a:rPr lang="en-US" sz="2800" dirty="0">
                <a:latin typeface="Calibri" charset="0"/>
              </a:rPr>
              <a:t>Training 38 million words, test 1.5 million words, WSJ</a:t>
            </a:r>
          </a:p>
        </p:txBody>
      </p:sp>
      <p:graphicFrame>
        <p:nvGraphicFramePr>
          <p:cNvPr id="2" name="Table 1"/>
          <p:cNvGraphicFramePr>
            <a:graphicFrameLocks noGrp="1"/>
          </p:cNvGraphicFramePr>
          <p:nvPr/>
        </p:nvGraphicFramePr>
        <p:xfrm>
          <a:off x="685800" y="2647950"/>
          <a:ext cx="7391400" cy="2057400"/>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20000"/>
                    </a:ext>
                  </a:extLst>
                </a:gridCol>
                <a:gridCol w="1847850">
                  <a:extLst>
                    <a:ext uri="{9D8B030D-6E8A-4147-A177-3AD203B41FA5}">
                      <a16:colId xmlns:a16="http://schemas.microsoft.com/office/drawing/2014/main" val="20001"/>
                    </a:ext>
                  </a:extLst>
                </a:gridCol>
                <a:gridCol w="1847850">
                  <a:extLst>
                    <a:ext uri="{9D8B030D-6E8A-4147-A177-3AD203B41FA5}">
                      <a16:colId xmlns:a16="http://schemas.microsoft.com/office/drawing/2014/main" val="20002"/>
                    </a:ext>
                  </a:extLst>
                </a:gridCol>
                <a:gridCol w="1847850">
                  <a:extLst>
                    <a:ext uri="{9D8B030D-6E8A-4147-A177-3AD203B41FA5}">
                      <a16:colId xmlns:a16="http://schemas.microsoft.com/office/drawing/2014/main" val="20003"/>
                    </a:ext>
                  </a:extLst>
                </a:gridCol>
              </a:tblGrid>
              <a:tr h="990600">
                <a:tc>
                  <a:txBody>
                    <a:bodyPr/>
                    <a:lstStyle/>
                    <a:p>
                      <a:r>
                        <a:rPr lang="en-US" sz="3200" dirty="0"/>
                        <a:t>N-gram Order</a:t>
                      </a:r>
                    </a:p>
                  </a:txBody>
                  <a:tcPr/>
                </a:tc>
                <a:tc>
                  <a:txBody>
                    <a:bodyPr/>
                    <a:lstStyle/>
                    <a:p>
                      <a:r>
                        <a:rPr lang="en-US" sz="3200" dirty="0"/>
                        <a:t>Unigram</a:t>
                      </a:r>
                    </a:p>
                  </a:txBody>
                  <a:tcPr/>
                </a:tc>
                <a:tc>
                  <a:txBody>
                    <a:bodyPr/>
                    <a:lstStyle/>
                    <a:p>
                      <a:r>
                        <a:rPr lang="en-US" sz="3200" dirty="0"/>
                        <a:t>Bigram</a:t>
                      </a:r>
                    </a:p>
                  </a:txBody>
                  <a:tcPr/>
                </a:tc>
                <a:tc>
                  <a:txBody>
                    <a:bodyPr/>
                    <a:lstStyle/>
                    <a:p>
                      <a:r>
                        <a:rPr lang="en-US" sz="3200" dirty="0"/>
                        <a:t>Trigram</a:t>
                      </a:r>
                    </a:p>
                  </a:txBody>
                  <a:tcPr/>
                </a:tc>
                <a:extLst>
                  <a:ext uri="{0D108BD9-81ED-4DB2-BD59-A6C34878D82A}">
                    <a16:rowId xmlns:a16="http://schemas.microsoft.com/office/drawing/2014/main" val="10000"/>
                  </a:ext>
                </a:extLst>
              </a:tr>
              <a:tr h="990600">
                <a:tc>
                  <a:txBody>
                    <a:bodyPr/>
                    <a:lstStyle/>
                    <a:p>
                      <a:r>
                        <a:rPr lang="en-US" sz="3200" dirty="0"/>
                        <a:t>Perplexity</a:t>
                      </a:r>
                    </a:p>
                  </a:txBody>
                  <a:tcPr/>
                </a:tc>
                <a:tc>
                  <a:txBody>
                    <a:bodyPr/>
                    <a:lstStyle/>
                    <a:p>
                      <a:r>
                        <a:rPr lang="en-US" sz="3200" dirty="0"/>
                        <a:t>962</a:t>
                      </a:r>
                    </a:p>
                  </a:txBody>
                  <a:tcPr/>
                </a:tc>
                <a:tc>
                  <a:txBody>
                    <a:bodyPr/>
                    <a:lstStyle/>
                    <a:p>
                      <a:r>
                        <a:rPr lang="en-US" sz="3200" dirty="0"/>
                        <a:t>170</a:t>
                      </a:r>
                    </a:p>
                  </a:txBody>
                  <a:tcPr/>
                </a:tc>
                <a:tc>
                  <a:txBody>
                    <a:bodyPr/>
                    <a:lstStyle/>
                    <a:p>
                      <a:r>
                        <a:rPr lang="en-US" sz="3200" dirty="0"/>
                        <a:t>109</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84444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746440" y="57150"/>
            <a:ext cx="500939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Evaluation and Perplexity</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733940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429000" y="57150"/>
            <a:ext cx="532683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Sampling and Generalization</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1078982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B0ED-F5DE-1139-A850-39CC26ECFFD5}"/>
              </a:ext>
            </a:extLst>
          </p:cNvPr>
          <p:cNvSpPr>
            <a:spLocks noGrp="1"/>
          </p:cNvSpPr>
          <p:nvPr>
            <p:ph type="title"/>
          </p:nvPr>
        </p:nvSpPr>
        <p:spPr>
          <a:xfrm>
            <a:off x="822960" y="361950"/>
            <a:ext cx="7543800" cy="680397"/>
          </a:xfrm>
        </p:spPr>
        <p:txBody>
          <a:bodyPr>
            <a:normAutofit fontScale="90000"/>
          </a:bodyPr>
          <a:lstStyle/>
          <a:p>
            <a:r>
              <a:rPr lang="en-US" b="1" dirty="0">
                <a:solidFill>
                  <a:srgbClr val="0166FF"/>
                </a:solidFill>
              </a:rPr>
              <a:t>The Shannon (1948) Visualization Method</a:t>
            </a:r>
            <a:br>
              <a:rPr lang="en-US" b="1" dirty="0">
                <a:solidFill>
                  <a:srgbClr val="0166FF"/>
                </a:solidFill>
              </a:rPr>
            </a:br>
            <a:r>
              <a:rPr lang="en-US" b="1" dirty="0">
                <a:solidFill>
                  <a:srgbClr val="0166FF"/>
                </a:solidFill>
              </a:rPr>
              <a:t>Sample words from an LM</a:t>
            </a:r>
          </a:p>
        </p:txBody>
      </p:sp>
      <p:sp>
        <p:nvSpPr>
          <p:cNvPr id="3" name="Content Placeholder 2">
            <a:extLst>
              <a:ext uri="{FF2B5EF4-FFF2-40B4-BE49-F238E27FC236}">
                <a16:creationId xmlns:a16="http://schemas.microsoft.com/office/drawing/2014/main" id="{60318581-88F2-C9AD-31BC-C8BBE127FC08}"/>
              </a:ext>
            </a:extLst>
          </p:cNvPr>
          <p:cNvSpPr>
            <a:spLocks noGrp="1"/>
          </p:cNvSpPr>
          <p:nvPr>
            <p:ph idx="1"/>
          </p:nvPr>
        </p:nvSpPr>
        <p:spPr>
          <a:xfrm>
            <a:off x="914400" y="1200150"/>
            <a:ext cx="7924800" cy="3733800"/>
          </a:xfrm>
        </p:spPr>
        <p:txBody>
          <a:bodyPr>
            <a:normAutofit fontScale="92500" lnSpcReduction="10000"/>
          </a:bodyPr>
          <a:lstStyle/>
          <a:p>
            <a:r>
              <a:rPr lang="en-US" sz="3200" dirty="0"/>
              <a:t>Unigram:</a:t>
            </a:r>
          </a:p>
          <a:p>
            <a:br>
              <a:rPr lang="en-US" sz="100" dirty="0"/>
            </a:br>
            <a:r>
              <a:rPr lang="en-US" sz="2200" dirty="0">
                <a:effectLst/>
                <a:latin typeface="Courier" pitchFamily="2" charset="0"/>
              </a:rPr>
              <a:t>REPRESENTING AND SPEEDILY IS AN GOOD APT OR COME CAN DIFFERENT NATURAL HERE HE THE A IN CAME THE TO OF TO EXPERT GRAY COME TO FURNISHES THE LINE MESSAGE HAD BE THESE. </a:t>
            </a:r>
          </a:p>
          <a:p>
            <a:endParaRPr lang="en-US" sz="2200" dirty="0">
              <a:effectLst/>
              <a:latin typeface="Courier" pitchFamily="2" charset="0"/>
            </a:endParaRPr>
          </a:p>
          <a:p>
            <a:r>
              <a:rPr lang="en-US" sz="3200" dirty="0"/>
              <a:t>Bigram:</a:t>
            </a:r>
          </a:p>
          <a:p>
            <a:pPr marL="0" indent="0">
              <a:buNone/>
            </a:pPr>
            <a:r>
              <a:rPr lang="en-US" sz="2200" dirty="0">
                <a:effectLst/>
                <a:latin typeface="Courier" pitchFamily="2" charset="0"/>
                <a:cs typeface="Calibri" panose="020F0502020204030204" pitchFamily="34" charset="0"/>
              </a:rPr>
              <a:t>THE HEAD AND IN FRONTAL ATTACK ON AN ENGLISH WRITER THAT THE CHARACTER OF THIS POINT IS THEREFORE ANOTHER METHOD FOR THE LETTERS THAT THE TIME OF WHO EVER TOLD THE PROBLEM FOR AN UNEXPECTED.</a:t>
            </a:r>
          </a:p>
        </p:txBody>
      </p:sp>
      <p:pic>
        <p:nvPicPr>
          <p:cNvPr id="4" name="Picture 3">
            <a:extLst>
              <a:ext uri="{FF2B5EF4-FFF2-40B4-BE49-F238E27FC236}">
                <a16:creationId xmlns:a16="http://schemas.microsoft.com/office/drawing/2014/main" id="{063DB5FD-BEC4-E40F-8FD1-8CF6714B7130}"/>
              </a:ext>
            </a:extLst>
          </p:cNvPr>
          <p:cNvPicPr>
            <a:picLocks noChangeAspect="1"/>
          </p:cNvPicPr>
          <p:nvPr/>
        </p:nvPicPr>
        <p:blipFill rotWithShape="1">
          <a:blip r:embed="rId3"/>
          <a:srcRect l="16434" t="12427"/>
          <a:stretch/>
        </p:blipFill>
        <p:spPr>
          <a:xfrm>
            <a:off x="8061960" y="149163"/>
            <a:ext cx="777240" cy="1050987"/>
          </a:xfrm>
          <a:prstGeom prst="rect">
            <a:avLst/>
          </a:prstGeom>
        </p:spPr>
      </p:pic>
      <p:sp>
        <p:nvSpPr>
          <p:cNvPr id="5" name="TextBox 4">
            <a:extLst>
              <a:ext uri="{FF2B5EF4-FFF2-40B4-BE49-F238E27FC236}">
                <a16:creationId xmlns:a16="http://schemas.microsoft.com/office/drawing/2014/main" id="{D5DB70E3-97DA-EEDA-C5E7-F157CC0DC75E}"/>
              </a:ext>
            </a:extLst>
          </p:cNvPr>
          <p:cNvSpPr txBox="1"/>
          <p:nvPr/>
        </p:nvSpPr>
        <p:spPr>
          <a:xfrm>
            <a:off x="8001000" y="1151327"/>
            <a:ext cx="1219200"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Claude Shannon</a:t>
            </a:r>
          </a:p>
        </p:txBody>
      </p:sp>
    </p:spTree>
    <p:extLst>
      <p:ext uri="{BB962C8B-B14F-4D97-AF65-F5344CB8AC3E}">
        <p14:creationId xmlns:p14="http://schemas.microsoft.com/office/powerpoint/2010/main" val="1946285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7636-8132-16F6-4960-AD387E09E02C}"/>
              </a:ext>
            </a:extLst>
          </p:cNvPr>
          <p:cNvSpPr>
            <a:spLocks noGrp="1"/>
          </p:cNvSpPr>
          <p:nvPr>
            <p:ph type="title"/>
          </p:nvPr>
        </p:nvSpPr>
        <p:spPr>
          <a:xfrm>
            <a:off x="822960" y="119702"/>
            <a:ext cx="7940040" cy="680397"/>
          </a:xfrm>
        </p:spPr>
        <p:txBody>
          <a:bodyPr>
            <a:normAutofit fontScale="90000"/>
          </a:bodyPr>
          <a:lstStyle/>
          <a:p>
            <a:r>
              <a:rPr lang="en-US" dirty="0"/>
              <a:t>How Shannon sampled those words in 1948</a:t>
            </a:r>
          </a:p>
        </p:txBody>
      </p:sp>
      <p:sp>
        <p:nvSpPr>
          <p:cNvPr id="3" name="Content Placeholder 2">
            <a:extLst>
              <a:ext uri="{FF2B5EF4-FFF2-40B4-BE49-F238E27FC236}">
                <a16:creationId xmlns:a16="http://schemas.microsoft.com/office/drawing/2014/main" id="{1437AC45-7CC5-5DD8-D75D-1714F7961EB0}"/>
              </a:ext>
            </a:extLst>
          </p:cNvPr>
          <p:cNvSpPr>
            <a:spLocks noGrp="1"/>
          </p:cNvSpPr>
          <p:nvPr>
            <p:ph idx="1"/>
          </p:nvPr>
        </p:nvSpPr>
        <p:spPr>
          <a:xfrm>
            <a:off x="784860" y="3105150"/>
            <a:ext cx="8054340" cy="203835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"Open </a:t>
            </a:r>
            <a:r>
              <a:rPr lang="en-US" sz="2400" dirty="0">
                <a:effectLst/>
                <a:latin typeface="Times New Roman" panose="02020603050405020304" pitchFamily="18" charset="0"/>
                <a:cs typeface="Times New Roman" panose="02020603050405020304" pitchFamily="18" charset="0"/>
              </a:rPr>
              <a:t>a book at random and select a letter at random on the page. This letter is recorded. The book is then opened to another page and one reads until this letter is encountered. The succeeding letter is then recorded. Turning to another page this second letter is searched for and the succeeding letter recorded, etc</a:t>
            </a:r>
            <a:r>
              <a:rPr lang="en-US" sz="2400" dirty="0">
                <a:latin typeface="Times New Roman" panose="02020603050405020304" pitchFamily="18" charset="0"/>
                <a:cs typeface="Times New Roman" panose="02020603050405020304" pitchFamily="18" charset="0"/>
              </a:rPr>
              <a:t>.</a:t>
            </a:r>
            <a:r>
              <a:rPr lang="en-US" sz="2400" dirty="0">
                <a:effectLst/>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dirty="0"/>
          </a:p>
        </p:txBody>
      </p:sp>
      <p:pic>
        <p:nvPicPr>
          <p:cNvPr id="5" name="Picture 4" descr="Stack of open books">
            <a:extLst>
              <a:ext uri="{FF2B5EF4-FFF2-40B4-BE49-F238E27FC236}">
                <a16:creationId xmlns:a16="http://schemas.microsoft.com/office/drawing/2014/main" id="{4D0930A4-6E5F-30F4-7A8B-3652CAB4BBF9}"/>
              </a:ext>
            </a:extLst>
          </p:cNvPr>
          <p:cNvPicPr>
            <a:picLocks noChangeAspect="1"/>
          </p:cNvPicPr>
          <p:nvPr/>
        </p:nvPicPr>
        <p:blipFill rotWithShape="1">
          <a:blip r:embed="rId3"/>
          <a:srcRect t="44606"/>
          <a:stretch/>
        </p:blipFill>
        <p:spPr>
          <a:xfrm>
            <a:off x="1676400" y="930124"/>
            <a:ext cx="5410200" cy="1995990"/>
          </a:xfrm>
          <a:prstGeom prst="rect">
            <a:avLst/>
          </a:prstGeom>
        </p:spPr>
      </p:pic>
    </p:spTree>
    <p:extLst>
      <p:ext uri="{BB962C8B-B14F-4D97-AF65-F5344CB8AC3E}">
        <p14:creationId xmlns:p14="http://schemas.microsoft.com/office/powerpoint/2010/main" val="1848482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33981-3D9D-6E3B-B181-98D552D3938B}"/>
              </a:ext>
            </a:extLst>
          </p:cNvPr>
          <p:cNvSpPr>
            <a:spLocks noGrp="1"/>
          </p:cNvSpPr>
          <p:nvPr>
            <p:ph type="title"/>
          </p:nvPr>
        </p:nvSpPr>
        <p:spPr/>
        <p:txBody>
          <a:bodyPr/>
          <a:lstStyle/>
          <a:p>
            <a:r>
              <a:rPr lang="en-US" b="1" dirty="0">
                <a:solidFill>
                  <a:srgbClr val="0166FF"/>
                </a:solidFill>
              </a:rPr>
              <a:t>Sampling a word from a distribution</a:t>
            </a:r>
          </a:p>
        </p:txBody>
      </p:sp>
      <p:pic>
        <p:nvPicPr>
          <p:cNvPr id="8" name="Content Placeholder 7">
            <a:extLst>
              <a:ext uri="{FF2B5EF4-FFF2-40B4-BE49-F238E27FC236}">
                <a16:creationId xmlns:a16="http://schemas.microsoft.com/office/drawing/2014/main" id="{396AC735-A147-5A39-DCA1-E0C1420D04B6}"/>
              </a:ext>
            </a:extLst>
          </p:cNvPr>
          <p:cNvPicPr>
            <a:picLocks noGrp="1" noChangeAspect="1"/>
          </p:cNvPicPr>
          <p:nvPr>
            <p:ph idx="1"/>
          </p:nvPr>
        </p:nvPicPr>
        <p:blipFill>
          <a:blip r:embed="rId3"/>
          <a:stretch>
            <a:fillRect/>
          </a:stretch>
        </p:blipFill>
        <p:spPr>
          <a:xfrm>
            <a:off x="553941" y="1581150"/>
            <a:ext cx="8132859" cy="2590800"/>
          </a:xfrm>
        </p:spPr>
      </p:pic>
      <p:pic>
        <p:nvPicPr>
          <p:cNvPr id="10" name="Picture 9">
            <a:extLst>
              <a:ext uri="{FF2B5EF4-FFF2-40B4-BE49-F238E27FC236}">
                <a16:creationId xmlns:a16="http://schemas.microsoft.com/office/drawing/2014/main" id="{A2F0E88D-D008-CEBF-C44F-1D197CD79B44}"/>
              </a:ext>
            </a:extLst>
          </p:cNvPr>
          <p:cNvPicPr>
            <a:picLocks noChangeAspect="1"/>
          </p:cNvPicPr>
          <p:nvPr/>
        </p:nvPicPr>
        <p:blipFill>
          <a:blip r:embed="rId4"/>
          <a:stretch>
            <a:fillRect/>
          </a:stretch>
        </p:blipFill>
        <p:spPr>
          <a:xfrm>
            <a:off x="7919576" y="100652"/>
            <a:ext cx="894367" cy="920750"/>
          </a:xfrm>
          <a:prstGeom prst="rect">
            <a:avLst/>
          </a:prstGeom>
        </p:spPr>
      </p:pic>
    </p:spTree>
    <p:extLst>
      <p:ext uri="{BB962C8B-B14F-4D97-AF65-F5344CB8AC3E}">
        <p14:creationId xmlns:p14="http://schemas.microsoft.com/office/powerpoint/2010/main" val="786868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822960" y="119702"/>
            <a:ext cx="8016240" cy="680397"/>
          </a:xfrm>
        </p:spPr>
        <p:txBody>
          <a:bodyPr>
            <a:normAutofit/>
          </a:bodyPr>
          <a:lstStyle/>
          <a:p>
            <a:pPr eaLnBrk="1" hangingPunct="1"/>
            <a:r>
              <a:rPr lang="en-US" b="1" dirty="0">
                <a:solidFill>
                  <a:srgbClr val="0166FF"/>
                </a:solidFill>
              </a:rPr>
              <a:t>Visualizing Bigrams the Shannon Way</a:t>
            </a:r>
          </a:p>
        </p:txBody>
      </p:sp>
      <p:sp>
        <p:nvSpPr>
          <p:cNvPr id="96259" name="Rectangle 3"/>
          <p:cNvSpPr>
            <a:spLocks noGrp="1" noChangeArrowheads="1"/>
          </p:cNvSpPr>
          <p:nvPr>
            <p:ph sz="quarter" idx="1"/>
          </p:nvPr>
        </p:nvSpPr>
        <p:spPr>
          <a:xfrm>
            <a:off x="304800" y="1352550"/>
            <a:ext cx="4572000" cy="3200400"/>
          </a:xfrm>
        </p:spPr>
        <p:txBody>
          <a:bodyPr/>
          <a:lstStyle/>
          <a:p>
            <a:pPr eaLnBrk="1" hangingPunct="1"/>
            <a:r>
              <a:rPr lang="en-US" sz="1800" dirty="0">
                <a:latin typeface="Calibri" charset="0"/>
              </a:rPr>
              <a:t>Choose a random bigram (&lt;s&gt;, w) </a:t>
            </a:r>
          </a:p>
          <a:p>
            <a:pPr eaLnBrk="1" hangingPunct="1"/>
            <a:r>
              <a:rPr lang="en-US" sz="1800" dirty="0">
                <a:latin typeface="Calibri" charset="0"/>
              </a:rPr>
              <a:t>        according to its probability p(w|&lt;s&gt;)</a:t>
            </a:r>
          </a:p>
          <a:p>
            <a:pPr eaLnBrk="1" hangingPunct="1"/>
            <a:r>
              <a:rPr lang="en-US" sz="1800" dirty="0">
                <a:latin typeface="Calibri" charset="0"/>
              </a:rPr>
              <a:t>Now choose a random bigram        (w, x) according to its probability p(</a:t>
            </a:r>
            <a:r>
              <a:rPr lang="en-US" sz="1800" dirty="0" err="1">
                <a:latin typeface="Calibri" charset="0"/>
              </a:rPr>
              <a:t>x|w</a:t>
            </a:r>
            <a:r>
              <a:rPr lang="en-US" sz="1800" dirty="0">
                <a:latin typeface="Calibri" charset="0"/>
              </a:rPr>
              <a:t>)</a:t>
            </a:r>
          </a:p>
          <a:p>
            <a:pPr eaLnBrk="1" hangingPunct="1"/>
            <a:r>
              <a:rPr lang="en-US" sz="1800" dirty="0">
                <a:latin typeface="Calibri" charset="0"/>
              </a:rPr>
              <a:t>And so on until we choose &lt;/s&gt;</a:t>
            </a:r>
          </a:p>
          <a:p>
            <a:pPr eaLnBrk="1" hangingPunct="1">
              <a:lnSpc>
                <a:spcPct val="90000"/>
              </a:lnSpc>
            </a:pPr>
            <a:r>
              <a:rPr lang="en-US" sz="1800" dirty="0">
                <a:latin typeface="Calibri" charset="0"/>
              </a:rPr>
              <a:t>Then string the words together</a:t>
            </a:r>
            <a:endParaRPr lang="en-US" sz="1800" dirty="0">
              <a:solidFill>
                <a:srgbClr val="A50021"/>
              </a:solidFill>
              <a:latin typeface="Calibri" charset="0"/>
            </a:endParaRPr>
          </a:p>
        </p:txBody>
      </p:sp>
      <p:sp>
        <p:nvSpPr>
          <p:cNvPr id="4" name="Rectangle 3"/>
          <p:cNvSpPr txBox="1">
            <a:spLocks noChangeArrowheads="1"/>
          </p:cNvSpPr>
          <p:nvPr/>
        </p:nvSpPr>
        <p:spPr bwMode="auto">
          <a:xfrm>
            <a:off x="4038600" y="1504950"/>
            <a:ext cx="52578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800" dirty="0">
                <a:solidFill>
                  <a:srgbClr val="A50021"/>
                </a:solidFill>
                <a:latin typeface="Courier"/>
                <a:cs typeface="Courier"/>
              </a:rPr>
              <a:t>&lt;s&gt; I</a:t>
            </a:r>
          </a:p>
          <a:p>
            <a:pPr>
              <a:lnSpc>
                <a:spcPct val="90000"/>
              </a:lnSpc>
              <a:buFont typeface="Wingdings" charset="2"/>
              <a:buNone/>
            </a:pPr>
            <a:r>
              <a:rPr lang="en-US" sz="1800" dirty="0">
                <a:solidFill>
                  <a:srgbClr val="A50021"/>
                </a:solidFill>
                <a:latin typeface="Courier"/>
                <a:cs typeface="Courier"/>
              </a:rPr>
              <a:t>    I</a:t>
            </a:r>
            <a:r>
              <a:rPr lang="en-US" sz="1800" dirty="0">
                <a:latin typeface="Courier"/>
                <a:cs typeface="Courier"/>
              </a:rPr>
              <a:t> want</a:t>
            </a:r>
          </a:p>
          <a:p>
            <a:pPr>
              <a:lnSpc>
                <a:spcPct val="90000"/>
              </a:lnSpc>
              <a:buFont typeface="Wingdings" charset="2"/>
              <a:buNone/>
            </a:pPr>
            <a:r>
              <a:rPr lang="en-US" sz="1800" dirty="0">
                <a:solidFill>
                  <a:srgbClr val="A50021"/>
                </a:solidFill>
                <a:latin typeface="Courier"/>
                <a:cs typeface="Courier"/>
              </a:rPr>
              <a:t>      want</a:t>
            </a:r>
            <a:r>
              <a:rPr lang="en-US" sz="1800" dirty="0">
                <a:latin typeface="Courier"/>
                <a:cs typeface="Courier"/>
              </a:rPr>
              <a:t> to</a:t>
            </a:r>
          </a:p>
          <a:p>
            <a:pPr>
              <a:lnSpc>
                <a:spcPct val="90000"/>
              </a:lnSpc>
              <a:buFont typeface="Wingdings" charset="2"/>
              <a:buNone/>
            </a:pPr>
            <a:r>
              <a:rPr lang="en-US" sz="1800" dirty="0">
                <a:solidFill>
                  <a:srgbClr val="A50021"/>
                </a:solidFill>
                <a:latin typeface="Courier"/>
                <a:cs typeface="Courier"/>
              </a:rPr>
              <a:t>           to</a:t>
            </a:r>
            <a:r>
              <a:rPr lang="en-US" sz="1800" dirty="0">
                <a:latin typeface="Courier"/>
                <a:cs typeface="Courier"/>
              </a:rPr>
              <a:t> eat</a:t>
            </a:r>
          </a:p>
          <a:p>
            <a:pPr>
              <a:lnSpc>
                <a:spcPct val="90000"/>
              </a:lnSpc>
              <a:buFont typeface="Wingdings" charset="2"/>
              <a:buNone/>
            </a:pPr>
            <a:r>
              <a:rPr lang="en-US" sz="1800" dirty="0">
                <a:solidFill>
                  <a:srgbClr val="A50021"/>
                </a:solidFill>
                <a:latin typeface="Courier"/>
                <a:cs typeface="Courier"/>
              </a:rPr>
              <a:t>              eat</a:t>
            </a:r>
            <a:r>
              <a:rPr lang="en-US" sz="1800" dirty="0">
                <a:latin typeface="Courier"/>
                <a:cs typeface="Courier"/>
              </a:rPr>
              <a:t> Chinese</a:t>
            </a:r>
          </a:p>
          <a:p>
            <a:pPr>
              <a:lnSpc>
                <a:spcPct val="90000"/>
              </a:lnSpc>
              <a:buFont typeface="Wingdings" charset="2"/>
              <a:buNone/>
            </a:pPr>
            <a:r>
              <a:rPr lang="en-US" sz="1800" dirty="0">
                <a:solidFill>
                  <a:srgbClr val="A50021"/>
                </a:solidFill>
                <a:latin typeface="Courier"/>
                <a:cs typeface="Courier"/>
              </a:rPr>
              <a:t>                  Chinese</a:t>
            </a:r>
            <a:r>
              <a:rPr lang="en-US" sz="1800" dirty="0">
                <a:latin typeface="Courier"/>
                <a:cs typeface="Courier"/>
              </a:rPr>
              <a:t> food</a:t>
            </a:r>
          </a:p>
          <a:p>
            <a:pPr>
              <a:lnSpc>
                <a:spcPct val="90000"/>
              </a:lnSpc>
              <a:buFont typeface="Wingdings" charset="2"/>
              <a:buNone/>
            </a:pPr>
            <a:r>
              <a:rPr lang="en-US" sz="1800" dirty="0">
                <a:solidFill>
                  <a:srgbClr val="A50021"/>
                </a:solidFill>
                <a:latin typeface="Courier"/>
                <a:cs typeface="Courier"/>
              </a:rPr>
              <a:t>                          food </a:t>
            </a:r>
            <a:r>
              <a:rPr lang="en-US" sz="1800" dirty="0">
                <a:latin typeface="Courier"/>
                <a:cs typeface="Courier"/>
              </a:rPr>
              <a:t> &lt;/s&gt;</a:t>
            </a:r>
          </a:p>
          <a:p>
            <a:pPr>
              <a:lnSpc>
                <a:spcPct val="90000"/>
              </a:lnSpc>
              <a:buFont typeface="Wingdings" charset="2"/>
              <a:buNone/>
            </a:pPr>
            <a:r>
              <a:rPr lang="en-US" sz="1800" dirty="0">
                <a:solidFill>
                  <a:srgbClr val="CC0000"/>
                </a:solidFill>
                <a:latin typeface="Courier"/>
                <a:cs typeface="Courier"/>
              </a:rPr>
              <a:t>I want to eat Chinese food</a:t>
            </a:r>
          </a:p>
          <a:p>
            <a:endParaRPr lang="en-US" sz="1800" dirty="0">
              <a:latin typeface="Calibri" charset="0"/>
            </a:endParaRPr>
          </a:p>
        </p:txBody>
      </p:sp>
    </p:spTree>
    <p:extLst>
      <p:ext uri="{BB962C8B-B14F-4D97-AF65-F5344CB8AC3E}">
        <p14:creationId xmlns:p14="http://schemas.microsoft.com/office/powerpoint/2010/main" val="157621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D369-FD48-C34F-1DB6-83ADBD8E59DC}"/>
              </a:ext>
            </a:extLst>
          </p:cNvPr>
          <p:cNvSpPr>
            <a:spLocks noGrp="1"/>
          </p:cNvSpPr>
          <p:nvPr>
            <p:ph type="title"/>
          </p:nvPr>
        </p:nvSpPr>
        <p:spPr/>
        <p:txBody>
          <a:bodyPr/>
          <a:lstStyle/>
          <a:p>
            <a:r>
              <a:rPr lang="en-US" dirty="0"/>
              <a:t>Note: there are other sampling methods</a:t>
            </a:r>
          </a:p>
        </p:txBody>
      </p:sp>
      <p:sp>
        <p:nvSpPr>
          <p:cNvPr id="3" name="Content Placeholder 2">
            <a:extLst>
              <a:ext uri="{FF2B5EF4-FFF2-40B4-BE49-F238E27FC236}">
                <a16:creationId xmlns:a16="http://schemas.microsoft.com/office/drawing/2014/main" id="{B53F9966-EE99-B1F3-3C63-A10C5350369F}"/>
              </a:ext>
            </a:extLst>
          </p:cNvPr>
          <p:cNvSpPr>
            <a:spLocks noGrp="1"/>
          </p:cNvSpPr>
          <p:nvPr>
            <p:ph idx="1"/>
          </p:nvPr>
        </p:nvSpPr>
        <p:spPr/>
        <p:txBody>
          <a:bodyPr/>
          <a:lstStyle/>
          <a:p>
            <a:pPr marL="0" indent="0">
              <a:buNone/>
            </a:pPr>
            <a:r>
              <a:rPr lang="en-US" dirty="0"/>
              <a:t>Used for neural language models</a:t>
            </a:r>
          </a:p>
          <a:p>
            <a:pPr marL="0" indent="0">
              <a:buNone/>
            </a:pPr>
            <a:r>
              <a:rPr lang="en-US" dirty="0"/>
              <a:t>Many of them avoid generating words from the very unlikely tail of the distribution</a:t>
            </a:r>
          </a:p>
          <a:p>
            <a:pPr marL="0" indent="0">
              <a:buNone/>
            </a:pPr>
            <a:r>
              <a:rPr lang="en-US" dirty="0"/>
              <a:t>We'll discuss when we get to neural LM decoding:</a:t>
            </a:r>
          </a:p>
          <a:p>
            <a:pPr lvl="1"/>
            <a:r>
              <a:rPr lang="en-US" dirty="0"/>
              <a:t>Temperature sampling</a:t>
            </a:r>
          </a:p>
          <a:p>
            <a:pPr lvl="1"/>
            <a:r>
              <a:rPr lang="en-US" dirty="0"/>
              <a:t>Top-k sampling</a:t>
            </a:r>
          </a:p>
          <a:p>
            <a:pPr lvl="1"/>
            <a:r>
              <a:rPr lang="en-US" dirty="0"/>
              <a:t>Top-p sampling</a:t>
            </a:r>
          </a:p>
        </p:txBody>
      </p:sp>
    </p:spTree>
    <p:extLst>
      <p:ext uri="{BB962C8B-B14F-4D97-AF65-F5344CB8AC3E}">
        <p14:creationId xmlns:p14="http://schemas.microsoft.com/office/powerpoint/2010/main" val="3433593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371600" y="133350"/>
            <a:ext cx="7467600" cy="742950"/>
          </a:xfrm>
        </p:spPr>
        <p:txBody>
          <a:bodyPr/>
          <a:lstStyle/>
          <a:p>
            <a:pPr eaLnBrk="1" hangingPunct="1"/>
            <a:r>
              <a:rPr lang="en-US" dirty="0"/>
              <a:t>Approximating Shakespeare</a:t>
            </a:r>
          </a:p>
        </p:txBody>
      </p:sp>
      <p:sp>
        <p:nvSpPr>
          <p:cNvPr id="98307" name="Content Placeholder 7"/>
          <p:cNvSpPr>
            <a:spLocks noGrp="1"/>
          </p:cNvSpPr>
          <p:nvPr>
            <p:ph sz="quarter" idx="1"/>
          </p:nvPr>
        </p:nvSpPr>
        <p:spPr/>
        <p:txBody>
          <a:bodyPr/>
          <a:lstStyle/>
          <a:p>
            <a:pPr marL="0" indent="0" eaLnBrk="1" hangingPunct="1">
              <a:buNone/>
            </a:pPr>
            <a:r>
              <a:rPr lang="en-US" dirty="0">
                <a:latin typeface="Calibri" charset="0"/>
              </a:rPr>
              <a:t> </a:t>
            </a:r>
          </a:p>
        </p:txBody>
      </p:sp>
      <p:pic>
        <p:nvPicPr>
          <p:cNvPr id="5" name="Picture 8"/>
          <p:cNvPicPr>
            <a:picLocks noChangeAspect="1"/>
          </p:cNvPicPr>
          <p:nvPr/>
        </p:nvPicPr>
        <p:blipFill>
          <a:blip r:embed="rId3"/>
          <a:srcRect/>
          <a:stretch/>
        </p:blipFill>
        <p:spPr bwMode="auto">
          <a:xfrm>
            <a:off x="496839" y="1262935"/>
            <a:ext cx="8342361" cy="3366215"/>
          </a:xfrm>
          <a:prstGeom prst="rect">
            <a:avLst/>
          </a:prstGeom>
          <a:noFill/>
          <a:ln w="9525">
            <a:noFill/>
            <a:miter lim="800000"/>
            <a:headEnd/>
            <a:tailEnd/>
          </a:ln>
        </p:spPr>
      </p:pic>
    </p:spTree>
    <p:extLst>
      <p:ext uri="{BB962C8B-B14F-4D97-AF65-F5344CB8AC3E}">
        <p14:creationId xmlns:p14="http://schemas.microsoft.com/office/powerpoint/2010/main" val="1281553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166FF"/>
                </a:solidFill>
              </a:rPr>
              <a:t>Why word prediction?</a:t>
            </a:r>
          </a:p>
        </p:txBody>
      </p:sp>
      <p:sp>
        <p:nvSpPr>
          <p:cNvPr id="3" name="Content Placeholder 2"/>
          <p:cNvSpPr>
            <a:spLocks noGrp="1"/>
          </p:cNvSpPr>
          <p:nvPr>
            <p:ph idx="1"/>
          </p:nvPr>
        </p:nvSpPr>
        <p:spPr>
          <a:xfrm>
            <a:off x="822960" y="1200150"/>
            <a:ext cx="7863840" cy="3429000"/>
          </a:xfrm>
        </p:spPr>
        <p:txBody>
          <a:bodyPr>
            <a:normAutofit/>
          </a:bodyPr>
          <a:lstStyle/>
          <a:p>
            <a:pPr marL="0" indent="0">
              <a:buNone/>
            </a:pPr>
            <a:r>
              <a:rPr lang="en-US" dirty="0"/>
              <a:t>It's a helpful part of language tasks</a:t>
            </a:r>
          </a:p>
          <a:p>
            <a:pPr marL="179388" indent="-179388">
              <a:buFont typeface="Arial" panose="020B0604020202020204" pitchFamily="34" charset="0"/>
              <a:buChar char="•"/>
            </a:pPr>
            <a:r>
              <a:rPr lang="en-US" dirty="0"/>
              <a:t>Grammar or spell checking</a:t>
            </a:r>
          </a:p>
          <a:p>
            <a:pPr marL="150813" lvl="1" indent="0">
              <a:buNone/>
            </a:pPr>
            <a:r>
              <a:rPr lang="en-US" dirty="0">
                <a:solidFill>
                  <a:srgbClr val="0200FF"/>
                </a:solidFill>
              </a:rPr>
              <a:t>Their are two midterms      </a:t>
            </a:r>
            <a:r>
              <a:rPr lang="en-US" strike="sngStrike" dirty="0">
                <a:solidFill>
                  <a:srgbClr val="0200FF"/>
                </a:solidFill>
              </a:rPr>
              <a:t>Their</a:t>
            </a:r>
            <a:r>
              <a:rPr lang="en-US" dirty="0">
                <a:solidFill>
                  <a:srgbClr val="0200FF"/>
                </a:solidFill>
              </a:rPr>
              <a:t> There are two midterms</a:t>
            </a:r>
          </a:p>
          <a:p>
            <a:pPr marL="150813" lvl="1" indent="0">
              <a:buNone/>
            </a:pPr>
            <a:r>
              <a:rPr lang="en-US" dirty="0">
                <a:solidFill>
                  <a:srgbClr val="0200FF"/>
                </a:solidFill>
              </a:rPr>
              <a:t>Everything has improve	 Everything has </a:t>
            </a:r>
            <a:r>
              <a:rPr lang="en-US" strike="sngStrike" dirty="0">
                <a:solidFill>
                  <a:srgbClr val="0200FF"/>
                </a:solidFill>
              </a:rPr>
              <a:t>improve</a:t>
            </a:r>
            <a:r>
              <a:rPr lang="en-US" dirty="0">
                <a:solidFill>
                  <a:srgbClr val="0200FF"/>
                </a:solidFill>
              </a:rPr>
              <a:t> improved</a:t>
            </a:r>
          </a:p>
          <a:p>
            <a:pPr marL="233363" indent="-233363">
              <a:buFont typeface="Arial" panose="020B0604020202020204" pitchFamily="34" charset="0"/>
              <a:buChar char="•"/>
            </a:pPr>
            <a:endParaRPr lang="en-US" sz="900" dirty="0"/>
          </a:p>
          <a:p>
            <a:pPr marL="233363" indent="-233363">
              <a:buFont typeface="Arial" panose="020B0604020202020204" pitchFamily="34" charset="0"/>
              <a:buChar char="•"/>
            </a:pPr>
            <a:r>
              <a:rPr lang="en-US" dirty="0"/>
              <a:t>Speech recognition</a:t>
            </a:r>
          </a:p>
          <a:p>
            <a:pPr marL="150813" lvl="1" indent="0">
              <a:buNone/>
            </a:pPr>
            <a:r>
              <a:rPr lang="en-US" dirty="0">
                <a:solidFill>
                  <a:srgbClr val="0200FF"/>
                </a:solidFill>
              </a:rPr>
              <a:t>I will be back soonish           I will be bassoon dish</a:t>
            </a:r>
          </a:p>
          <a:p>
            <a:endParaRPr lang="en-US" sz="2000" dirty="0"/>
          </a:p>
        </p:txBody>
      </p:sp>
    </p:spTree>
    <p:extLst>
      <p:ext uri="{BB962C8B-B14F-4D97-AF65-F5344CB8AC3E}">
        <p14:creationId xmlns:p14="http://schemas.microsoft.com/office/powerpoint/2010/main" val="376518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b="1" dirty="0">
                <a:solidFill>
                  <a:srgbClr val="0166FF"/>
                </a:solidFill>
              </a:rPr>
              <a:t>Shakespeare as corpus</a:t>
            </a:r>
          </a:p>
        </p:txBody>
      </p:sp>
      <p:sp>
        <p:nvSpPr>
          <p:cNvPr id="100355" name="Rectangle 3"/>
          <p:cNvSpPr>
            <a:spLocks noGrp="1" noChangeArrowheads="1"/>
          </p:cNvSpPr>
          <p:nvPr>
            <p:ph sz="quarter" idx="1"/>
          </p:nvPr>
        </p:nvSpPr>
        <p:spPr>
          <a:xfrm>
            <a:off x="822960" y="1366198"/>
            <a:ext cx="7680960" cy="3657600"/>
          </a:xfrm>
        </p:spPr>
        <p:txBody>
          <a:bodyPr>
            <a:normAutofit/>
          </a:bodyPr>
          <a:lstStyle/>
          <a:p>
            <a:pPr marL="0" indent="0" eaLnBrk="1" hangingPunct="1">
              <a:buNone/>
            </a:pPr>
            <a:r>
              <a:rPr lang="en-US" dirty="0">
                <a:latin typeface="Calibri" charset="0"/>
              </a:rPr>
              <a:t>N=884,647 tokens, V=29,066</a:t>
            </a:r>
          </a:p>
          <a:p>
            <a:pPr marL="0" indent="0" eaLnBrk="1" hangingPunct="1">
              <a:buNone/>
            </a:pPr>
            <a:r>
              <a:rPr lang="en-US" dirty="0">
                <a:latin typeface="Calibri" charset="0"/>
              </a:rPr>
              <a:t>Shakespeare produced 300,000 bigram types out of V</a:t>
            </a:r>
            <a:r>
              <a:rPr lang="en-US" baseline="30000" dirty="0">
                <a:latin typeface="Calibri" charset="0"/>
              </a:rPr>
              <a:t>2</a:t>
            </a:r>
            <a:r>
              <a:rPr lang="en-US" dirty="0">
                <a:latin typeface="Calibri" charset="0"/>
              </a:rPr>
              <a:t>= 844 million possible bigrams.</a:t>
            </a:r>
          </a:p>
          <a:p>
            <a:pPr lvl="1"/>
            <a:r>
              <a:rPr lang="en-US" dirty="0">
                <a:latin typeface="Calibri" charset="0"/>
              </a:rPr>
              <a:t>So 99.96% of the possible bigrams were never seen (have zero entries in the table)</a:t>
            </a:r>
          </a:p>
          <a:p>
            <a:pPr lvl="1"/>
            <a:r>
              <a:rPr lang="en-US" dirty="0">
                <a:latin typeface="Calibri" charset="0"/>
              </a:rPr>
              <a:t>That sparsity is even worse for 4-grams, explaining why our sampling generated actual Shakespeare.</a:t>
            </a:r>
          </a:p>
          <a:p>
            <a:pPr eaLnBrk="1" hangingPunct="1"/>
            <a:endParaRPr lang="en-US" dirty="0">
              <a:latin typeface="Calibri" charset="0"/>
            </a:endParaRPr>
          </a:p>
        </p:txBody>
      </p:sp>
    </p:spTree>
    <p:extLst>
      <p:ext uri="{BB962C8B-B14F-4D97-AF65-F5344CB8AC3E}">
        <p14:creationId xmlns:p14="http://schemas.microsoft.com/office/powerpoint/2010/main" val="283958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3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822960" y="119702"/>
            <a:ext cx="7543800" cy="928048"/>
          </a:xfrm>
        </p:spPr>
        <p:txBody>
          <a:bodyPr>
            <a:normAutofit fontScale="90000"/>
          </a:bodyPr>
          <a:lstStyle/>
          <a:p>
            <a:pPr eaLnBrk="1" hangingPunct="1"/>
            <a:r>
              <a:rPr lang="en-US" dirty="0"/>
              <a:t>The Wall Street Journal is not Shakespeare</a:t>
            </a:r>
          </a:p>
        </p:txBody>
      </p:sp>
      <p:pic>
        <p:nvPicPr>
          <p:cNvPr id="5" name="Picture 6"/>
          <p:cNvPicPr>
            <a:picLocks noChangeAspect="1"/>
          </p:cNvPicPr>
          <p:nvPr/>
        </p:nvPicPr>
        <p:blipFill>
          <a:blip r:embed="rId3"/>
          <a:srcRect/>
          <a:stretch/>
        </p:blipFill>
        <p:spPr bwMode="auto">
          <a:xfrm>
            <a:off x="569225" y="1561476"/>
            <a:ext cx="8150351" cy="2879465"/>
          </a:xfrm>
          <a:prstGeom prst="rect">
            <a:avLst/>
          </a:prstGeom>
          <a:noFill/>
          <a:ln w="9525">
            <a:noFill/>
            <a:miter lim="800000"/>
            <a:headEnd/>
            <a:tailEnd/>
          </a:ln>
        </p:spPr>
      </p:pic>
    </p:spTree>
    <p:extLst>
      <p:ext uri="{BB962C8B-B14F-4D97-AF65-F5344CB8AC3E}">
        <p14:creationId xmlns:p14="http://schemas.microsoft.com/office/powerpoint/2010/main" val="3090611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7150"/>
            <a:ext cx="8458200" cy="1066800"/>
          </a:xfrm>
        </p:spPr>
        <p:txBody>
          <a:bodyPr>
            <a:normAutofit fontScale="90000"/>
          </a:bodyPr>
          <a:lstStyle/>
          <a:p>
            <a:r>
              <a:rPr lang="en-US" dirty="0"/>
              <a:t>Can you guess the author? These 3-gram sentences are sampled from an LM trained on who?</a:t>
            </a:r>
          </a:p>
        </p:txBody>
      </p:sp>
      <p:sp>
        <p:nvSpPr>
          <p:cNvPr id="3" name="Content Placeholder 2"/>
          <p:cNvSpPr>
            <a:spLocks noGrp="1"/>
          </p:cNvSpPr>
          <p:nvPr>
            <p:ph idx="1"/>
          </p:nvPr>
        </p:nvSpPr>
        <p:spPr>
          <a:xfrm>
            <a:off x="822960" y="1200150"/>
            <a:ext cx="8016240" cy="3886200"/>
          </a:xfrm>
        </p:spPr>
        <p:txBody>
          <a:bodyPr>
            <a:normAutofit fontScale="92500" lnSpcReduction="10000"/>
          </a:bodyPr>
          <a:lstStyle/>
          <a:p>
            <a:pPr marL="0" indent="0">
              <a:buNone/>
            </a:pPr>
            <a:r>
              <a:rPr lang="en-US" sz="2700" dirty="0">
                <a:latin typeface="Courier" pitchFamily="2" charset="0"/>
              </a:rPr>
              <a:t>1) They also point to ninety nine point six billion dollars from two hundred four oh six three percent of the rates of interest stores as Mexico and gram Brazil on market conditions </a:t>
            </a:r>
          </a:p>
          <a:p>
            <a:pPr marL="0" indent="0">
              <a:buNone/>
            </a:pPr>
            <a:r>
              <a:rPr lang="en-US" sz="2700" dirty="0">
                <a:latin typeface="Courier" pitchFamily="2" charset="0"/>
              </a:rPr>
              <a:t>2) This shall forbid it should be branded, if renown made it empty. </a:t>
            </a:r>
          </a:p>
          <a:p>
            <a:pPr marL="0" indent="0">
              <a:buNone/>
            </a:pPr>
            <a:r>
              <a:rPr lang="en-US" sz="2700" dirty="0">
                <a:latin typeface="Courier" pitchFamily="2" charset="0"/>
              </a:rPr>
              <a:t>3) “You are uniformly charming!” cried he, with a smile of associating and now and then I bowed and they perceived a chaise and four to wish for.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62</a:t>
            </a:fld>
            <a:endParaRPr lang="en-US"/>
          </a:p>
        </p:txBody>
      </p:sp>
    </p:spTree>
    <p:extLst>
      <p:ext uri="{BB962C8B-B14F-4D97-AF65-F5344CB8AC3E}">
        <p14:creationId xmlns:p14="http://schemas.microsoft.com/office/powerpoint/2010/main" val="40559297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4A73-8B6C-AF56-6A8B-316AE8CA3D57}"/>
              </a:ext>
            </a:extLst>
          </p:cNvPr>
          <p:cNvSpPr>
            <a:spLocks noGrp="1"/>
          </p:cNvSpPr>
          <p:nvPr>
            <p:ph type="title"/>
          </p:nvPr>
        </p:nvSpPr>
        <p:spPr/>
        <p:txBody>
          <a:bodyPr/>
          <a:lstStyle/>
          <a:p>
            <a:r>
              <a:rPr lang="en-US" b="1" dirty="0">
                <a:solidFill>
                  <a:srgbClr val="0166FF"/>
                </a:solidFill>
              </a:rPr>
              <a:t>Choosing training data</a:t>
            </a:r>
          </a:p>
        </p:txBody>
      </p:sp>
      <p:sp>
        <p:nvSpPr>
          <p:cNvPr id="3" name="Content Placeholder 2">
            <a:extLst>
              <a:ext uri="{FF2B5EF4-FFF2-40B4-BE49-F238E27FC236}">
                <a16:creationId xmlns:a16="http://schemas.microsoft.com/office/drawing/2014/main" id="{EFF346BC-3DFF-F964-652F-78BBDEBF6FDA}"/>
              </a:ext>
            </a:extLst>
          </p:cNvPr>
          <p:cNvSpPr>
            <a:spLocks noGrp="1"/>
          </p:cNvSpPr>
          <p:nvPr>
            <p:ph idx="1"/>
          </p:nvPr>
        </p:nvSpPr>
        <p:spPr>
          <a:xfrm>
            <a:off x="822960" y="1200150"/>
            <a:ext cx="8016240" cy="3505200"/>
          </a:xfrm>
        </p:spPr>
        <p:txBody>
          <a:bodyPr>
            <a:normAutofit lnSpcReduction="10000"/>
          </a:bodyPr>
          <a:lstStyle/>
          <a:p>
            <a:pPr marL="0" indent="0">
              <a:buNone/>
            </a:pPr>
            <a:r>
              <a:rPr lang="en-US" dirty="0"/>
              <a:t>If task-specific, use a training corpus that has a similar genre to your task.</a:t>
            </a:r>
          </a:p>
          <a:p>
            <a:pPr lvl="1">
              <a:buFont typeface="Arial" panose="020B0604020202020204" pitchFamily="34" charset="0"/>
              <a:buChar char="•"/>
            </a:pPr>
            <a:r>
              <a:rPr lang="en-US" dirty="0"/>
              <a:t>If legal or medical, need lots of special-purpose documents</a:t>
            </a:r>
          </a:p>
          <a:p>
            <a:pPr marL="0" indent="0">
              <a:buNone/>
            </a:pPr>
            <a:r>
              <a:rPr lang="en-US" dirty="0"/>
              <a:t>Make sure to cover different kinds of dialects and speaker/authors.</a:t>
            </a:r>
          </a:p>
          <a:p>
            <a:pPr lvl="1">
              <a:buFont typeface="Arial" panose="020B0604020202020204" pitchFamily="34" charset="0"/>
              <a:buChar char="•"/>
            </a:pPr>
            <a:r>
              <a:rPr lang="en-US" dirty="0"/>
              <a:t>Example: </a:t>
            </a:r>
            <a:r>
              <a:rPr lang="en-US" i="1" dirty="0"/>
              <a:t>African-American Vernacular English (AAVE)</a:t>
            </a:r>
          </a:p>
          <a:p>
            <a:pPr lvl="2">
              <a:buFont typeface="Arial" panose="020B0604020202020204" pitchFamily="34" charset="0"/>
              <a:buChar char="•"/>
            </a:pPr>
            <a:r>
              <a:rPr lang="en-US" dirty="0"/>
              <a:t>One of many varieties that can be used by African Americans and others</a:t>
            </a:r>
          </a:p>
          <a:p>
            <a:pPr lvl="2">
              <a:buFont typeface="Arial" panose="020B0604020202020204" pitchFamily="34" charset="0"/>
              <a:buChar char="•"/>
            </a:pPr>
            <a:r>
              <a:rPr lang="en-US" dirty="0"/>
              <a:t>Can include the auxiliary verb </a:t>
            </a:r>
            <a:r>
              <a:rPr lang="en-US" b="1" dirty="0" err="1"/>
              <a:t>finna</a:t>
            </a:r>
            <a:r>
              <a:rPr lang="en-US" dirty="0"/>
              <a:t> that marks immediate future tense:</a:t>
            </a:r>
          </a:p>
          <a:p>
            <a:pPr lvl="2">
              <a:buFont typeface="Arial" panose="020B0604020202020204" pitchFamily="34" charset="0"/>
              <a:buChar char="•"/>
            </a:pPr>
            <a:r>
              <a:rPr lang="en-US" dirty="0"/>
              <a:t>"My phone </a:t>
            </a:r>
            <a:r>
              <a:rPr lang="en-US" dirty="0" err="1"/>
              <a:t>finna</a:t>
            </a:r>
            <a:r>
              <a:rPr lang="en-US" dirty="0"/>
              <a:t> die"</a:t>
            </a:r>
          </a:p>
        </p:txBody>
      </p:sp>
      <p:sp>
        <p:nvSpPr>
          <p:cNvPr id="4" name="TextBox 3">
            <a:extLst>
              <a:ext uri="{FF2B5EF4-FFF2-40B4-BE49-F238E27FC236}">
                <a16:creationId xmlns:a16="http://schemas.microsoft.com/office/drawing/2014/main" id="{C2483171-3373-F2D2-02B4-EC74BCB46AF4}"/>
              </a:ext>
            </a:extLst>
          </p:cNvPr>
          <p:cNvSpPr txBox="1"/>
          <p:nvPr/>
        </p:nvSpPr>
        <p:spPr>
          <a:xfrm>
            <a:off x="3069125" y="4273236"/>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764138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b="1" dirty="0">
                <a:solidFill>
                  <a:srgbClr val="0166FF"/>
                </a:solidFill>
              </a:rPr>
              <a:t>The perils of </a:t>
            </a:r>
            <a:r>
              <a:rPr lang="en-US" b="1" dirty="0" err="1">
                <a:solidFill>
                  <a:srgbClr val="0166FF"/>
                </a:solidFill>
              </a:rPr>
              <a:t>overfitting</a:t>
            </a:r>
            <a:endParaRPr lang="en-US" b="1" dirty="0">
              <a:solidFill>
                <a:srgbClr val="0166FF"/>
              </a:solidFill>
            </a:endParaRPr>
          </a:p>
        </p:txBody>
      </p:sp>
      <p:sp>
        <p:nvSpPr>
          <p:cNvPr id="104451" name="Rectangle 3"/>
          <p:cNvSpPr>
            <a:spLocks noGrp="1" noChangeArrowheads="1"/>
          </p:cNvSpPr>
          <p:nvPr>
            <p:ph sz="quarter" idx="1"/>
          </p:nvPr>
        </p:nvSpPr>
        <p:spPr>
          <a:xfrm>
            <a:off x="822960" y="1200150"/>
            <a:ext cx="7543801" cy="3823648"/>
          </a:xfrm>
        </p:spPr>
        <p:txBody>
          <a:bodyPr>
            <a:normAutofit/>
          </a:bodyPr>
          <a:lstStyle/>
          <a:p>
            <a:pPr marL="0" indent="0" eaLnBrk="1" hangingPunct="1">
              <a:buNone/>
            </a:pPr>
            <a:r>
              <a:rPr lang="en-US" sz="2800" dirty="0">
                <a:latin typeface="Calibri" charset="0"/>
              </a:rPr>
              <a:t>N-grams only work well for word prediction if the test corpus looks like the training corpus</a:t>
            </a:r>
          </a:p>
          <a:p>
            <a:pPr lvl="1" eaLnBrk="1" hangingPunct="1">
              <a:buFont typeface="Arial" panose="020B0604020202020204" pitchFamily="34" charset="0"/>
              <a:buChar char="•"/>
            </a:pPr>
            <a:r>
              <a:rPr lang="en-US" sz="2800" dirty="0">
                <a:latin typeface="Calibri" charset="0"/>
              </a:rPr>
              <a:t>But even when we try to pick a good training corpus, the test set will surprise us!</a:t>
            </a:r>
          </a:p>
          <a:p>
            <a:pPr lvl="1" eaLnBrk="1" hangingPunct="1">
              <a:buFont typeface="Arial" panose="020B0604020202020204" pitchFamily="34" charset="0"/>
              <a:buChar char="•"/>
            </a:pPr>
            <a:r>
              <a:rPr lang="en-US" sz="2800" dirty="0">
                <a:latin typeface="Calibri" charset="0"/>
              </a:rPr>
              <a:t>We need to train robust models that generalize!</a:t>
            </a:r>
          </a:p>
          <a:p>
            <a:pPr marL="11113" lvl="1" indent="50800" eaLnBrk="1" hangingPunct="1">
              <a:buNone/>
            </a:pPr>
            <a:r>
              <a:rPr lang="en-US" sz="2800" dirty="0">
                <a:latin typeface="Calibri" charset="0"/>
              </a:rPr>
              <a:t>One kind of generalization: </a:t>
            </a:r>
            <a:r>
              <a:rPr lang="en-US" sz="2800" b="1" dirty="0">
                <a:latin typeface="Calibri" charset="0"/>
              </a:rPr>
              <a:t>Zeros</a:t>
            </a:r>
          </a:p>
          <a:p>
            <a:pPr lvl="2">
              <a:buFont typeface="Arial" panose="020B0604020202020204" pitchFamily="34" charset="0"/>
              <a:buChar char="•"/>
            </a:pPr>
            <a:r>
              <a:rPr lang="en-US" sz="2800" dirty="0">
                <a:latin typeface="Calibri" charset="0"/>
              </a:rPr>
              <a:t>Things that don’t ever occur in the training set</a:t>
            </a:r>
          </a:p>
          <a:p>
            <a:pPr lvl="3">
              <a:buFont typeface="Arial" panose="020B0604020202020204" pitchFamily="34" charset="0"/>
              <a:buChar char="•"/>
            </a:pPr>
            <a:r>
              <a:rPr lang="en-US" sz="2800" dirty="0">
                <a:latin typeface="Calibri" charset="0"/>
              </a:rPr>
              <a:t>But occur in the test set</a:t>
            </a:r>
          </a:p>
        </p:txBody>
      </p:sp>
    </p:spTree>
    <p:extLst>
      <p:ext uri="{BB962C8B-B14F-4D97-AF65-F5344CB8AC3E}">
        <p14:creationId xmlns:p14="http://schemas.microsoft.com/office/powerpoint/2010/main" val="381027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4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45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4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133350"/>
            <a:ext cx="7467600" cy="742950"/>
          </a:xfrm>
        </p:spPr>
        <p:txBody>
          <a:bodyPr/>
          <a:lstStyle/>
          <a:p>
            <a:pPr eaLnBrk="1" hangingPunct="1"/>
            <a:r>
              <a:rPr lang="en-US" sz="3600" dirty="0">
                <a:latin typeface="Arial" charset="0"/>
                <a:ea typeface="ＭＳ Ｐゴシック" charset="0"/>
                <a:cs typeface="ＭＳ Ｐゴシック" charset="0"/>
              </a:rPr>
              <a:t>Zeros</a:t>
            </a:r>
          </a:p>
        </p:txBody>
      </p:sp>
      <p:sp>
        <p:nvSpPr>
          <p:cNvPr id="64514" name="Rectangle 3"/>
          <p:cNvSpPr>
            <a:spLocks noGrp="1" noChangeArrowheads="1"/>
          </p:cNvSpPr>
          <p:nvPr>
            <p:ph type="body" idx="1"/>
          </p:nvPr>
        </p:nvSpPr>
        <p:spPr>
          <a:xfrm>
            <a:off x="762000" y="1139890"/>
            <a:ext cx="5105400" cy="4038600"/>
          </a:xfrm>
        </p:spPr>
        <p:txBody>
          <a:bodyPr/>
          <a:lstStyle/>
          <a:p>
            <a:pPr eaLnBrk="1" hangingPunct="1">
              <a:lnSpc>
                <a:spcPct val="70000"/>
              </a:lnSpc>
            </a:pPr>
            <a:r>
              <a:rPr lang="en-US" sz="3200" dirty="0">
                <a:latin typeface="Calibri"/>
                <a:ea typeface="ＭＳ Ｐゴシック" charset="0"/>
                <a:cs typeface="Calibri"/>
              </a:rPr>
              <a:t>Training set:</a:t>
            </a:r>
          </a:p>
          <a:p>
            <a:pPr marL="457200" lvl="1" indent="0">
              <a:lnSpc>
                <a:spcPct val="70000"/>
              </a:lnSpc>
              <a:buNone/>
            </a:pPr>
            <a:r>
              <a:rPr lang="en-US" sz="3200" dirty="0">
                <a:latin typeface="Calibri"/>
                <a:ea typeface="ＭＳ Ｐゴシック" charset="0"/>
                <a:cs typeface="Calibri"/>
              </a:rPr>
              <a:t>… ate lunch</a:t>
            </a:r>
          </a:p>
          <a:p>
            <a:pPr marL="457200" lvl="1" indent="0">
              <a:lnSpc>
                <a:spcPct val="70000"/>
              </a:lnSpc>
              <a:buNone/>
            </a:pPr>
            <a:r>
              <a:rPr lang="en-US" sz="3200" dirty="0">
                <a:latin typeface="Calibri"/>
                <a:ea typeface="ＭＳ Ｐゴシック" charset="0"/>
                <a:cs typeface="Calibri"/>
              </a:rPr>
              <a:t>… ate dinner</a:t>
            </a:r>
          </a:p>
          <a:p>
            <a:pPr marL="457200" lvl="1" indent="0">
              <a:lnSpc>
                <a:spcPct val="70000"/>
              </a:lnSpc>
              <a:buNone/>
            </a:pPr>
            <a:r>
              <a:rPr lang="en-US" sz="3200" dirty="0">
                <a:latin typeface="Calibri"/>
                <a:ea typeface="ＭＳ Ｐゴシック" charset="0"/>
                <a:cs typeface="Calibri"/>
              </a:rPr>
              <a:t>… ate a</a:t>
            </a:r>
          </a:p>
          <a:p>
            <a:pPr marL="457200" lvl="1" indent="0">
              <a:lnSpc>
                <a:spcPct val="70000"/>
              </a:lnSpc>
              <a:buNone/>
            </a:pPr>
            <a:r>
              <a:rPr lang="en-US" sz="3200" dirty="0">
                <a:latin typeface="Calibri"/>
                <a:ea typeface="ＭＳ Ｐゴシック" charset="0"/>
                <a:cs typeface="Calibri"/>
              </a:rPr>
              <a:t>… ate the</a:t>
            </a:r>
          </a:p>
          <a:p>
            <a:pPr marL="457200" lvl="1" indent="0">
              <a:lnSpc>
                <a:spcPct val="70000"/>
              </a:lnSpc>
              <a:buNone/>
            </a:pPr>
            <a:endParaRPr lang="en-US" sz="3200" dirty="0">
              <a:latin typeface="Calibri"/>
              <a:ea typeface="ＭＳ Ｐゴシック" charset="0"/>
              <a:cs typeface="Calibri"/>
            </a:endParaRPr>
          </a:p>
          <a:p>
            <a:pPr marL="457200" lvl="1" indent="0">
              <a:lnSpc>
                <a:spcPct val="70000"/>
              </a:lnSpc>
              <a:buNone/>
            </a:pPr>
            <a:r>
              <a:rPr lang="en-US" sz="3200" dirty="0">
                <a:latin typeface="Calibri"/>
                <a:ea typeface="ＭＳ Ｐゴシック" charset="0"/>
                <a:cs typeface="Calibri"/>
              </a:rPr>
              <a:t>P(“breakfast” | ate) = 0</a:t>
            </a:r>
            <a:endParaRPr lang="en-US" sz="18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buFont typeface="Wingdings" charset="0"/>
              <a:buNone/>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marL="0" indent="0" eaLnBrk="1" hangingPunct="1">
              <a:lnSpc>
                <a:spcPct val="70000"/>
              </a:lnSpc>
              <a:buNone/>
            </a:pPr>
            <a:endParaRPr lang="en-US" sz="1400" dirty="0">
              <a:latin typeface="Arial" charset="0"/>
              <a:ea typeface="ＭＳ Ｐゴシック" charset="0"/>
              <a:cs typeface="ＭＳ Ｐゴシック" charset="0"/>
            </a:endParaRPr>
          </a:p>
        </p:txBody>
      </p:sp>
      <p:sp>
        <p:nvSpPr>
          <p:cNvPr id="4" name="Rectangle 3"/>
          <p:cNvSpPr txBox="1">
            <a:spLocks noChangeArrowheads="1"/>
          </p:cNvSpPr>
          <p:nvPr/>
        </p:nvSpPr>
        <p:spPr bwMode="auto">
          <a:xfrm>
            <a:off x="5105400" y="1123950"/>
            <a:ext cx="4419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70000"/>
              </a:lnSpc>
            </a:pPr>
            <a:r>
              <a:rPr lang="en-US" sz="3200" dirty="0">
                <a:latin typeface="Calibri"/>
                <a:ea typeface="ＭＳ Ｐゴシック" charset="0"/>
                <a:cs typeface="Calibri"/>
              </a:rPr>
              <a:t>Test set</a:t>
            </a:r>
          </a:p>
          <a:p>
            <a:pPr marL="457200" lvl="1" indent="0">
              <a:lnSpc>
                <a:spcPct val="70000"/>
              </a:lnSpc>
              <a:buFont typeface="Times" charset="0"/>
              <a:buNone/>
            </a:pPr>
            <a:r>
              <a:rPr lang="en-US" sz="3200" dirty="0">
                <a:latin typeface="Calibri"/>
                <a:ea typeface="ＭＳ Ｐゴシック" charset="0"/>
                <a:cs typeface="Calibri"/>
              </a:rPr>
              <a:t>… ate lunch</a:t>
            </a:r>
          </a:p>
          <a:p>
            <a:pPr marL="457200" lvl="1" indent="0">
              <a:lnSpc>
                <a:spcPct val="70000"/>
              </a:lnSpc>
              <a:buFont typeface="Times" charset="0"/>
              <a:buNone/>
            </a:pPr>
            <a:r>
              <a:rPr lang="en-US" sz="3200" dirty="0">
                <a:latin typeface="Calibri"/>
                <a:ea typeface="ＭＳ Ｐゴシック" charset="0"/>
                <a:cs typeface="Calibri"/>
              </a:rPr>
              <a:t>… ate breakfast</a:t>
            </a:r>
          </a:p>
        </p:txBody>
      </p:sp>
    </p:spTree>
    <p:extLst>
      <p:ext uri="{BB962C8B-B14F-4D97-AF65-F5344CB8AC3E}">
        <p14:creationId xmlns:p14="http://schemas.microsoft.com/office/powerpoint/2010/main" val="157574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5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51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build="p"/>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166FF"/>
                </a:solidFill>
              </a:rPr>
              <a:t>Zero probability bigrams</a:t>
            </a:r>
          </a:p>
        </p:txBody>
      </p:sp>
      <p:sp>
        <p:nvSpPr>
          <p:cNvPr id="3" name="Content Placeholder 2"/>
          <p:cNvSpPr>
            <a:spLocks noGrp="1"/>
          </p:cNvSpPr>
          <p:nvPr>
            <p:ph idx="1"/>
          </p:nvPr>
        </p:nvSpPr>
        <p:spPr/>
        <p:txBody>
          <a:bodyPr/>
          <a:lstStyle/>
          <a:p>
            <a:pPr marL="0" indent="0">
              <a:buNone/>
            </a:pPr>
            <a:r>
              <a:rPr lang="en-US" dirty="0"/>
              <a:t>Bigrams with zero probability</a:t>
            </a:r>
          </a:p>
          <a:p>
            <a:pPr lvl="1"/>
            <a:r>
              <a:rPr lang="en-US" dirty="0"/>
              <a:t>Will hurt our performance for texts where those words appear!</a:t>
            </a:r>
          </a:p>
          <a:p>
            <a:pPr lvl="1"/>
            <a:r>
              <a:rPr lang="en-US" dirty="0"/>
              <a:t>And mean that we will assign 0 probability to the test set!</a:t>
            </a:r>
          </a:p>
          <a:p>
            <a:pPr marL="0" indent="0">
              <a:buNone/>
            </a:pPr>
            <a:r>
              <a:rPr lang="en-US" dirty="0"/>
              <a:t>And hence we cannot compute perplexity (can’t divide by 0)!</a:t>
            </a:r>
          </a:p>
          <a:p>
            <a:pPr marL="0" indent="0">
              <a:buNone/>
            </a:pPr>
            <a:endParaRPr lang="en-US" dirty="0"/>
          </a:p>
        </p:txBody>
      </p:sp>
    </p:spTree>
    <p:extLst>
      <p:ext uri="{BB962C8B-B14F-4D97-AF65-F5344CB8AC3E}">
        <p14:creationId xmlns:p14="http://schemas.microsoft.com/office/powerpoint/2010/main" val="38199116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429000" y="57150"/>
            <a:ext cx="532683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Sampling and Generalization</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7148098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Smoothing, Interpolation, and Backoff</a:t>
            </a:r>
            <a:endParaRPr lang="en-US" dirty="0">
              <a:latin typeface="Calibri" charset="0"/>
            </a:endParaRPr>
          </a:p>
        </p:txBody>
      </p:sp>
      <p:sp>
        <p:nvSpPr>
          <p:cNvPr id="2" name="Text Placeholder 1">
            <a:extLst>
              <a:ext uri="{FF2B5EF4-FFF2-40B4-BE49-F238E27FC236}">
                <a16:creationId xmlns:a16="http://schemas.microsoft.com/office/drawing/2014/main" id="{F85BC688-7895-8A0E-C29D-D8F2CFC88A45}"/>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09998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z="2400" dirty="0">
                <a:latin typeface="Arial" charset="0"/>
                <a:ea typeface="ＭＳ Ｐゴシック" charset="0"/>
                <a:cs typeface="ＭＳ Ｐゴシック" charset="0"/>
              </a:rPr>
              <a:t>The intuition of smoothing (from Dan Klein)</a:t>
            </a:r>
          </a:p>
        </p:txBody>
      </p:sp>
      <p:sp>
        <p:nvSpPr>
          <p:cNvPr id="64514" name="Rectangle 3"/>
          <p:cNvSpPr>
            <a:spLocks noGrp="1" noChangeArrowheads="1"/>
          </p:cNvSpPr>
          <p:nvPr>
            <p:ph idx="1"/>
          </p:nvPr>
        </p:nvSpPr>
        <p:spPr>
          <a:xfrm>
            <a:off x="822960" y="1200150"/>
            <a:ext cx="7543801" cy="2255838"/>
          </a:xfrm>
        </p:spPr>
        <p:txBody>
          <a:bodyPr>
            <a:normAutofit fontScale="55000" lnSpcReduction="20000"/>
          </a:bodyPr>
          <a:lstStyle/>
          <a:p>
            <a:pPr eaLnBrk="1" hangingPunct="1">
              <a:lnSpc>
                <a:spcPct val="70000"/>
              </a:lnSpc>
            </a:pPr>
            <a:r>
              <a:rPr lang="en-US" sz="4200" dirty="0">
                <a:latin typeface="Calibri"/>
                <a:ea typeface="ＭＳ Ｐゴシック" charset="0"/>
                <a:cs typeface="Calibri"/>
              </a:rPr>
              <a:t>When we have sparse statistics:</a:t>
            </a: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marL="0" indent="0" eaLnBrk="1" hangingPunct="1">
              <a:lnSpc>
                <a:spcPct val="70000"/>
              </a:lnSpc>
              <a:buNone/>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buFont typeface="Wingdings" charset="0"/>
              <a:buNone/>
            </a:pPr>
            <a:endParaRPr lang="en-US" sz="1400" dirty="0">
              <a:latin typeface="Calibri"/>
              <a:ea typeface="ＭＳ Ｐゴシック" charset="0"/>
              <a:cs typeface="Calibri"/>
            </a:endParaRPr>
          </a:p>
          <a:p>
            <a:pPr eaLnBrk="1" hangingPunct="1">
              <a:lnSpc>
                <a:spcPct val="70000"/>
              </a:lnSpc>
            </a:pPr>
            <a:r>
              <a:rPr lang="en-US" sz="3600" dirty="0">
                <a:latin typeface="Calibri"/>
                <a:ea typeface="ＭＳ Ｐゴシック" charset="0"/>
                <a:cs typeface="Calibri"/>
              </a:rPr>
              <a:t>Steal probability mass to generalize better</a:t>
            </a: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marL="0" indent="0" eaLnBrk="1" hangingPunct="1">
              <a:lnSpc>
                <a:spcPct val="70000"/>
              </a:lnSpc>
              <a:buNone/>
            </a:pPr>
            <a:endParaRPr lang="en-US" sz="1400" dirty="0">
              <a:latin typeface="Calibri"/>
              <a:ea typeface="ＭＳ Ｐゴシック" charset="0"/>
              <a:cs typeface="Calibri"/>
            </a:endParaRPr>
          </a:p>
        </p:txBody>
      </p:sp>
      <p:sp>
        <p:nvSpPr>
          <p:cNvPr id="64515" name="Text Box 4"/>
          <p:cNvSpPr txBox="1">
            <a:spLocks noChangeArrowheads="1"/>
          </p:cNvSpPr>
          <p:nvPr/>
        </p:nvSpPr>
        <p:spPr bwMode="auto">
          <a:xfrm>
            <a:off x="1447800" y="1428750"/>
            <a:ext cx="24384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P(w | denied the)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3 allegations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2 reports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 claims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 request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a:ea typeface="ＭＳ Ｐゴシック" charset="0"/>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7 total</a:t>
            </a:r>
          </a:p>
        </p:txBody>
      </p:sp>
      <p:sp>
        <p:nvSpPr>
          <p:cNvPr id="64541" name="Text Box 30"/>
          <p:cNvSpPr txBox="1">
            <a:spLocks noChangeArrowheads="1"/>
          </p:cNvSpPr>
          <p:nvPr/>
        </p:nvSpPr>
        <p:spPr bwMode="auto">
          <a:xfrm>
            <a:off x="1524000" y="3333750"/>
            <a:ext cx="24384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P(w | denied the)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2.5 allegations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1.5 reports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0.5 claims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0.5 request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a:t>
            </a:r>
            <a:r>
              <a:rPr kumimoji="0" lang="en-US" sz="1600" b="0" i="0" u="none" strike="noStrike" kern="1200" cap="none" spc="0" normalizeH="0" baseline="0" noProof="0" dirty="0">
                <a:ln>
                  <a:noFill/>
                </a:ln>
                <a:solidFill>
                  <a:srgbClr val="CC0000"/>
                </a:solidFill>
                <a:effectLst/>
                <a:uLnTx/>
                <a:uFillTx/>
                <a:latin typeface="Calibri"/>
                <a:ea typeface="ＭＳ Ｐゴシック" charset="0"/>
                <a:cs typeface="Calibri"/>
              </a:rPr>
              <a:t>2 other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a:ea typeface="ＭＳ Ｐゴシック" charset="0"/>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7 total</a:t>
            </a:r>
          </a:p>
        </p:txBody>
      </p:sp>
      <p:sp>
        <p:nvSpPr>
          <p:cNvPr id="41" name="Rectangle 14"/>
          <p:cNvSpPr>
            <a:spLocks noChangeArrowheads="1"/>
          </p:cNvSpPr>
          <p:nvPr/>
        </p:nvSpPr>
        <p:spPr bwMode="auto">
          <a:xfrm>
            <a:off x="4724400" y="1123950"/>
            <a:ext cx="3962400" cy="167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42" name="Rectangle 15"/>
          <p:cNvSpPr>
            <a:spLocks noChangeArrowheads="1"/>
          </p:cNvSpPr>
          <p:nvPr/>
        </p:nvSpPr>
        <p:spPr bwMode="auto">
          <a:xfrm rot="16200000">
            <a:off x="4305300" y="1847850"/>
            <a:ext cx="15240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allegations</a:t>
            </a:r>
          </a:p>
        </p:txBody>
      </p:sp>
      <p:sp>
        <p:nvSpPr>
          <p:cNvPr id="43" name="Rectangle 16"/>
          <p:cNvSpPr>
            <a:spLocks noChangeArrowheads="1"/>
          </p:cNvSpPr>
          <p:nvPr/>
        </p:nvSpPr>
        <p:spPr bwMode="auto">
          <a:xfrm rot="16200000">
            <a:off x="4991100" y="2076450"/>
            <a:ext cx="10668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reports</a:t>
            </a:r>
          </a:p>
        </p:txBody>
      </p:sp>
      <p:sp>
        <p:nvSpPr>
          <p:cNvPr id="44" name="Rectangle 17"/>
          <p:cNvSpPr>
            <a:spLocks noChangeArrowheads="1"/>
          </p:cNvSpPr>
          <p:nvPr/>
        </p:nvSpPr>
        <p:spPr bwMode="auto">
          <a:xfrm rot="16200000">
            <a:off x="5676900" y="2305050"/>
            <a:ext cx="6096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claims</a:t>
            </a:r>
          </a:p>
        </p:txBody>
      </p:sp>
      <p:sp>
        <p:nvSpPr>
          <p:cNvPr id="45" name="Text Box 18"/>
          <p:cNvSpPr txBox="1">
            <a:spLocks noChangeArrowheads="1"/>
          </p:cNvSpPr>
          <p:nvPr/>
        </p:nvSpPr>
        <p:spPr bwMode="auto">
          <a:xfrm rot="16200000">
            <a:off x="6423025" y="2052638"/>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attack</a:t>
            </a:r>
          </a:p>
        </p:txBody>
      </p:sp>
      <p:sp>
        <p:nvSpPr>
          <p:cNvPr id="46" name="Rectangle 19"/>
          <p:cNvSpPr>
            <a:spLocks noChangeArrowheads="1"/>
          </p:cNvSpPr>
          <p:nvPr/>
        </p:nvSpPr>
        <p:spPr bwMode="auto">
          <a:xfrm rot="16200000">
            <a:off x="6134100" y="2305050"/>
            <a:ext cx="6096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Lucida Sans" charset="0"/>
                <a:ea typeface="ＭＳ Ｐゴシック" charset="0"/>
              </a:rPr>
              <a:t>request</a:t>
            </a:r>
          </a:p>
        </p:txBody>
      </p:sp>
      <p:sp>
        <p:nvSpPr>
          <p:cNvPr id="47" name="Text Box 20"/>
          <p:cNvSpPr txBox="1">
            <a:spLocks noChangeArrowheads="1"/>
          </p:cNvSpPr>
          <p:nvPr/>
        </p:nvSpPr>
        <p:spPr bwMode="auto">
          <a:xfrm rot="16200000">
            <a:off x="6804025" y="2060575"/>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man</a:t>
            </a:r>
          </a:p>
        </p:txBody>
      </p:sp>
      <p:sp>
        <p:nvSpPr>
          <p:cNvPr id="48" name="Text Box 21"/>
          <p:cNvSpPr txBox="1">
            <a:spLocks noChangeArrowheads="1"/>
          </p:cNvSpPr>
          <p:nvPr/>
        </p:nvSpPr>
        <p:spPr bwMode="auto">
          <a:xfrm rot="16200000">
            <a:off x="7185025" y="2060575"/>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outcome</a:t>
            </a:r>
          </a:p>
        </p:txBody>
      </p:sp>
      <p:sp>
        <p:nvSpPr>
          <p:cNvPr id="49" name="Text Box 22"/>
          <p:cNvSpPr txBox="1">
            <a:spLocks noChangeArrowheads="1"/>
          </p:cNvSpPr>
          <p:nvPr/>
        </p:nvSpPr>
        <p:spPr bwMode="auto">
          <a:xfrm>
            <a:off x="8001000" y="2114550"/>
            <a:ext cx="53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charset="0"/>
                <a:ea typeface="ＭＳ Ｐゴシック" charset="0"/>
              </a:rPr>
              <a:t>…</a:t>
            </a:r>
          </a:p>
        </p:txBody>
      </p:sp>
      <p:sp>
        <p:nvSpPr>
          <p:cNvPr id="50" name="Rectangle 5"/>
          <p:cNvSpPr>
            <a:spLocks noChangeArrowheads="1"/>
          </p:cNvSpPr>
          <p:nvPr/>
        </p:nvSpPr>
        <p:spPr bwMode="auto">
          <a:xfrm>
            <a:off x="4724400" y="3333750"/>
            <a:ext cx="3962400" cy="167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1" name="Rectangle 6"/>
          <p:cNvSpPr>
            <a:spLocks noChangeArrowheads="1"/>
          </p:cNvSpPr>
          <p:nvPr/>
        </p:nvSpPr>
        <p:spPr bwMode="auto">
          <a:xfrm rot="16200000">
            <a:off x="4305300" y="4057650"/>
            <a:ext cx="15240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allegations</a:t>
            </a:r>
          </a:p>
        </p:txBody>
      </p:sp>
      <p:sp>
        <p:nvSpPr>
          <p:cNvPr id="52" name="Rectangle 7"/>
          <p:cNvSpPr>
            <a:spLocks noChangeArrowheads="1"/>
          </p:cNvSpPr>
          <p:nvPr/>
        </p:nvSpPr>
        <p:spPr bwMode="auto">
          <a:xfrm rot="16200000">
            <a:off x="4991100" y="4286250"/>
            <a:ext cx="10668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3" name="Rectangle 8"/>
          <p:cNvSpPr>
            <a:spLocks noChangeArrowheads="1"/>
          </p:cNvSpPr>
          <p:nvPr/>
        </p:nvSpPr>
        <p:spPr bwMode="auto">
          <a:xfrm rot="16200000">
            <a:off x="5676900" y="4514850"/>
            <a:ext cx="6096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4" name="Text Box 9"/>
          <p:cNvSpPr txBox="1">
            <a:spLocks noChangeArrowheads="1"/>
          </p:cNvSpPr>
          <p:nvPr/>
        </p:nvSpPr>
        <p:spPr bwMode="auto">
          <a:xfrm rot="16200000">
            <a:off x="6346825" y="4194175"/>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attack</a:t>
            </a:r>
          </a:p>
        </p:txBody>
      </p:sp>
      <p:sp>
        <p:nvSpPr>
          <p:cNvPr id="55" name="Rectangle 10"/>
          <p:cNvSpPr>
            <a:spLocks noChangeArrowheads="1"/>
          </p:cNvSpPr>
          <p:nvPr/>
        </p:nvSpPr>
        <p:spPr bwMode="auto">
          <a:xfrm rot="16200000">
            <a:off x="6134100" y="4514850"/>
            <a:ext cx="6096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6" name="Text Box 11"/>
          <p:cNvSpPr txBox="1">
            <a:spLocks noChangeArrowheads="1"/>
          </p:cNvSpPr>
          <p:nvPr/>
        </p:nvSpPr>
        <p:spPr bwMode="auto">
          <a:xfrm rot="16200000">
            <a:off x="6759575" y="4194175"/>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man</a:t>
            </a:r>
          </a:p>
        </p:txBody>
      </p:sp>
      <p:sp>
        <p:nvSpPr>
          <p:cNvPr id="57" name="Text Box 12"/>
          <p:cNvSpPr txBox="1">
            <a:spLocks noChangeArrowheads="1"/>
          </p:cNvSpPr>
          <p:nvPr/>
        </p:nvSpPr>
        <p:spPr bwMode="auto">
          <a:xfrm rot="16200000">
            <a:off x="7216775" y="4194175"/>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outcome</a:t>
            </a:r>
          </a:p>
        </p:txBody>
      </p:sp>
      <p:sp>
        <p:nvSpPr>
          <p:cNvPr id="58" name="Text Box 13"/>
          <p:cNvSpPr txBox="1">
            <a:spLocks noChangeArrowheads="1"/>
          </p:cNvSpPr>
          <p:nvPr/>
        </p:nvSpPr>
        <p:spPr bwMode="auto">
          <a:xfrm>
            <a:off x="8001000" y="4324350"/>
            <a:ext cx="53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charset="0"/>
                <a:ea typeface="ＭＳ Ｐゴシック" charset="0"/>
              </a:rPr>
              <a:t>…</a:t>
            </a:r>
          </a:p>
        </p:txBody>
      </p:sp>
      <p:sp>
        <p:nvSpPr>
          <p:cNvPr id="59" name="Rectangle 23"/>
          <p:cNvSpPr>
            <a:spLocks noChangeArrowheads="1"/>
          </p:cNvSpPr>
          <p:nvPr/>
        </p:nvSpPr>
        <p:spPr bwMode="auto">
          <a:xfrm rot="16200000">
            <a:off x="4419600" y="4171950"/>
            <a:ext cx="12954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Lucida Sans" charset="0"/>
                <a:ea typeface="ＭＳ Ｐゴシック" charset="0"/>
              </a:rPr>
              <a:t>allegations</a:t>
            </a:r>
          </a:p>
        </p:txBody>
      </p:sp>
      <p:sp>
        <p:nvSpPr>
          <p:cNvPr id="60" name="Rectangle 24"/>
          <p:cNvSpPr>
            <a:spLocks noChangeArrowheads="1"/>
          </p:cNvSpPr>
          <p:nvPr/>
        </p:nvSpPr>
        <p:spPr bwMode="auto">
          <a:xfrm rot="16200000">
            <a:off x="5105400" y="4400550"/>
            <a:ext cx="838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reports</a:t>
            </a:r>
          </a:p>
        </p:txBody>
      </p:sp>
      <p:sp>
        <p:nvSpPr>
          <p:cNvPr id="61" name="Rectangle 25"/>
          <p:cNvSpPr>
            <a:spLocks noChangeArrowheads="1"/>
          </p:cNvSpPr>
          <p:nvPr/>
        </p:nvSpPr>
        <p:spPr bwMode="auto">
          <a:xfrm rot="16200000">
            <a:off x="5753100" y="4591050"/>
            <a:ext cx="457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Lucida Sans" charset="0"/>
                <a:ea typeface="ＭＳ Ｐゴシック" charset="0"/>
              </a:rPr>
              <a:t>claims</a:t>
            </a:r>
          </a:p>
        </p:txBody>
      </p:sp>
      <p:sp>
        <p:nvSpPr>
          <p:cNvPr id="62" name="Rectangle 26"/>
          <p:cNvSpPr>
            <a:spLocks noChangeArrowheads="1"/>
          </p:cNvSpPr>
          <p:nvPr/>
        </p:nvSpPr>
        <p:spPr bwMode="auto">
          <a:xfrm rot="16200000">
            <a:off x="6210300" y="4591050"/>
            <a:ext cx="457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Lucida Sans" charset="0"/>
                <a:ea typeface="ＭＳ Ｐゴシック" charset="0"/>
              </a:rPr>
              <a:t>request</a:t>
            </a:r>
          </a:p>
        </p:txBody>
      </p:sp>
      <p:sp>
        <p:nvSpPr>
          <p:cNvPr id="63" name="Rectangle 27"/>
          <p:cNvSpPr>
            <a:spLocks noChangeArrowheads="1"/>
          </p:cNvSpPr>
          <p:nvPr/>
        </p:nvSpPr>
        <p:spPr bwMode="auto">
          <a:xfrm rot="16200000">
            <a:off x="68580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64" name="Rectangle 28"/>
          <p:cNvSpPr>
            <a:spLocks noChangeArrowheads="1"/>
          </p:cNvSpPr>
          <p:nvPr/>
        </p:nvSpPr>
        <p:spPr bwMode="auto">
          <a:xfrm rot="16200000">
            <a:off x="73152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65" name="Rectangle 29"/>
          <p:cNvSpPr>
            <a:spLocks noChangeArrowheads="1"/>
          </p:cNvSpPr>
          <p:nvPr/>
        </p:nvSpPr>
        <p:spPr bwMode="auto">
          <a:xfrm rot="16200000">
            <a:off x="77724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Tree>
    <p:extLst>
      <p:ext uri="{BB962C8B-B14F-4D97-AF65-F5344CB8AC3E}">
        <p14:creationId xmlns:p14="http://schemas.microsoft.com/office/powerpoint/2010/main" val="964072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166FF"/>
                </a:solidFill>
              </a:rPr>
              <a:t>Why word prediction?</a:t>
            </a:r>
          </a:p>
        </p:txBody>
      </p:sp>
      <p:sp>
        <p:nvSpPr>
          <p:cNvPr id="3" name="Content Placeholder 2"/>
          <p:cNvSpPr>
            <a:spLocks noGrp="1"/>
          </p:cNvSpPr>
          <p:nvPr>
            <p:ph idx="1"/>
          </p:nvPr>
        </p:nvSpPr>
        <p:spPr>
          <a:xfrm>
            <a:off x="822960" y="1200150"/>
            <a:ext cx="8016240" cy="3429000"/>
          </a:xfrm>
        </p:spPr>
        <p:txBody>
          <a:bodyPr>
            <a:normAutofit/>
          </a:bodyPr>
          <a:lstStyle/>
          <a:p>
            <a:pPr marL="0" indent="0">
              <a:buNone/>
            </a:pPr>
            <a:r>
              <a:rPr lang="en-US" dirty="0">
                <a:solidFill>
                  <a:schemeClr val="tx1"/>
                </a:solidFill>
              </a:rPr>
              <a:t>It's how </a:t>
            </a:r>
            <a:r>
              <a:rPr lang="en-US" b="1" dirty="0">
                <a:solidFill>
                  <a:schemeClr val="tx1"/>
                </a:solidFill>
              </a:rPr>
              <a:t>large language models (LLMs) </a:t>
            </a:r>
            <a:r>
              <a:rPr lang="en-US" dirty="0">
                <a:solidFill>
                  <a:schemeClr val="tx1"/>
                </a:solidFill>
              </a:rPr>
              <a:t>work!</a:t>
            </a:r>
          </a:p>
          <a:p>
            <a:pPr marL="0" indent="0">
              <a:buNone/>
            </a:pPr>
            <a:r>
              <a:rPr lang="en-US" dirty="0">
                <a:solidFill>
                  <a:schemeClr val="tx1"/>
                </a:solidFill>
              </a:rPr>
              <a:t>LLMs are </a:t>
            </a:r>
            <a:r>
              <a:rPr lang="en-US" b="1" dirty="0">
                <a:solidFill>
                  <a:schemeClr val="tx1"/>
                </a:solidFill>
              </a:rPr>
              <a:t>trained</a:t>
            </a:r>
            <a:r>
              <a:rPr lang="en-US" dirty="0">
                <a:solidFill>
                  <a:schemeClr val="tx1"/>
                </a:solidFill>
              </a:rPr>
              <a:t> to predict words</a:t>
            </a:r>
          </a:p>
          <a:p>
            <a:pPr marL="404813" indent="-225425">
              <a:buFont typeface="Arial" panose="020B0604020202020204" pitchFamily="34" charset="0"/>
              <a:buChar char="•"/>
            </a:pPr>
            <a:r>
              <a:rPr lang="en-US" sz="2400" dirty="0">
                <a:solidFill>
                  <a:schemeClr val="tx1"/>
                </a:solidFill>
              </a:rPr>
              <a:t>Left-to-right (autoregressive) LMs learn to predict next word</a:t>
            </a:r>
          </a:p>
          <a:p>
            <a:pPr marL="0" indent="0">
              <a:buNone/>
            </a:pPr>
            <a:r>
              <a:rPr lang="en-US" dirty="0">
                <a:solidFill>
                  <a:schemeClr val="tx1"/>
                </a:solidFill>
              </a:rPr>
              <a:t>LLMs </a:t>
            </a:r>
            <a:r>
              <a:rPr lang="en-US" b="1" dirty="0">
                <a:solidFill>
                  <a:schemeClr val="tx1"/>
                </a:solidFill>
              </a:rPr>
              <a:t>generate</a:t>
            </a:r>
            <a:r>
              <a:rPr lang="en-US" dirty="0">
                <a:solidFill>
                  <a:schemeClr val="tx1"/>
                </a:solidFill>
              </a:rPr>
              <a:t> text by predicting words</a:t>
            </a:r>
          </a:p>
          <a:p>
            <a:pPr lvl="1">
              <a:buFont typeface="Arial" panose="020B0604020202020204" pitchFamily="34" charset="0"/>
              <a:buChar char="•"/>
            </a:pPr>
            <a:r>
              <a:rPr lang="en-US" dirty="0">
                <a:solidFill>
                  <a:schemeClr val="tx1"/>
                </a:solidFill>
              </a:rPr>
              <a:t>By predicting the next word over and over again</a:t>
            </a:r>
          </a:p>
          <a:p>
            <a:pPr marL="0" indent="0">
              <a:buNone/>
            </a:pPr>
            <a:endParaRPr lang="en-US" sz="2000" dirty="0"/>
          </a:p>
        </p:txBody>
      </p:sp>
    </p:spTree>
    <p:extLst>
      <p:ext uri="{BB962C8B-B14F-4D97-AF65-F5344CB8AC3E}">
        <p14:creationId xmlns:p14="http://schemas.microsoft.com/office/powerpoint/2010/main" val="6150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b="1" dirty="0">
                <a:solidFill>
                  <a:srgbClr val="0166FF"/>
                </a:solidFill>
              </a:rPr>
              <a:t>Add-one estimation</a:t>
            </a:r>
          </a:p>
        </p:txBody>
      </p:sp>
      <p:sp>
        <p:nvSpPr>
          <p:cNvPr id="110595" name="Rectangle 3"/>
          <p:cNvSpPr>
            <a:spLocks noGrp="1" noChangeArrowheads="1"/>
          </p:cNvSpPr>
          <p:nvPr>
            <p:ph idx="1"/>
          </p:nvPr>
        </p:nvSpPr>
        <p:spPr/>
        <p:txBody>
          <a:bodyPr>
            <a:normAutofit fontScale="92500" lnSpcReduction="10000"/>
          </a:bodyPr>
          <a:lstStyle/>
          <a:p>
            <a:pPr eaLnBrk="1" hangingPunct="1"/>
            <a:r>
              <a:rPr lang="en-US" sz="2800" dirty="0">
                <a:latin typeface="Calibri" charset="0"/>
              </a:rPr>
              <a:t>Also called Laplace smoothing</a:t>
            </a:r>
          </a:p>
          <a:p>
            <a:pPr eaLnBrk="1" hangingPunct="1"/>
            <a:r>
              <a:rPr lang="en-US" sz="2800" dirty="0">
                <a:latin typeface="Calibri" charset="0"/>
              </a:rPr>
              <a:t>Pretend we saw each word one more time than we did</a:t>
            </a:r>
          </a:p>
          <a:p>
            <a:pPr eaLnBrk="1" hangingPunct="1"/>
            <a:r>
              <a:rPr lang="en-US" sz="2800" dirty="0">
                <a:latin typeface="Calibri" charset="0"/>
              </a:rPr>
              <a:t>Just add one to all the counts!</a:t>
            </a:r>
          </a:p>
          <a:p>
            <a:pPr eaLnBrk="1" hangingPunct="1"/>
            <a:endParaRPr lang="en-US" sz="2800" dirty="0">
              <a:latin typeface="Calibri" charset="0"/>
            </a:endParaRPr>
          </a:p>
          <a:p>
            <a:pPr eaLnBrk="1" hangingPunct="1"/>
            <a:r>
              <a:rPr lang="en-US" sz="2800" dirty="0">
                <a:latin typeface="Calibri" charset="0"/>
              </a:rPr>
              <a:t>MLE estimate:</a:t>
            </a:r>
          </a:p>
          <a:p>
            <a:pPr eaLnBrk="1" hangingPunct="1"/>
            <a:endParaRPr lang="en-US" sz="2800" dirty="0">
              <a:latin typeface="Calibri" charset="0"/>
            </a:endParaRPr>
          </a:p>
          <a:p>
            <a:pPr eaLnBrk="1" hangingPunct="1"/>
            <a:r>
              <a:rPr lang="en-US" sz="2800" dirty="0">
                <a:latin typeface="Calibri" charset="0"/>
              </a:rPr>
              <a:t>Add-1 estimate:</a:t>
            </a:r>
          </a:p>
          <a:p>
            <a:pPr eaLnBrk="1" hangingPunct="1"/>
            <a:endParaRPr lang="en-US" sz="2800" dirty="0">
              <a:latin typeface="Calibri" charset="0"/>
            </a:endParaRPr>
          </a:p>
        </p:txBody>
      </p:sp>
      <p:pic>
        <p:nvPicPr>
          <p:cNvPr id="2" name="Picture 1">
            <a:extLst>
              <a:ext uri="{FF2B5EF4-FFF2-40B4-BE49-F238E27FC236}">
                <a16:creationId xmlns:a16="http://schemas.microsoft.com/office/drawing/2014/main" id="{9A06BD6C-B2B0-99A3-E795-F4CF0628A695}"/>
              </a:ext>
            </a:extLst>
          </p:cNvPr>
          <p:cNvPicPr>
            <a:picLocks noChangeAspect="1"/>
          </p:cNvPicPr>
          <p:nvPr/>
        </p:nvPicPr>
        <p:blipFill rotWithShape="1">
          <a:blip r:embed="rId3"/>
          <a:srcRect r="30581"/>
          <a:stretch/>
        </p:blipFill>
        <p:spPr>
          <a:xfrm>
            <a:off x="1828800" y="4239043"/>
            <a:ext cx="5016273" cy="819150"/>
          </a:xfrm>
          <a:prstGeom prst="rect">
            <a:avLst/>
          </a:prstGeom>
        </p:spPr>
      </p:pic>
      <p:pic>
        <p:nvPicPr>
          <p:cNvPr id="3" name="Picture 2">
            <a:extLst>
              <a:ext uri="{FF2B5EF4-FFF2-40B4-BE49-F238E27FC236}">
                <a16:creationId xmlns:a16="http://schemas.microsoft.com/office/drawing/2014/main" id="{0BCBF1DA-7BC7-96BD-19B9-9812DFFCC237}"/>
              </a:ext>
            </a:extLst>
          </p:cNvPr>
          <p:cNvPicPr>
            <a:picLocks noChangeAspect="1"/>
          </p:cNvPicPr>
          <p:nvPr/>
        </p:nvPicPr>
        <p:blipFill>
          <a:blip r:embed="rId4"/>
          <a:stretch>
            <a:fillRect/>
          </a:stretch>
        </p:blipFill>
        <p:spPr>
          <a:xfrm>
            <a:off x="3765550" y="2960200"/>
            <a:ext cx="3854450" cy="849800"/>
          </a:xfrm>
          <a:prstGeom prst="rect">
            <a:avLst/>
          </a:prstGeom>
        </p:spPr>
      </p:pic>
      <p:pic>
        <p:nvPicPr>
          <p:cNvPr id="4" name="Picture 3">
            <a:extLst>
              <a:ext uri="{FF2B5EF4-FFF2-40B4-BE49-F238E27FC236}">
                <a16:creationId xmlns:a16="http://schemas.microsoft.com/office/drawing/2014/main" id="{4D43C3A6-7B95-ED2C-A71A-7D84277D416C}"/>
              </a:ext>
            </a:extLst>
          </p:cNvPr>
          <p:cNvPicPr>
            <a:picLocks noChangeAspect="1"/>
          </p:cNvPicPr>
          <p:nvPr/>
        </p:nvPicPr>
        <p:blipFill rotWithShape="1">
          <a:blip r:embed="rId3"/>
          <a:srcRect l="70215"/>
          <a:stretch/>
        </p:blipFill>
        <p:spPr>
          <a:xfrm>
            <a:off x="6845073" y="4239043"/>
            <a:ext cx="2152309" cy="819150"/>
          </a:xfrm>
          <a:prstGeom prst="rect">
            <a:avLst/>
          </a:prstGeom>
        </p:spPr>
      </p:pic>
    </p:spTree>
    <p:extLst>
      <p:ext uri="{BB962C8B-B14F-4D97-AF65-F5344CB8AC3E}">
        <p14:creationId xmlns:p14="http://schemas.microsoft.com/office/powerpoint/2010/main" val="46237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5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b="1" dirty="0">
                <a:solidFill>
                  <a:srgbClr val="0166FF"/>
                </a:solidFill>
              </a:rPr>
              <a:t>Maximum Likelihood Estimates</a:t>
            </a:r>
          </a:p>
        </p:txBody>
      </p:sp>
      <p:sp>
        <p:nvSpPr>
          <p:cNvPr id="83971" name="Rectangle 3"/>
          <p:cNvSpPr>
            <a:spLocks noGrp="1" noChangeArrowheads="1"/>
          </p:cNvSpPr>
          <p:nvPr>
            <p:ph idx="1"/>
          </p:nvPr>
        </p:nvSpPr>
        <p:spPr/>
        <p:txBody>
          <a:bodyPr>
            <a:normAutofit fontScale="92500"/>
          </a:bodyPr>
          <a:lstStyle/>
          <a:p>
            <a:pPr eaLnBrk="1" hangingPunct="1"/>
            <a:r>
              <a:rPr lang="en-US" sz="2000" dirty="0">
                <a:latin typeface="Calibri" charset="0"/>
              </a:rPr>
              <a:t>The maximum likelihood estimate</a:t>
            </a:r>
          </a:p>
          <a:p>
            <a:pPr lvl="1"/>
            <a:r>
              <a:rPr lang="en-US" sz="1800" dirty="0">
                <a:latin typeface="Calibri" charset="0"/>
              </a:rPr>
              <a:t>of some parameter of a model M from a training set T</a:t>
            </a:r>
          </a:p>
          <a:p>
            <a:pPr lvl="1" eaLnBrk="1" hangingPunct="1"/>
            <a:r>
              <a:rPr lang="en-US" sz="1800" dirty="0">
                <a:latin typeface="Calibri" charset="0"/>
              </a:rPr>
              <a:t>maximizes the likelihood of the training set T given the model M</a:t>
            </a:r>
          </a:p>
          <a:p>
            <a:pPr eaLnBrk="1" hangingPunct="1"/>
            <a:r>
              <a:rPr lang="en-US" sz="2000" dirty="0">
                <a:latin typeface="Calibri" charset="0"/>
              </a:rPr>
              <a:t>Suppose the word “bagel” occurs 400 times in a corpus of a million words</a:t>
            </a:r>
          </a:p>
          <a:p>
            <a:pPr eaLnBrk="1" hangingPunct="1"/>
            <a:r>
              <a:rPr lang="en-US" sz="2000" dirty="0">
                <a:latin typeface="Calibri" charset="0"/>
              </a:rPr>
              <a:t>What is the probability that a random word from some other text will be “bagel”?</a:t>
            </a:r>
          </a:p>
          <a:p>
            <a:pPr eaLnBrk="1" hangingPunct="1"/>
            <a:r>
              <a:rPr lang="en-US" sz="2000" dirty="0">
                <a:latin typeface="Calibri" charset="0"/>
              </a:rPr>
              <a:t>MLE estimate is 400/1,000,000 = .0004</a:t>
            </a:r>
          </a:p>
          <a:p>
            <a:r>
              <a:rPr lang="en-US" sz="2200" dirty="0">
                <a:latin typeface="Calibri" charset="0"/>
              </a:rPr>
              <a:t>This may be a bad estimate for some other corpus</a:t>
            </a:r>
          </a:p>
          <a:p>
            <a:pPr lvl="1"/>
            <a:r>
              <a:rPr lang="en-US" sz="1800" dirty="0">
                <a:latin typeface="Calibri" charset="0"/>
              </a:rPr>
              <a:t>But it is the </a:t>
            </a:r>
            <a:r>
              <a:rPr lang="en-US" sz="1800" b="1" dirty="0">
                <a:latin typeface="Calibri" charset="0"/>
              </a:rPr>
              <a:t>estimate</a:t>
            </a:r>
            <a:r>
              <a:rPr lang="en-US" sz="1800" dirty="0">
                <a:latin typeface="Calibri" charset="0"/>
              </a:rPr>
              <a:t> that makes it </a:t>
            </a:r>
            <a:r>
              <a:rPr lang="en-US" sz="1800" b="1" dirty="0">
                <a:latin typeface="Calibri" charset="0"/>
              </a:rPr>
              <a:t>most likely</a:t>
            </a:r>
            <a:r>
              <a:rPr lang="en-US" sz="1800" dirty="0">
                <a:latin typeface="Calibri" charset="0"/>
              </a:rPr>
              <a:t> that “bagel” will occur 400 times in a million word corpus.</a:t>
            </a:r>
            <a:endParaRPr lang="en-US" sz="2400" dirty="0">
              <a:latin typeface="Calibri" charset="0"/>
            </a:endParaRPr>
          </a:p>
        </p:txBody>
      </p:sp>
    </p:spTree>
    <p:extLst>
      <p:ext uri="{BB962C8B-B14F-4D97-AF65-F5344CB8AC3E}">
        <p14:creationId xmlns:p14="http://schemas.microsoft.com/office/powerpoint/2010/main" val="133293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609600" y="329253"/>
            <a:ext cx="7543800" cy="680397"/>
          </a:xfrm>
        </p:spPr>
        <p:txBody>
          <a:bodyPr>
            <a:normAutofit fontScale="90000"/>
          </a:bodyPr>
          <a:lstStyle/>
          <a:p>
            <a:pPr eaLnBrk="1" hangingPunct="1"/>
            <a:r>
              <a:rPr lang="en-US" dirty="0">
                <a:ea typeface="ＭＳ Ｐゴシック" charset="0"/>
                <a:cs typeface="ＭＳ Ｐゴシック" charset="0"/>
              </a:rPr>
              <a:t>Berkeley Restaurant Corpus: Laplace smoothed bigram counts</a:t>
            </a:r>
          </a:p>
        </p:txBody>
      </p:sp>
      <p:sp>
        <p:nvSpPr>
          <p:cNvPr id="2" name="Content Placeholder 1">
            <a:extLst>
              <a:ext uri="{FF2B5EF4-FFF2-40B4-BE49-F238E27FC236}">
                <a16:creationId xmlns:a16="http://schemas.microsoft.com/office/drawing/2014/main" id="{02598A82-8C6C-3D81-99F3-CB86367D3D5C}"/>
              </a:ext>
            </a:extLst>
          </p:cNvPr>
          <p:cNvSpPr>
            <a:spLocks noGrp="1"/>
          </p:cNvSpPr>
          <p:nvPr>
            <p:ph idx="1"/>
          </p:nvPr>
        </p:nvSpPr>
        <p:spPr/>
        <p:txBody>
          <a:bodyPr/>
          <a:lstStyle/>
          <a:p>
            <a:endParaRPr lang="en-US"/>
          </a:p>
        </p:txBody>
      </p:sp>
      <p:pic>
        <p:nvPicPr>
          <p:cNvPr id="5" name="Picture 4" descr="addone4"/>
          <p:cNvPicPr>
            <a:picLocks noChangeAspect="1" noChangeArrowheads="1"/>
          </p:cNvPicPr>
          <p:nvPr/>
        </p:nvPicPr>
        <p:blipFill>
          <a:blip r:embed="rId3"/>
          <a:srcRect/>
          <a:stretch>
            <a:fillRect/>
          </a:stretch>
        </p:blipFill>
        <p:spPr bwMode="auto">
          <a:xfrm>
            <a:off x="304800" y="1581150"/>
            <a:ext cx="8940800" cy="3180862"/>
          </a:xfrm>
          <a:prstGeom prst="rect">
            <a:avLst/>
          </a:prstGeom>
          <a:noFill/>
          <a:ln w="9525">
            <a:noFill/>
            <a:miter lim="800000"/>
            <a:headEnd/>
            <a:tailEnd/>
          </a:ln>
        </p:spPr>
      </p:pic>
    </p:spTree>
    <p:extLst>
      <p:ext uri="{BB962C8B-B14F-4D97-AF65-F5344CB8AC3E}">
        <p14:creationId xmlns:p14="http://schemas.microsoft.com/office/powerpoint/2010/main" val="27987197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b="1" dirty="0">
                <a:solidFill>
                  <a:srgbClr val="0166FF"/>
                </a:solidFill>
                <a:ea typeface="ＭＳ Ｐゴシック" charset="0"/>
                <a:cs typeface="ＭＳ Ｐゴシック" charset="0"/>
              </a:rPr>
              <a:t>Laplace-smoothed bigrams</a:t>
            </a:r>
          </a:p>
        </p:txBody>
      </p:sp>
      <p:sp>
        <p:nvSpPr>
          <p:cNvPr id="2" name="Content Placeholder 1">
            <a:extLst>
              <a:ext uri="{FF2B5EF4-FFF2-40B4-BE49-F238E27FC236}">
                <a16:creationId xmlns:a16="http://schemas.microsoft.com/office/drawing/2014/main" id="{4801CB93-3471-C56E-5ADC-D7FD033B25CE}"/>
              </a:ext>
            </a:extLst>
          </p:cNvPr>
          <p:cNvSpPr>
            <a:spLocks noGrp="1"/>
          </p:cNvSpPr>
          <p:nvPr>
            <p:ph idx="1"/>
          </p:nvPr>
        </p:nvSpPr>
        <p:spPr/>
        <p:txBody>
          <a:bodyPr/>
          <a:lstStyle/>
          <a:p>
            <a:endParaRPr lang="en-US"/>
          </a:p>
        </p:txBody>
      </p:sp>
      <p:pic>
        <p:nvPicPr>
          <p:cNvPr id="6" name="Picture 4" descr="addone6"/>
          <p:cNvPicPr>
            <a:picLocks noChangeAspect="1" noChangeArrowheads="1"/>
          </p:cNvPicPr>
          <p:nvPr/>
        </p:nvPicPr>
        <p:blipFill>
          <a:blip r:embed="rId3"/>
          <a:srcRect/>
          <a:stretch>
            <a:fillRect/>
          </a:stretch>
        </p:blipFill>
        <p:spPr bwMode="auto">
          <a:xfrm>
            <a:off x="1524000" y="1322510"/>
            <a:ext cx="5486400" cy="1173039"/>
          </a:xfrm>
          <a:prstGeom prst="rect">
            <a:avLst/>
          </a:prstGeom>
          <a:noFill/>
          <a:ln w="9525">
            <a:noFill/>
            <a:miter lim="800000"/>
            <a:headEnd/>
            <a:tailEnd/>
          </a:ln>
        </p:spPr>
      </p:pic>
      <p:pic>
        <p:nvPicPr>
          <p:cNvPr id="7" name="Picture 5" descr="laplace2"/>
          <p:cNvPicPr>
            <a:picLocks noChangeAspect="1" noChangeArrowheads="1"/>
          </p:cNvPicPr>
          <p:nvPr/>
        </p:nvPicPr>
        <p:blipFill>
          <a:blip r:embed="rId4"/>
          <a:srcRect/>
          <a:stretch>
            <a:fillRect/>
          </a:stretch>
        </p:blipFill>
        <p:spPr bwMode="auto">
          <a:xfrm>
            <a:off x="304800" y="2647950"/>
            <a:ext cx="8568505" cy="2313199"/>
          </a:xfrm>
          <a:prstGeom prst="rect">
            <a:avLst/>
          </a:prstGeom>
          <a:noFill/>
          <a:ln w="9525">
            <a:noFill/>
            <a:miter lim="800000"/>
            <a:headEnd/>
            <a:tailEnd/>
          </a:ln>
        </p:spPr>
      </p:pic>
    </p:spTree>
    <p:extLst>
      <p:ext uri="{BB962C8B-B14F-4D97-AF65-F5344CB8AC3E}">
        <p14:creationId xmlns:p14="http://schemas.microsoft.com/office/powerpoint/2010/main" val="15557678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Reconstituted counts</a:t>
            </a:r>
          </a:p>
        </p:txBody>
      </p:sp>
      <p:pic>
        <p:nvPicPr>
          <p:cNvPr id="6" name="Picture 4" descr="addone8"/>
          <p:cNvPicPr>
            <a:picLocks noChangeAspect="1" noChangeArrowheads="1"/>
          </p:cNvPicPr>
          <p:nvPr/>
        </p:nvPicPr>
        <p:blipFill>
          <a:blip r:embed="rId3"/>
          <a:srcRect/>
          <a:stretch>
            <a:fillRect/>
          </a:stretch>
        </p:blipFill>
        <p:spPr bwMode="auto">
          <a:xfrm>
            <a:off x="1524000" y="1123950"/>
            <a:ext cx="5715848" cy="1022014"/>
          </a:xfrm>
          <a:prstGeom prst="rect">
            <a:avLst/>
          </a:prstGeom>
          <a:noFill/>
          <a:ln w="9525">
            <a:noFill/>
            <a:miter lim="800000"/>
            <a:headEnd/>
            <a:tailEnd/>
          </a:ln>
        </p:spPr>
      </p:pic>
      <p:pic>
        <p:nvPicPr>
          <p:cNvPr id="7" name="Picture 5" descr="laplace3"/>
          <p:cNvPicPr>
            <a:picLocks noChangeAspect="1" noChangeArrowheads="1"/>
          </p:cNvPicPr>
          <p:nvPr/>
        </p:nvPicPr>
        <p:blipFill>
          <a:blip r:embed="rId4"/>
          <a:srcRect/>
          <a:stretch>
            <a:fillRect/>
          </a:stretch>
        </p:blipFill>
        <p:spPr bwMode="auto">
          <a:xfrm>
            <a:off x="327991" y="2145964"/>
            <a:ext cx="8534400" cy="2847763"/>
          </a:xfrm>
          <a:prstGeom prst="rect">
            <a:avLst/>
          </a:prstGeom>
          <a:noFill/>
          <a:ln w="9525">
            <a:noFill/>
            <a:miter lim="800000"/>
            <a:headEnd/>
            <a:tailEnd/>
          </a:ln>
        </p:spPr>
      </p:pic>
    </p:spTree>
    <p:extLst>
      <p:ext uri="{BB962C8B-B14F-4D97-AF65-F5344CB8AC3E}">
        <p14:creationId xmlns:p14="http://schemas.microsoft.com/office/powerpoint/2010/main" val="166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pPr eaLnBrk="1" hangingPunct="1"/>
            <a:r>
              <a:rPr lang="en-US" b="1" dirty="0">
                <a:solidFill>
                  <a:srgbClr val="0166FF"/>
                </a:solidFill>
                <a:ea typeface="ＭＳ Ｐゴシック" charset="0"/>
                <a:cs typeface="ＭＳ Ｐゴシック" charset="0"/>
              </a:rPr>
              <a:t>Compare with raw bigram counts</a:t>
            </a:r>
          </a:p>
        </p:txBody>
      </p:sp>
      <p:pic>
        <p:nvPicPr>
          <p:cNvPr id="5" name="Picture 4" descr="ber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942" y="819150"/>
            <a:ext cx="6157258"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laplace3"/>
          <p:cNvPicPr>
            <a:picLocks noChangeAspect="1" noChangeArrowheads="1"/>
          </p:cNvPicPr>
          <p:nvPr/>
        </p:nvPicPr>
        <p:blipFill>
          <a:blip r:embed="rId4"/>
          <a:srcRect/>
          <a:stretch>
            <a:fillRect/>
          </a:stretch>
        </p:blipFill>
        <p:spPr bwMode="auto">
          <a:xfrm>
            <a:off x="1905000" y="3007678"/>
            <a:ext cx="6400800" cy="2135822"/>
          </a:xfrm>
          <a:prstGeom prst="rect">
            <a:avLst/>
          </a:prstGeom>
          <a:noFill/>
          <a:ln w="9525">
            <a:noFill/>
            <a:miter lim="800000"/>
            <a:headEnd/>
            <a:tailEnd/>
          </a:ln>
        </p:spPr>
      </p:pic>
    </p:spTree>
    <p:extLst>
      <p:ext uri="{BB962C8B-B14F-4D97-AF65-F5344CB8AC3E}">
        <p14:creationId xmlns:p14="http://schemas.microsoft.com/office/powerpoint/2010/main" val="2976314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b="1" dirty="0">
                <a:solidFill>
                  <a:srgbClr val="0166FF"/>
                </a:solidFill>
              </a:rPr>
              <a:t>Add-1 estimation is a blunt instrument</a:t>
            </a:r>
          </a:p>
        </p:txBody>
      </p:sp>
      <p:sp>
        <p:nvSpPr>
          <p:cNvPr id="118787" name="Rectangle 3"/>
          <p:cNvSpPr>
            <a:spLocks noGrp="1" noChangeArrowheads="1"/>
          </p:cNvSpPr>
          <p:nvPr>
            <p:ph idx="1"/>
          </p:nvPr>
        </p:nvSpPr>
        <p:spPr/>
        <p:txBody>
          <a:bodyPr/>
          <a:lstStyle/>
          <a:p>
            <a:pPr eaLnBrk="1" hangingPunct="1"/>
            <a:r>
              <a:rPr lang="en-US" sz="2400" dirty="0">
                <a:latin typeface="Calibri" charset="0"/>
              </a:rPr>
              <a:t>So add-1 isn’t used for N-grams: </a:t>
            </a:r>
          </a:p>
          <a:p>
            <a:pPr lvl="1"/>
            <a:r>
              <a:rPr lang="en-US" sz="2000" dirty="0">
                <a:latin typeface="Calibri" charset="0"/>
              </a:rPr>
              <a:t>Generally we use interpolation or backoff instead</a:t>
            </a:r>
          </a:p>
          <a:p>
            <a:pPr eaLnBrk="1" hangingPunct="1"/>
            <a:r>
              <a:rPr lang="en-US" sz="2400" dirty="0">
                <a:latin typeface="Calibri" charset="0"/>
              </a:rPr>
              <a:t>But add-1 is used to smooth other NLP models</a:t>
            </a:r>
          </a:p>
          <a:p>
            <a:pPr lvl="1"/>
            <a:r>
              <a:rPr lang="en-US" sz="2400" dirty="0">
                <a:latin typeface="Calibri" charset="0"/>
              </a:rPr>
              <a:t>For text classification </a:t>
            </a:r>
          </a:p>
          <a:p>
            <a:pPr lvl="1" eaLnBrk="1" hangingPunct="1"/>
            <a:r>
              <a:rPr lang="en-US" sz="2400" dirty="0">
                <a:latin typeface="Calibri" charset="0"/>
              </a:rPr>
              <a:t>In domains where the number of zeros isn’t so huge.</a:t>
            </a:r>
          </a:p>
        </p:txBody>
      </p:sp>
    </p:spTree>
    <p:extLst>
      <p:ext uri="{BB962C8B-B14F-4D97-AF65-F5344CB8AC3E}">
        <p14:creationId xmlns:p14="http://schemas.microsoft.com/office/powerpoint/2010/main" val="294404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7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7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dirty="0" err="1">
                <a:ea typeface="ＭＳ Ｐゴシック" charset="0"/>
                <a:cs typeface="ＭＳ Ｐゴシック" charset="0"/>
              </a:rPr>
              <a:t>Backoff</a:t>
            </a:r>
            <a:r>
              <a:rPr lang="en-US" dirty="0">
                <a:ea typeface="ＭＳ Ｐゴシック" charset="0"/>
                <a:cs typeface="ＭＳ Ｐゴシック" charset="0"/>
              </a:rPr>
              <a:t> and Interpolation</a:t>
            </a:r>
          </a:p>
        </p:txBody>
      </p:sp>
      <p:sp>
        <p:nvSpPr>
          <p:cNvPr id="57346" name="Rectangle 3"/>
          <p:cNvSpPr>
            <a:spLocks noGrp="1" noChangeArrowheads="1"/>
          </p:cNvSpPr>
          <p:nvPr>
            <p:ph idx="1"/>
          </p:nvPr>
        </p:nvSpPr>
        <p:spPr>
          <a:xfrm>
            <a:off x="822960" y="1200150"/>
            <a:ext cx="7863840" cy="3823648"/>
          </a:xfrm>
        </p:spPr>
        <p:txBody>
          <a:bodyPr>
            <a:normAutofit lnSpcReduction="10000"/>
          </a:bodyPr>
          <a:lstStyle/>
          <a:p>
            <a:pPr eaLnBrk="1" hangingPunct="1"/>
            <a:r>
              <a:rPr lang="en-US" dirty="0">
                <a:ea typeface="ＭＳ Ｐゴシック" charset="0"/>
              </a:rPr>
              <a:t>Sometimes it helps to use </a:t>
            </a:r>
            <a:r>
              <a:rPr lang="en-US" b="1" dirty="0">
                <a:ea typeface="ＭＳ Ｐゴシック" charset="0"/>
              </a:rPr>
              <a:t>less</a:t>
            </a:r>
            <a:r>
              <a:rPr lang="en-US" dirty="0">
                <a:ea typeface="ＭＳ Ｐゴシック" charset="0"/>
              </a:rPr>
              <a:t> context</a:t>
            </a:r>
            <a:endParaRPr lang="en-US" altLang="ja-JP" dirty="0">
              <a:ea typeface="ＭＳ Ｐゴシック" charset="0"/>
            </a:endParaRPr>
          </a:p>
          <a:p>
            <a:pPr lvl="1" eaLnBrk="1" hangingPunct="1"/>
            <a:r>
              <a:rPr lang="en-US" dirty="0">
                <a:ea typeface="ＭＳ Ｐゴシック" charset="0"/>
              </a:rPr>
              <a:t>Condition on less context for contexts you know less </a:t>
            </a:r>
            <a:r>
              <a:rPr lang="en-US" altLang="ja-JP" dirty="0">
                <a:ea typeface="ＭＳ Ｐゴシック" charset="0"/>
              </a:rPr>
              <a:t>about </a:t>
            </a:r>
            <a:endParaRPr lang="en-US" b="1" dirty="0">
              <a:ea typeface="ＭＳ Ｐゴシック" charset="0"/>
            </a:endParaRPr>
          </a:p>
          <a:p>
            <a:pPr eaLnBrk="1" hangingPunct="1"/>
            <a:r>
              <a:rPr lang="en-US" b="1" dirty="0" err="1">
                <a:ea typeface="ＭＳ Ｐゴシック" charset="0"/>
              </a:rPr>
              <a:t>Backoff</a:t>
            </a:r>
            <a:r>
              <a:rPr lang="en-US" b="1" dirty="0">
                <a:ea typeface="ＭＳ Ｐゴシック" charset="0"/>
              </a:rPr>
              <a:t>: </a:t>
            </a:r>
          </a:p>
          <a:p>
            <a:pPr lvl="1"/>
            <a:r>
              <a:rPr lang="en-US" dirty="0">
                <a:ea typeface="ＭＳ Ｐゴシック" charset="0"/>
              </a:rPr>
              <a:t>use trigram if you have good evidence,</a:t>
            </a:r>
          </a:p>
          <a:p>
            <a:pPr lvl="1"/>
            <a:r>
              <a:rPr lang="en-US" dirty="0">
                <a:ea typeface="ＭＳ Ｐゴシック" charset="0"/>
              </a:rPr>
              <a:t>otherwise bigram, otherwise unigram</a:t>
            </a:r>
          </a:p>
          <a:p>
            <a:pPr eaLnBrk="1" hangingPunct="1"/>
            <a:r>
              <a:rPr lang="en-US" b="1" dirty="0">
                <a:ea typeface="ＭＳ Ｐゴシック" charset="0"/>
              </a:rPr>
              <a:t>Interpolation: </a:t>
            </a:r>
          </a:p>
          <a:p>
            <a:pPr lvl="1"/>
            <a:r>
              <a:rPr lang="en-US" dirty="0">
                <a:ea typeface="ＭＳ Ｐゴシック" charset="0"/>
              </a:rPr>
              <a:t>mix unigram, bigram, trigram</a:t>
            </a:r>
          </a:p>
          <a:p>
            <a:pPr lvl="1"/>
            <a:endParaRPr lang="en-US" dirty="0">
              <a:ea typeface="ＭＳ Ｐゴシック" charset="0"/>
            </a:endParaRPr>
          </a:p>
          <a:p>
            <a:r>
              <a:rPr lang="en-US" dirty="0">
                <a:ea typeface="ＭＳ Ｐゴシック" charset="0"/>
              </a:rPr>
              <a:t>Interpolation works better</a:t>
            </a:r>
          </a:p>
        </p:txBody>
      </p:sp>
    </p:spTree>
    <p:extLst>
      <p:ext uri="{BB962C8B-B14F-4D97-AF65-F5344CB8AC3E}">
        <p14:creationId xmlns:p14="http://schemas.microsoft.com/office/powerpoint/2010/main" val="1066702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3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b="1" dirty="0">
                <a:solidFill>
                  <a:srgbClr val="0166FF"/>
                </a:solidFill>
              </a:rPr>
              <a:t>Linear Interpolation</a:t>
            </a:r>
          </a:p>
        </p:txBody>
      </p:sp>
      <p:sp>
        <p:nvSpPr>
          <p:cNvPr id="168963" name="Rectangle 3"/>
          <p:cNvSpPr>
            <a:spLocks noGrp="1" noChangeArrowheads="1"/>
          </p:cNvSpPr>
          <p:nvPr>
            <p:ph idx="1"/>
          </p:nvPr>
        </p:nvSpPr>
        <p:spPr/>
        <p:txBody>
          <a:bodyPr/>
          <a:lstStyle/>
          <a:p>
            <a:pPr eaLnBrk="1" hangingPunct="1"/>
            <a:r>
              <a:rPr lang="en-US" sz="2800" dirty="0">
                <a:latin typeface="Calibri" charset="0"/>
              </a:rPr>
              <a:t>Simple interpolation</a:t>
            </a:r>
          </a:p>
          <a:p>
            <a:pPr eaLnBrk="1" hangingPunct="1"/>
            <a:endParaRPr lang="en-US" sz="2800" dirty="0">
              <a:latin typeface="Calibri" charset="0"/>
            </a:endParaRPr>
          </a:p>
          <a:p>
            <a:pPr marL="0" indent="0" eaLnBrk="1" hangingPunct="1">
              <a:buNone/>
            </a:pPr>
            <a:endParaRPr lang="en-US" sz="2800" dirty="0">
              <a:latin typeface="Calibri" charset="0"/>
            </a:endParaRPr>
          </a:p>
          <a:p>
            <a:pPr eaLnBrk="1" hangingPunct="1"/>
            <a:r>
              <a:rPr lang="en-US" sz="2800" dirty="0">
                <a:latin typeface="Calibri" charset="0"/>
              </a:rPr>
              <a:t>Lambdas conditional on context:</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779044"/>
            <a:ext cx="3657600" cy="991518"/>
          </a:xfrm>
          <a:prstGeom prst="rect">
            <a:avLst/>
          </a:prstGeom>
          <a:noFill/>
          <a:ln w="9525">
            <a:noFill/>
            <a:miter lim="800000"/>
            <a:headEnd/>
            <a:tailEnd/>
          </a:ln>
        </p:spPr>
      </p:pic>
      <p:pic>
        <p:nvPicPr>
          <p:cNvPr id="8" name="Picture 5" descr="interp2"/>
          <p:cNvPicPr>
            <a:picLocks noChangeAspect="1" noChangeArrowheads="1"/>
          </p:cNvPicPr>
          <p:nvPr/>
        </p:nvPicPr>
        <p:blipFill>
          <a:blip r:embed="rId4"/>
          <a:srcRect/>
          <a:stretch>
            <a:fillRect/>
          </a:stretch>
        </p:blipFill>
        <p:spPr bwMode="auto">
          <a:xfrm>
            <a:off x="2590800" y="3486150"/>
            <a:ext cx="4992027" cy="1424645"/>
          </a:xfrm>
          <a:prstGeom prst="rect">
            <a:avLst/>
          </a:prstGeom>
          <a:noFill/>
          <a:ln w="9525">
            <a:noFill/>
            <a:miter lim="800000"/>
            <a:headEnd/>
            <a:tailEnd/>
          </a:ln>
        </p:spPr>
      </p:pic>
      <p:pic>
        <p:nvPicPr>
          <p:cNvPr id="9" name="Picture 6"/>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989312" y="1868788"/>
            <a:ext cx="1331728" cy="812029"/>
          </a:xfrm>
          <a:prstGeom prst="rect">
            <a:avLst/>
          </a:prstGeom>
          <a:noFill/>
          <a:ln w="9525">
            <a:noFill/>
            <a:miter lim="800000"/>
            <a:headEnd/>
            <a:tailEnd/>
          </a:ln>
        </p:spPr>
      </p:pic>
    </p:spTree>
    <p:extLst>
      <p:ext uri="{BB962C8B-B14F-4D97-AF65-F5344CB8AC3E}">
        <p14:creationId xmlns:p14="http://schemas.microsoft.com/office/powerpoint/2010/main" val="275699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US" b="1" dirty="0">
                <a:solidFill>
                  <a:srgbClr val="0166FF"/>
                </a:solidFill>
              </a:rPr>
              <a:t>How to set </a:t>
            </a:r>
            <a:r>
              <a:rPr lang="en-US" b="1" dirty="0" err="1">
                <a:solidFill>
                  <a:srgbClr val="0166FF"/>
                </a:solidFill>
              </a:rPr>
              <a:t>λs</a:t>
            </a:r>
            <a:r>
              <a:rPr lang="en-US" b="1" dirty="0">
                <a:solidFill>
                  <a:srgbClr val="0166FF"/>
                </a:solidFill>
              </a:rPr>
              <a:t> for interpolation?</a:t>
            </a:r>
          </a:p>
        </p:txBody>
      </p:sp>
      <p:sp>
        <p:nvSpPr>
          <p:cNvPr id="171011" name="Rectangle 3"/>
          <p:cNvSpPr>
            <a:spLocks noGrp="1" noChangeArrowheads="1"/>
          </p:cNvSpPr>
          <p:nvPr>
            <p:ph idx="1"/>
          </p:nvPr>
        </p:nvSpPr>
        <p:spPr/>
        <p:txBody>
          <a:bodyPr>
            <a:normAutofit/>
          </a:bodyPr>
          <a:lstStyle/>
          <a:p>
            <a:pPr eaLnBrk="1" hangingPunct="1"/>
            <a:r>
              <a:rPr lang="en-US" dirty="0">
                <a:latin typeface="Calibri" charset="0"/>
              </a:rPr>
              <a:t>Use a </a:t>
            </a:r>
            <a:r>
              <a:rPr lang="en-US" b="1" dirty="0">
                <a:latin typeface="Calibri" charset="0"/>
              </a:rPr>
              <a:t>held-out</a:t>
            </a:r>
            <a:r>
              <a:rPr lang="en-US" dirty="0">
                <a:latin typeface="Calibri" charset="0"/>
              </a:rPr>
              <a:t> corpus</a:t>
            </a: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Choose </a:t>
            </a:r>
            <a:r>
              <a:rPr lang="en-US" dirty="0" err="1">
                <a:latin typeface="Calibri" charset="0"/>
              </a:rPr>
              <a:t>λs</a:t>
            </a:r>
            <a:r>
              <a:rPr lang="en-US" dirty="0">
                <a:latin typeface="Calibri" charset="0"/>
              </a:rPr>
              <a:t> to maximize probability of held-out data:</a:t>
            </a:r>
          </a:p>
          <a:p>
            <a:pPr lvl="1" eaLnBrk="1" hangingPunct="1"/>
            <a:r>
              <a:rPr lang="en-US" sz="2400" dirty="0">
                <a:latin typeface="Calibri" charset="0"/>
              </a:rPr>
              <a:t>Fix the N-gram probabilities (on the training data)</a:t>
            </a:r>
          </a:p>
          <a:p>
            <a:pPr lvl="1"/>
            <a:r>
              <a:rPr lang="en-US" sz="2400" dirty="0">
                <a:latin typeface="Calibri" charset="0"/>
              </a:rPr>
              <a:t>Then search for </a:t>
            </a:r>
            <a:r>
              <a:rPr lang="en-US" sz="2400" dirty="0" err="1">
                <a:latin typeface="Calibri" charset="0"/>
              </a:rPr>
              <a:t>λs</a:t>
            </a:r>
            <a:r>
              <a:rPr lang="en-US" sz="2400" dirty="0">
                <a:latin typeface="Calibri" charset="0"/>
              </a:rPr>
              <a:t> that give largest probability to held-out set</a:t>
            </a:r>
          </a:p>
          <a:p>
            <a:pPr lvl="1" eaLnBrk="1" hangingPunct="1"/>
            <a:endParaRPr lang="en-US" sz="2400" dirty="0">
              <a:latin typeface="Calibri" charset="0"/>
            </a:endParaRPr>
          </a:p>
        </p:txBody>
      </p:sp>
      <p:sp>
        <p:nvSpPr>
          <p:cNvPr id="4" name="Round Single Corner Rectangle 3"/>
          <p:cNvSpPr/>
          <p:nvPr/>
        </p:nvSpPr>
        <p:spPr>
          <a:xfrm>
            <a:off x="533400" y="1733550"/>
            <a:ext cx="3505200" cy="762000"/>
          </a:xfrm>
          <a:prstGeom prst="round1Rect">
            <a:avLst>
              <a:gd name="adj" fmla="val 0"/>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Training Data</a:t>
            </a:r>
          </a:p>
        </p:txBody>
      </p:sp>
      <p:sp>
        <p:nvSpPr>
          <p:cNvPr id="5" name="Round Single Corner Rectangle 4"/>
          <p:cNvSpPr/>
          <p:nvPr/>
        </p:nvSpPr>
        <p:spPr>
          <a:xfrm>
            <a:off x="4267200" y="1733550"/>
            <a:ext cx="1325217" cy="762000"/>
          </a:xfrm>
          <a:prstGeom prst="round1Rect">
            <a:avLst>
              <a:gd name="adj" fmla="val 0"/>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Held-Out Data</a:t>
            </a:r>
          </a:p>
        </p:txBody>
      </p:sp>
      <p:sp>
        <p:nvSpPr>
          <p:cNvPr id="6" name="Round Single Corner Rectangle 5"/>
          <p:cNvSpPr/>
          <p:nvPr/>
        </p:nvSpPr>
        <p:spPr>
          <a:xfrm>
            <a:off x="5791200" y="1733550"/>
            <a:ext cx="1482436" cy="762000"/>
          </a:xfrm>
          <a:prstGeom prst="round1Rect">
            <a:avLst>
              <a:gd name="adj" fmla="val 0"/>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Test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Data</a:t>
            </a:r>
          </a:p>
        </p:txBody>
      </p:sp>
    </p:spTree>
    <p:extLst>
      <p:ext uri="{BB962C8B-B14F-4D97-AF65-F5344CB8AC3E}">
        <p14:creationId xmlns:p14="http://schemas.microsoft.com/office/powerpoint/2010/main" val="931101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b="1" dirty="0">
                <a:solidFill>
                  <a:srgbClr val="0166FF"/>
                </a:solidFill>
              </a:rPr>
              <a:t>Language Modeling (LM) more formally</a:t>
            </a:r>
          </a:p>
        </p:txBody>
      </p:sp>
      <p:sp>
        <p:nvSpPr>
          <p:cNvPr id="63491" name="Rectangle 3"/>
          <p:cNvSpPr>
            <a:spLocks noGrp="1" noChangeArrowheads="1"/>
          </p:cNvSpPr>
          <p:nvPr>
            <p:ph idx="1"/>
          </p:nvPr>
        </p:nvSpPr>
        <p:spPr/>
        <p:txBody>
          <a:bodyPr>
            <a:normAutofit/>
          </a:bodyPr>
          <a:lstStyle/>
          <a:p>
            <a:pPr eaLnBrk="1" hangingPunct="1"/>
            <a:r>
              <a:rPr lang="en-US" sz="2800" dirty="0">
                <a:latin typeface="Calibri" charset="0"/>
              </a:rPr>
              <a:t>Goal: compute the probability of a sentence or sequence of words W:</a:t>
            </a:r>
          </a:p>
          <a:p>
            <a:pPr lvl="1" eaLnBrk="1" hangingPunct="1">
              <a:buNone/>
            </a:pPr>
            <a:r>
              <a:rPr lang="en-US" sz="2800" dirty="0">
                <a:latin typeface="Calibri" charset="0"/>
              </a:rPr>
              <a:t>     </a:t>
            </a:r>
            <a:r>
              <a:rPr lang="en-US" dirty="0">
                <a:latin typeface="Calibri" charset="0"/>
              </a:rPr>
              <a:t>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sz="2800" dirty="0">
                <a:latin typeface="Calibri" charset="0"/>
              </a:rPr>
              <a:t>Related task: probability of an upcoming word:</a:t>
            </a:r>
          </a:p>
          <a:p>
            <a:pPr lvl="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a:t>
            </a:r>
          </a:p>
          <a:p>
            <a:pPr eaLnBrk="1" hangingPunct="1"/>
            <a:r>
              <a:rPr lang="en-US" dirty="0">
                <a:latin typeface="Calibri" charset="0"/>
              </a:rPr>
              <a:t>An LM </a:t>
            </a:r>
            <a:r>
              <a:rPr lang="en-US" sz="2800" dirty="0">
                <a:latin typeface="Calibri" charset="0"/>
              </a:rPr>
              <a:t>computes either of these:</a:t>
            </a: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a:t>
            </a:r>
            <a:endParaRPr lang="en-US" sz="2400" dirty="0">
              <a:latin typeface="Calibri" charset="0"/>
            </a:endParaRPr>
          </a:p>
        </p:txBody>
      </p:sp>
    </p:spTree>
    <p:extLst>
      <p:ext uri="{BB962C8B-B14F-4D97-AF65-F5344CB8AC3E}">
        <p14:creationId xmlns:p14="http://schemas.microsoft.com/office/powerpoint/2010/main" val="258637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C04EE-5F40-6EFE-DF61-FBEE760E62EC}"/>
              </a:ext>
            </a:extLst>
          </p:cNvPr>
          <p:cNvSpPr>
            <a:spLocks noGrp="1"/>
          </p:cNvSpPr>
          <p:nvPr>
            <p:ph type="title"/>
          </p:nvPr>
        </p:nvSpPr>
        <p:spPr/>
        <p:txBody>
          <a:bodyPr/>
          <a:lstStyle/>
          <a:p>
            <a:r>
              <a:rPr lang="en-US" dirty="0"/>
              <a:t>Backoff</a:t>
            </a:r>
          </a:p>
        </p:txBody>
      </p:sp>
      <p:sp>
        <p:nvSpPr>
          <p:cNvPr id="3" name="Content Placeholder 2">
            <a:extLst>
              <a:ext uri="{FF2B5EF4-FFF2-40B4-BE49-F238E27FC236}">
                <a16:creationId xmlns:a16="http://schemas.microsoft.com/office/drawing/2014/main" id="{CF4F7670-65F8-A55D-5574-DE08FCDB7B71}"/>
              </a:ext>
            </a:extLst>
          </p:cNvPr>
          <p:cNvSpPr>
            <a:spLocks noGrp="1"/>
          </p:cNvSpPr>
          <p:nvPr>
            <p:ph idx="1"/>
          </p:nvPr>
        </p:nvSpPr>
        <p:spPr>
          <a:xfrm>
            <a:off x="822960" y="1200150"/>
            <a:ext cx="7940040" cy="3429000"/>
          </a:xfrm>
        </p:spPr>
        <p:txBody>
          <a:bodyPr>
            <a:normAutofit fontScale="92500" lnSpcReduction="10000"/>
          </a:bodyPr>
          <a:lstStyle/>
          <a:p>
            <a:pPr marL="61913" lvl="1" indent="0">
              <a:buNone/>
            </a:pPr>
            <a:r>
              <a:rPr lang="en-US" sz="2800" dirty="0"/>
              <a:t>Suppose you want:</a:t>
            </a:r>
          </a:p>
          <a:p>
            <a:pPr marL="1547813" lvl="1" indent="0">
              <a:buNone/>
            </a:pPr>
            <a:r>
              <a:rPr lang="en-US" sz="2800" dirty="0">
                <a:solidFill>
                  <a:srgbClr val="0200FF"/>
                </a:solidFill>
              </a:rPr>
              <a:t>P(pancakes| delicious soufflé)</a:t>
            </a:r>
          </a:p>
          <a:p>
            <a:r>
              <a:rPr lang="en-US" dirty="0"/>
              <a:t>If the trigram probability is 0, use the bigram</a:t>
            </a:r>
          </a:p>
          <a:p>
            <a:pPr marL="1485900" indent="0"/>
            <a:r>
              <a:rPr lang="en-US" dirty="0">
                <a:solidFill>
                  <a:srgbClr val="0200FF"/>
                </a:solidFill>
              </a:rPr>
              <a:t>P(pancakes| soufflé)</a:t>
            </a:r>
            <a:endParaRPr lang="en-US" dirty="0"/>
          </a:p>
          <a:p>
            <a:r>
              <a:rPr lang="en-US" dirty="0"/>
              <a:t>If the bigram probability is 0, use the unigram</a:t>
            </a:r>
          </a:p>
          <a:p>
            <a:pPr marL="1485900" indent="0"/>
            <a:r>
              <a:rPr lang="en-US" dirty="0">
                <a:solidFill>
                  <a:srgbClr val="0200FF"/>
                </a:solidFill>
              </a:rPr>
              <a:t>P(pancakes)</a:t>
            </a:r>
            <a:endParaRPr lang="en-US" dirty="0"/>
          </a:p>
          <a:p>
            <a:pPr marL="0" indent="0">
              <a:buNone/>
            </a:pPr>
            <a:r>
              <a:rPr lang="en-US" dirty="0"/>
              <a:t>Complication: need to discount the higher-order </a:t>
            </a:r>
            <a:r>
              <a:rPr lang="en-US" dirty="0" err="1"/>
              <a:t>ngram</a:t>
            </a:r>
            <a:r>
              <a:rPr lang="en-US" dirty="0"/>
              <a:t> so probabilities don't sum higher than 1 (e.g., Katz backoff)</a:t>
            </a:r>
          </a:p>
        </p:txBody>
      </p:sp>
    </p:spTree>
    <p:extLst>
      <p:ext uri="{BB962C8B-B14F-4D97-AF65-F5344CB8AC3E}">
        <p14:creationId xmlns:p14="http://schemas.microsoft.com/office/powerpoint/2010/main" val="56449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Stupid Backoff</a:t>
            </a:r>
          </a:p>
        </p:txBody>
      </p:sp>
      <p:sp>
        <p:nvSpPr>
          <p:cNvPr id="3" name="Content Placeholder 2"/>
          <p:cNvSpPr>
            <a:spLocks noGrp="1"/>
          </p:cNvSpPr>
          <p:nvPr>
            <p:ph idx="1"/>
          </p:nvPr>
        </p:nvSpPr>
        <p:spPr/>
        <p:txBody>
          <a:bodyPr/>
          <a:lstStyle/>
          <a:p>
            <a:r>
              <a:rPr lang="en-US" sz="2800" dirty="0"/>
              <a:t>Backoff without discounting (not a true probability)</a:t>
            </a:r>
          </a:p>
          <a:p>
            <a:pPr marL="457200" lvl="1" indent="0">
              <a:buNone/>
            </a:pPr>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1400" b="0" i="0" u="none" strike="noStrike" kern="1200" cap="none" spc="0" normalizeH="0" baseline="0" noProof="0" smtClean="0">
                <a:ln>
                  <a:noFill/>
                </a:ln>
                <a:solidFill>
                  <a:prstClr val="black"/>
                </a:solidFill>
                <a:effectLst/>
                <a:uLnTx/>
                <a:uFillTx/>
                <a:latin typeface="Calibri"/>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81</a:t>
            </a:fld>
            <a:endParaRPr kumimoji="0" lang="en-US" sz="1400" b="0" i="0" u="none" strike="noStrike" kern="1200" cap="none" spc="0" normalizeH="0" baseline="0" noProof="0">
              <a:ln>
                <a:noFill/>
              </a:ln>
              <a:solidFill>
                <a:prstClr val="black"/>
              </a:solidFill>
              <a:effectLst/>
              <a:uLnTx/>
              <a:uFillTx/>
              <a:latin typeface="Calibri"/>
              <a:ea typeface="ＭＳ Ｐゴシック"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426725809"/>
              </p:ext>
            </p:extLst>
          </p:nvPr>
        </p:nvGraphicFramePr>
        <p:xfrm>
          <a:off x="1301750" y="2190750"/>
          <a:ext cx="5861050" cy="1524000"/>
        </p:xfrm>
        <a:graphic>
          <a:graphicData uri="http://schemas.openxmlformats.org/presentationml/2006/ole">
            <mc:AlternateContent xmlns:mc="http://schemas.openxmlformats.org/markup-compatibility/2006">
              <mc:Choice xmlns:v="urn:schemas-microsoft-com:vml" Requires="v">
                <p:oleObj spid="_x0000_s8208" name="Equation" r:id="rId3" imgW="3175000" imgH="825500" progId="Equation.3">
                  <p:embed/>
                </p:oleObj>
              </mc:Choice>
              <mc:Fallback>
                <p:oleObj name="Equation" r:id="rId3" imgW="3175000" imgH="825500" progId="Equation.3">
                  <p:embed/>
                  <p:pic>
                    <p:nvPicPr>
                      <p:cNvPr id="5" name="Object 4"/>
                      <p:cNvPicPr/>
                      <p:nvPr/>
                    </p:nvPicPr>
                    <p:blipFill>
                      <a:blip r:embed="rId4"/>
                      <a:stretch>
                        <a:fillRect/>
                      </a:stretch>
                    </p:blipFill>
                    <p:spPr>
                      <a:xfrm>
                        <a:off x="1301750" y="2190750"/>
                        <a:ext cx="5861050" cy="15240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363039951"/>
              </p:ext>
            </p:extLst>
          </p:nvPr>
        </p:nvGraphicFramePr>
        <p:xfrm>
          <a:off x="1371600" y="4171950"/>
          <a:ext cx="2106612" cy="742950"/>
        </p:xfrm>
        <a:graphic>
          <a:graphicData uri="http://schemas.openxmlformats.org/presentationml/2006/ole">
            <mc:AlternateContent xmlns:mc="http://schemas.openxmlformats.org/markup-compatibility/2006">
              <mc:Choice xmlns:v="urn:schemas-microsoft-com:vml" Requires="v">
                <p:oleObj spid="_x0000_s8209" name="Equation" r:id="rId5" imgW="1117600" imgH="393700" progId="Equation.3">
                  <p:embed/>
                </p:oleObj>
              </mc:Choice>
              <mc:Fallback>
                <p:oleObj name="Equation" r:id="rId5" imgW="1117600" imgH="393700" progId="Equation.3">
                  <p:embed/>
                  <p:pic>
                    <p:nvPicPr>
                      <p:cNvPr id="6" name="Object 5"/>
                      <p:cNvPicPr/>
                      <p:nvPr/>
                    </p:nvPicPr>
                    <p:blipFill>
                      <a:blip r:embed="rId6"/>
                      <a:stretch>
                        <a:fillRect/>
                      </a:stretch>
                    </p:blipFill>
                    <p:spPr>
                      <a:xfrm>
                        <a:off x="1371600" y="4171950"/>
                        <a:ext cx="2106612" cy="742950"/>
                      </a:xfrm>
                      <a:prstGeom prst="rect">
                        <a:avLst/>
                      </a:prstGeom>
                    </p:spPr>
                  </p:pic>
                </p:oleObj>
              </mc:Fallback>
            </mc:AlternateContent>
          </a:graphicData>
        </a:graphic>
      </p:graphicFrame>
    </p:spTree>
    <p:extLst>
      <p:ext uri="{BB962C8B-B14F-4D97-AF65-F5344CB8AC3E}">
        <p14:creationId xmlns:p14="http://schemas.microsoft.com/office/powerpoint/2010/main" val="32852934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Interpolation and Backoff</a:t>
            </a:r>
            <a:endParaRPr lang="en-US" dirty="0">
              <a:latin typeface="Calibri" charset="0"/>
            </a:endParaRPr>
          </a:p>
        </p:txBody>
      </p:sp>
      <p:sp>
        <p:nvSpPr>
          <p:cNvPr id="3" name="Text Placeholder 2">
            <a:extLst>
              <a:ext uri="{FF2B5EF4-FFF2-40B4-BE49-F238E27FC236}">
                <a16:creationId xmlns:a16="http://schemas.microsoft.com/office/drawing/2014/main" id="{C3077D36-6211-3D2B-063C-A0844062A9A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4919676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30A5-897F-4BF5-BE08-DBB3A5859DB1}"/>
              </a:ext>
            </a:extLst>
          </p:cNvPr>
          <p:cNvSpPr>
            <a:spLocks noGrp="1"/>
          </p:cNvSpPr>
          <p:nvPr>
            <p:ph type="title"/>
          </p:nvPr>
        </p:nvSpPr>
        <p:spPr/>
        <p:txBody>
          <a:bodyPr/>
          <a:lstStyle/>
          <a:p>
            <a:r>
              <a:rPr lang="en-US" b="1" dirty="0">
                <a:solidFill>
                  <a:srgbClr val="FF0000"/>
                </a:solidFill>
              </a:rPr>
              <a:t>Questions to practice</a:t>
            </a:r>
            <a:endParaRPr lang="en-IN" b="1" dirty="0">
              <a:solidFill>
                <a:srgbClr val="FF0000"/>
              </a:solidFill>
            </a:endParaRPr>
          </a:p>
        </p:txBody>
      </p:sp>
      <p:sp>
        <p:nvSpPr>
          <p:cNvPr id="3" name="Content Placeholder 2">
            <a:extLst>
              <a:ext uri="{FF2B5EF4-FFF2-40B4-BE49-F238E27FC236}">
                <a16:creationId xmlns:a16="http://schemas.microsoft.com/office/drawing/2014/main" id="{E5D8DFA3-20FC-449E-8537-B3194C4E777E}"/>
              </a:ext>
            </a:extLst>
          </p:cNvPr>
          <p:cNvSpPr>
            <a:spLocks noGrp="1"/>
          </p:cNvSpPr>
          <p:nvPr>
            <p:ph idx="1"/>
          </p:nvPr>
        </p:nvSpPr>
        <p:spPr/>
        <p:txBody>
          <a:bodyPr/>
          <a:lstStyle/>
          <a:p>
            <a:pPr algn="just"/>
            <a:r>
              <a:rPr lang="en-US" dirty="0"/>
              <a:t>In a corpus, you found that the word with rank 4th has a frequency of 250. What can be the best guess for the rank of a word with frequency 125?</a:t>
            </a:r>
          </a:p>
          <a:p>
            <a:endParaRPr lang="en-IN" dirty="0"/>
          </a:p>
        </p:txBody>
      </p:sp>
    </p:spTree>
    <p:extLst>
      <p:ext uri="{BB962C8B-B14F-4D97-AF65-F5344CB8AC3E}">
        <p14:creationId xmlns:p14="http://schemas.microsoft.com/office/powerpoint/2010/main" val="5196084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06E3-BC97-40F8-B52F-646F7216A9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2F3224-B3DF-44CB-BD44-D3EA8874C324}"/>
              </a:ext>
            </a:extLst>
          </p:cNvPr>
          <p:cNvSpPr>
            <a:spLocks noGrp="1"/>
          </p:cNvSpPr>
          <p:nvPr>
            <p:ph idx="1"/>
          </p:nvPr>
        </p:nvSpPr>
        <p:spPr/>
        <p:txBody>
          <a:bodyPr/>
          <a:lstStyle/>
          <a:p>
            <a:r>
              <a:rPr lang="en-US" b="1" dirty="0"/>
              <a:t>frequency * rank =k [by </a:t>
            </a:r>
            <a:r>
              <a:rPr lang="en-US" b="1" dirty="0" err="1"/>
              <a:t>Zipfs</a:t>
            </a:r>
            <a:r>
              <a:rPr lang="en-US" b="1" dirty="0"/>
              <a:t> law] </a:t>
            </a:r>
          </a:p>
          <a:p>
            <a:r>
              <a:rPr lang="en-US" dirty="0"/>
              <a:t>250*4 = 125*r</a:t>
            </a:r>
          </a:p>
          <a:p>
            <a:r>
              <a:rPr lang="en-US" dirty="0"/>
              <a:t> r = 8 </a:t>
            </a:r>
            <a:endParaRPr lang="en-IN" dirty="0"/>
          </a:p>
        </p:txBody>
      </p:sp>
    </p:spTree>
    <p:extLst>
      <p:ext uri="{BB962C8B-B14F-4D97-AF65-F5344CB8AC3E}">
        <p14:creationId xmlns:p14="http://schemas.microsoft.com/office/powerpoint/2010/main" val="33435895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C8DB4-CB30-4BAA-A15E-EEF6367B66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13BCEDE-E82B-45C0-8ED8-197727C64775}"/>
              </a:ext>
            </a:extLst>
          </p:cNvPr>
          <p:cNvSpPr>
            <a:spLocks noGrp="1"/>
          </p:cNvSpPr>
          <p:nvPr>
            <p:ph idx="1"/>
          </p:nvPr>
        </p:nvSpPr>
        <p:spPr/>
        <p:txBody>
          <a:bodyPr/>
          <a:lstStyle/>
          <a:p>
            <a:pPr algn="just"/>
            <a:r>
              <a:rPr lang="en-US" dirty="0"/>
              <a:t>In the sentence, “In Delhi I took my hat off. But I can’t put it back on.”, total number of word tokens and word types are:</a:t>
            </a:r>
          </a:p>
          <a:p>
            <a:endParaRPr lang="en-IN" dirty="0"/>
          </a:p>
        </p:txBody>
      </p:sp>
    </p:spTree>
    <p:extLst>
      <p:ext uri="{BB962C8B-B14F-4D97-AF65-F5344CB8AC3E}">
        <p14:creationId xmlns:p14="http://schemas.microsoft.com/office/powerpoint/2010/main" val="11563354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7E38F-FDE3-4115-8EDF-26177EE5B11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8E040CD-79D3-4D7C-99EF-5C312DA1BB23}"/>
              </a:ext>
            </a:extLst>
          </p:cNvPr>
          <p:cNvSpPr>
            <a:spLocks noGrp="1"/>
          </p:cNvSpPr>
          <p:nvPr>
            <p:ph idx="1"/>
          </p:nvPr>
        </p:nvSpPr>
        <p:spPr/>
        <p:txBody>
          <a:bodyPr/>
          <a:lstStyle/>
          <a:p>
            <a:pPr algn="just"/>
            <a:r>
              <a:rPr lang="en-US" dirty="0"/>
              <a:t>14, 13. Solution: Here, the word “I” is repeated two times so type count is one less than token count.</a:t>
            </a:r>
            <a:endParaRPr lang="en-IN" dirty="0"/>
          </a:p>
        </p:txBody>
      </p:sp>
    </p:spTree>
    <p:extLst>
      <p:ext uri="{BB962C8B-B14F-4D97-AF65-F5344CB8AC3E}">
        <p14:creationId xmlns:p14="http://schemas.microsoft.com/office/powerpoint/2010/main" val="5716403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72580-0919-4BF4-B59A-2EAA906043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35C4706-51A1-4D5C-9797-A13A2AA7ED1C}"/>
              </a:ext>
            </a:extLst>
          </p:cNvPr>
          <p:cNvSpPr>
            <a:spLocks noGrp="1"/>
          </p:cNvSpPr>
          <p:nvPr>
            <p:ph idx="1"/>
          </p:nvPr>
        </p:nvSpPr>
        <p:spPr/>
        <p:txBody>
          <a:bodyPr/>
          <a:lstStyle/>
          <a:p>
            <a:pPr algn="just"/>
            <a:r>
              <a:rPr lang="en-US" dirty="0"/>
              <a:t>If first corpus has 𝑇𝑇𝑅1 = 0.06 and second corpus has 𝑇𝑇𝑅2 = 0.105, where 𝑇𝑇𝑅1 and 𝑇𝑇𝑅2 represents type/token ratio in first and second corpus respectively, then</a:t>
            </a:r>
            <a:endParaRPr lang="en-IN" dirty="0"/>
          </a:p>
        </p:txBody>
      </p:sp>
    </p:spTree>
    <p:extLst>
      <p:ext uri="{BB962C8B-B14F-4D97-AF65-F5344CB8AC3E}">
        <p14:creationId xmlns:p14="http://schemas.microsoft.com/office/powerpoint/2010/main" val="1415218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46EE39-7609-4028-8DA4-574E3C3355FA}"/>
              </a:ext>
            </a:extLst>
          </p:cNvPr>
          <p:cNvSpPr>
            <a:spLocks noGrp="1"/>
          </p:cNvSpPr>
          <p:nvPr>
            <p:ph idx="1"/>
          </p:nvPr>
        </p:nvSpPr>
        <p:spPr>
          <a:xfrm>
            <a:off x="826078" y="577272"/>
            <a:ext cx="7684076" cy="3516746"/>
          </a:xfrm>
        </p:spPr>
        <p:txBody>
          <a:bodyPr>
            <a:noAutofit/>
          </a:bodyPr>
          <a:lstStyle/>
          <a:p>
            <a:pPr marL="0" indent="0" algn="just">
              <a:buNone/>
            </a:pPr>
            <a:r>
              <a:rPr lang="en-US" sz="1500" b="1" dirty="0"/>
              <a:t>Consider the following corpus C1 of 4 sentences. What is the total count of unique bi-grams for which the likelihood will be estimated? Assume we do not perform any pre-processing.</a:t>
            </a:r>
          </a:p>
          <a:p>
            <a:r>
              <a:rPr lang="en-US" sz="1500" dirty="0"/>
              <a:t>tomorrow is </a:t>
            </a:r>
            <a:r>
              <a:rPr lang="en-US" sz="1500" dirty="0" err="1"/>
              <a:t>Sachin’s</a:t>
            </a:r>
            <a:r>
              <a:rPr lang="en-US" sz="1500" dirty="0"/>
              <a:t> birthday</a:t>
            </a:r>
          </a:p>
          <a:p>
            <a:r>
              <a:rPr lang="en-US" sz="1500" dirty="0"/>
              <a:t>He loves cream chocolates</a:t>
            </a:r>
          </a:p>
          <a:p>
            <a:r>
              <a:rPr lang="en-US" sz="1500" dirty="0"/>
              <a:t>he is also fond of sweet cake</a:t>
            </a:r>
          </a:p>
          <a:p>
            <a:r>
              <a:rPr lang="en-US" sz="1500" dirty="0"/>
              <a:t>we will celebrate his birthday with sweet chocolate cake</a:t>
            </a:r>
          </a:p>
          <a:p>
            <a:endParaRPr lang="en-US" sz="1500" dirty="0"/>
          </a:p>
          <a:p>
            <a:r>
              <a:rPr lang="en-US" sz="1500" dirty="0"/>
              <a:t>today is Sneha’s birthday</a:t>
            </a:r>
          </a:p>
          <a:p>
            <a:r>
              <a:rPr lang="en-US" sz="1500" dirty="0"/>
              <a:t>she likes ice cream</a:t>
            </a:r>
          </a:p>
          <a:p>
            <a:r>
              <a:rPr lang="en-US" sz="1500" dirty="0"/>
              <a:t>she is also fond of cream cake</a:t>
            </a:r>
          </a:p>
          <a:p>
            <a:r>
              <a:rPr lang="en-US" sz="1500" dirty="0"/>
              <a:t>we will celebrate her birthday with ice cream cake</a:t>
            </a:r>
            <a:endParaRPr lang="en-IN" sz="1500" dirty="0"/>
          </a:p>
        </p:txBody>
      </p:sp>
    </p:spTree>
    <p:extLst>
      <p:ext uri="{BB962C8B-B14F-4D97-AF65-F5344CB8AC3E}">
        <p14:creationId xmlns:p14="http://schemas.microsoft.com/office/powerpoint/2010/main" val="33572164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ABDA-28A5-4D30-B8BC-C6AB5B22FF0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F62B654-E142-4C94-9260-7D8130010600}"/>
              </a:ext>
            </a:extLst>
          </p:cNvPr>
          <p:cNvSpPr>
            <a:spLocks noGrp="1"/>
          </p:cNvSpPr>
          <p:nvPr>
            <p:ph idx="1"/>
          </p:nvPr>
        </p:nvSpPr>
        <p:spPr/>
        <p:txBody>
          <a:bodyPr/>
          <a:lstStyle/>
          <a:p>
            <a:pPr algn="just"/>
            <a:r>
              <a:rPr lang="en-US" dirty="0"/>
              <a:t>Solution: Second corpus has more tendency to use different words. If TTR scores are higher then there is more tendency to use different words.</a:t>
            </a:r>
            <a:endParaRPr lang="en-IN" dirty="0"/>
          </a:p>
        </p:txBody>
      </p:sp>
    </p:spTree>
    <p:extLst>
      <p:ext uri="{BB962C8B-B14F-4D97-AF65-F5344CB8AC3E}">
        <p14:creationId xmlns:p14="http://schemas.microsoft.com/office/powerpoint/2010/main" val="324948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b="1" dirty="0">
                <a:solidFill>
                  <a:srgbClr val="0166FF"/>
                </a:solidFill>
              </a:rPr>
              <a:t>How to estimate these probabilities</a:t>
            </a:r>
          </a:p>
        </p:txBody>
      </p:sp>
      <p:sp>
        <p:nvSpPr>
          <p:cNvPr id="71683" name="Rectangle 3"/>
          <p:cNvSpPr>
            <a:spLocks noGrp="1" noChangeArrowheads="1"/>
          </p:cNvSpPr>
          <p:nvPr>
            <p:ph idx="1"/>
          </p:nvPr>
        </p:nvSpPr>
        <p:spPr/>
        <p:txBody>
          <a:bodyPr>
            <a:normAutofit fontScale="92500" lnSpcReduction="20000"/>
          </a:bodyPr>
          <a:lstStyle/>
          <a:p>
            <a:pPr eaLnBrk="1" hangingPunct="1"/>
            <a:r>
              <a:rPr lang="en-US" dirty="0">
                <a:latin typeface="Calibri" charset="0"/>
              </a:rPr>
              <a:t>Could we just count and divide?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sz="2400" dirty="0">
                <a:latin typeface="Calibri" charset="0"/>
              </a:rPr>
              <a:t>No!  Too many possible sentences!</a:t>
            </a:r>
          </a:p>
          <a:p>
            <a:pPr eaLnBrk="1" hangingPunct="1"/>
            <a:r>
              <a:rPr lang="en-US" sz="2400" dirty="0">
                <a:latin typeface="Calibri" charset="0"/>
              </a:rPr>
              <a:t>We’ll never see enough data for estimating these</a:t>
            </a:r>
          </a:p>
          <a:p>
            <a:pPr eaLnBrk="1" hangingPunct="1"/>
            <a:endParaRPr lang="en-US" dirty="0">
              <a:latin typeface="Calibri" charset="0"/>
            </a:endParaRPr>
          </a:p>
          <a:p>
            <a:pPr lvl="1" eaLnBrk="1" hangingPunct="1"/>
            <a:endParaRPr lang="en-US" dirty="0">
              <a:latin typeface="Calibri" charset="0"/>
            </a:endParaRPr>
          </a:p>
        </p:txBody>
      </p:sp>
      <p:pic>
        <p:nvPicPr>
          <p:cNvPr id="7" name="Picture 6">
            <a:extLst>
              <a:ext uri="{FF2B5EF4-FFF2-40B4-BE49-F238E27FC236}">
                <a16:creationId xmlns:a16="http://schemas.microsoft.com/office/drawing/2014/main" id="{7781CED9-A1A3-F6EE-73BF-634B09B4F484}"/>
              </a:ext>
            </a:extLst>
          </p:cNvPr>
          <p:cNvPicPr>
            <a:picLocks noChangeAspect="1"/>
          </p:cNvPicPr>
          <p:nvPr/>
        </p:nvPicPr>
        <p:blipFill>
          <a:blip r:embed="rId3"/>
          <a:stretch>
            <a:fillRect/>
          </a:stretch>
        </p:blipFill>
        <p:spPr>
          <a:xfrm>
            <a:off x="609600" y="2565400"/>
            <a:ext cx="7543800" cy="768614"/>
          </a:xfrm>
          <a:prstGeom prst="rect">
            <a:avLst/>
          </a:prstGeom>
        </p:spPr>
      </p:pic>
      <p:pic>
        <p:nvPicPr>
          <p:cNvPr id="9" name="Picture 8">
            <a:extLst>
              <a:ext uri="{FF2B5EF4-FFF2-40B4-BE49-F238E27FC236}">
                <a16:creationId xmlns:a16="http://schemas.microsoft.com/office/drawing/2014/main" id="{961AFFEA-B479-437F-6557-CC44573432B1}"/>
              </a:ext>
            </a:extLst>
          </p:cNvPr>
          <p:cNvPicPr>
            <a:picLocks noChangeAspect="1"/>
          </p:cNvPicPr>
          <p:nvPr/>
        </p:nvPicPr>
        <p:blipFill>
          <a:blip r:embed="rId4"/>
          <a:stretch>
            <a:fillRect/>
          </a:stretch>
        </p:blipFill>
        <p:spPr>
          <a:xfrm>
            <a:off x="457200" y="1938367"/>
            <a:ext cx="7344529" cy="427008"/>
          </a:xfrm>
          <a:prstGeom prst="rect">
            <a:avLst/>
          </a:prstGeom>
        </p:spPr>
      </p:pic>
      <p:sp>
        <p:nvSpPr>
          <p:cNvPr id="10" name="TextBox 9">
            <a:extLst>
              <a:ext uri="{FF2B5EF4-FFF2-40B4-BE49-F238E27FC236}">
                <a16:creationId xmlns:a16="http://schemas.microsoft.com/office/drawing/2014/main" id="{31A76FB0-9822-61BC-4B8B-C4C4A89B8AD0}"/>
              </a:ext>
            </a:extLst>
          </p:cNvPr>
          <p:cNvSpPr txBox="1"/>
          <p:nvPr/>
        </p:nvSpPr>
        <p:spPr>
          <a:xfrm>
            <a:off x="8001000" y="1957685"/>
            <a:ext cx="378630" cy="461665"/>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21114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68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uiExpand="1" build="p"/>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C45FB-F1CF-4F75-90E4-24BF55C1D47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2D176E-A66B-4DAB-A4AF-1E9B50DBFD50}"/>
              </a:ext>
            </a:extLst>
          </p:cNvPr>
          <p:cNvSpPr>
            <a:spLocks noGrp="1"/>
          </p:cNvSpPr>
          <p:nvPr>
            <p:ph idx="1"/>
          </p:nvPr>
        </p:nvSpPr>
        <p:spPr/>
        <p:txBody>
          <a:bodyPr>
            <a:normAutofit fontScale="77500" lnSpcReduction="20000"/>
          </a:bodyPr>
          <a:lstStyle/>
          <a:p>
            <a:r>
              <a:rPr lang="en-US" dirty="0"/>
              <a:t>Detailed Solution:</a:t>
            </a:r>
          </a:p>
          <a:p>
            <a:r>
              <a:rPr lang="en-US" dirty="0"/>
              <a:t>Unique bi-grams are:</a:t>
            </a:r>
          </a:p>
          <a:p>
            <a:r>
              <a:rPr lang="en-US" dirty="0"/>
              <a:t>&lt;s&gt; tomorrow </a:t>
            </a:r>
            <a:r>
              <a:rPr lang="en-US" dirty="0" err="1"/>
              <a:t>tomorrow</a:t>
            </a:r>
            <a:r>
              <a:rPr lang="en-US" dirty="0"/>
              <a:t> is </a:t>
            </a:r>
            <a:r>
              <a:rPr lang="en-US" dirty="0" err="1"/>
              <a:t>is</a:t>
            </a:r>
            <a:r>
              <a:rPr lang="en-US" dirty="0"/>
              <a:t> </a:t>
            </a:r>
            <a:r>
              <a:rPr lang="en-US" dirty="0" err="1"/>
              <a:t>Sachin’s</a:t>
            </a:r>
            <a:r>
              <a:rPr lang="en-US" dirty="0"/>
              <a:t> </a:t>
            </a:r>
            <a:r>
              <a:rPr lang="en-US" dirty="0" err="1"/>
              <a:t>Sachin’s</a:t>
            </a:r>
            <a:r>
              <a:rPr lang="en-US" dirty="0"/>
              <a:t> birthday </a:t>
            </a:r>
            <a:r>
              <a:rPr lang="en-US" dirty="0" err="1"/>
              <a:t>birthday</a:t>
            </a:r>
            <a:r>
              <a:rPr lang="en-US" dirty="0"/>
              <a:t> &lt;\s&gt;</a:t>
            </a:r>
          </a:p>
          <a:p>
            <a:r>
              <a:rPr lang="en-US" dirty="0"/>
              <a:t>&lt;s&gt; he </a:t>
            </a:r>
            <a:r>
              <a:rPr lang="en-US" dirty="0" err="1"/>
              <a:t>he</a:t>
            </a:r>
            <a:r>
              <a:rPr lang="en-US" dirty="0"/>
              <a:t> loves </a:t>
            </a:r>
            <a:r>
              <a:rPr lang="en-US" dirty="0" err="1"/>
              <a:t>loves</a:t>
            </a:r>
            <a:r>
              <a:rPr lang="en-US" dirty="0"/>
              <a:t> cream </a:t>
            </a:r>
            <a:r>
              <a:rPr lang="en-US" dirty="0" err="1"/>
              <a:t>cream</a:t>
            </a:r>
            <a:r>
              <a:rPr lang="en-US" dirty="0"/>
              <a:t> chocolates </a:t>
            </a:r>
            <a:r>
              <a:rPr lang="en-US" dirty="0" err="1"/>
              <a:t>chocolates</a:t>
            </a:r>
            <a:r>
              <a:rPr lang="en-US" dirty="0"/>
              <a:t> &lt;\s&gt;</a:t>
            </a:r>
          </a:p>
          <a:p>
            <a:r>
              <a:rPr lang="en-US" dirty="0"/>
              <a:t>he is </a:t>
            </a:r>
            <a:r>
              <a:rPr lang="en-US" dirty="0" err="1"/>
              <a:t>is</a:t>
            </a:r>
            <a:r>
              <a:rPr lang="en-US" dirty="0"/>
              <a:t> also </a:t>
            </a:r>
            <a:r>
              <a:rPr lang="en-US" dirty="0" err="1"/>
              <a:t>also</a:t>
            </a:r>
            <a:r>
              <a:rPr lang="en-US" dirty="0"/>
              <a:t> fond </a:t>
            </a:r>
            <a:r>
              <a:rPr lang="en-US" dirty="0" err="1"/>
              <a:t>fond</a:t>
            </a:r>
            <a:r>
              <a:rPr lang="en-US" dirty="0"/>
              <a:t> of </a:t>
            </a:r>
            <a:r>
              <a:rPr lang="en-US" dirty="0" err="1"/>
              <a:t>of</a:t>
            </a:r>
            <a:r>
              <a:rPr lang="en-US" dirty="0"/>
              <a:t> sweet</a:t>
            </a:r>
          </a:p>
          <a:p>
            <a:r>
              <a:rPr lang="en-US" dirty="0"/>
              <a:t>cake &lt;\s&gt;</a:t>
            </a:r>
          </a:p>
          <a:p>
            <a:r>
              <a:rPr lang="en-US" dirty="0"/>
              <a:t>&lt;s&gt; we </a:t>
            </a:r>
            <a:r>
              <a:rPr lang="en-US" dirty="0" err="1"/>
              <a:t>we</a:t>
            </a:r>
            <a:r>
              <a:rPr lang="en-US" dirty="0"/>
              <a:t> will </a:t>
            </a:r>
            <a:r>
              <a:rPr lang="en-US" dirty="0" err="1"/>
              <a:t>will</a:t>
            </a:r>
            <a:r>
              <a:rPr lang="en-US" dirty="0"/>
              <a:t> celebrate </a:t>
            </a:r>
            <a:r>
              <a:rPr lang="en-US" dirty="0" err="1"/>
              <a:t>celebrate</a:t>
            </a:r>
            <a:r>
              <a:rPr lang="en-US" dirty="0"/>
              <a:t> his</a:t>
            </a:r>
          </a:p>
          <a:p>
            <a:r>
              <a:rPr lang="en-US" dirty="0"/>
              <a:t>his birthday </a:t>
            </a:r>
            <a:r>
              <a:rPr lang="en-US" dirty="0" err="1"/>
              <a:t>birthday</a:t>
            </a:r>
            <a:r>
              <a:rPr lang="en-US" dirty="0"/>
              <a:t> with </a:t>
            </a:r>
            <a:r>
              <a:rPr lang="en-US" dirty="0" err="1"/>
              <a:t>with</a:t>
            </a:r>
            <a:r>
              <a:rPr lang="en-US" dirty="0"/>
              <a:t> sweet chocolate cake</a:t>
            </a:r>
            <a:endParaRPr lang="en-IN" dirty="0"/>
          </a:p>
        </p:txBody>
      </p:sp>
    </p:spTree>
    <p:extLst>
      <p:ext uri="{BB962C8B-B14F-4D97-AF65-F5344CB8AC3E}">
        <p14:creationId xmlns:p14="http://schemas.microsoft.com/office/powerpoint/2010/main" val="3695267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FC047-38A1-4398-A197-6C35EDF0A98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DD51C7F-A5E5-4E08-A931-9C8B89FA5F03}"/>
              </a:ext>
            </a:extLst>
          </p:cNvPr>
          <p:cNvPicPr>
            <a:picLocks noGrp="1" noChangeAspect="1"/>
          </p:cNvPicPr>
          <p:nvPr>
            <p:ph idx="1"/>
          </p:nvPr>
        </p:nvPicPr>
        <p:blipFill>
          <a:blip r:embed="rId2"/>
          <a:stretch>
            <a:fillRect/>
          </a:stretch>
        </p:blipFill>
        <p:spPr>
          <a:xfrm>
            <a:off x="2350294" y="2003822"/>
            <a:ext cx="4443413" cy="1135856"/>
          </a:xfrm>
        </p:spPr>
      </p:pic>
    </p:spTree>
    <p:extLst>
      <p:ext uri="{BB962C8B-B14F-4D97-AF65-F5344CB8AC3E}">
        <p14:creationId xmlns:p14="http://schemas.microsoft.com/office/powerpoint/2010/main" val="22382333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71D20-31A3-4CFF-87B9-39F38886CCC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3B68C8C-F176-4F8E-8E1D-E78487A16978}"/>
              </a:ext>
            </a:extLst>
          </p:cNvPr>
          <p:cNvSpPr>
            <a:spLocks noGrp="1"/>
          </p:cNvSpPr>
          <p:nvPr>
            <p:ph idx="1"/>
          </p:nvPr>
        </p:nvSpPr>
        <p:spPr>
          <a:xfrm>
            <a:off x="971552" y="1917699"/>
            <a:ext cx="7200897" cy="2489202"/>
          </a:xfrm>
        </p:spPr>
        <p:txBody>
          <a:bodyPr>
            <a:normAutofit fontScale="92500" lnSpcReduction="20000"/>
          </a:bodyPr>
          <a:lstStyle/>
          <a:p>
            <a:pPr marL="0" indent="0">
              <a:buNone/>
            </a:pPr>
            <a:r>
              <a:rPr lang="en-US" dirty="0"/>
              <a:t>Consider the following corpus C3 of 3 sentences.</a:t>
            </a:r>
          </a:p>
          <a:p>
            <a:r>
              <a:rPr lang="en-US" dirty="0"/>
              <a:t>there is a big garden</a:t>
            </a:r>
          </a:p>
          <a:p>
            <a:r>
              <a:rPr lang="en-US" dirty="0"/>
              <a:t>children play in a garden</a:t>
            </a:r>
          </a:p>
          <a:p>
            <a:r>
              <a:rPr lang="en-US" dirty="0"/>
              <a:t>they play inside beautiful garden</a:t>
            </a:r>
          </a:p>
          <a:p>
            <a:pPr marL="0" indent="0">
              <a:buNone/>
            </a:pPr>
            <a:r>
              <a:rPr lang="en-US" dirty="0"/>
              <a:t>Calculate P(they play in a big garden) assuming a bi-gram language model.</a:t>
            </a:r>
            <a:endParaRPr lang="en-IN" dirty="0"/>
          </a:p>
        </p:txBody>
      </p:sp>
    </p:spTree>
    <p:extLst>
      <p:ext uri="{BB962C8B-B14F-4D97-AF65-F5344CB8AC3E}">
        <p14:creationId xmlns:p14="http://schemas.microsoft.com/office/powerpoint/2010/main" val="25928236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4E747-F5E6-4B1A-BB90-B08A7FC78EF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E02DFB1-E772-4D84-80A4-CDEFC3C3562A}"/>
              </a:ext>
            </a:extLst>
          </p:cNvPr>
          <p:cNvPicPr>
            <a:picLocks noGrp="1" noChangeAspect="1"/>
          </p:cNvPicPr>
          <p:nvPr>
            <p:ph idx="1"/>
          </p:nvPr>
        </p:nvPicPr>
        <p:blipFill>
          <a:blip r:embed="rId2"/>
          <a:stretch>
            <a:fillRect/>
          </a:stretch>
        </p:blipFill>
        <p:spPr>
          <a:xfrm>
            <a:off x="768927" y="1714500"/>
            <a:ext cx="7574973" cy="2358737"/>
          </a:xfrm>
        </p:spPr>
      </p:pic>
    </p:spTree>
    <p:extLst>
      <p:ext uri="{BB962C8B-B14F-4D97-AF65-F5344CB8AC3E}">
        <p14:creationId xmlns:p14="http://schemas.microsoft.com/office/powerpoint/2010/main" val="42148763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17728-6277-42B6-A410-AB723F43487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28A6D7E-1ED9-47C3-9CAD-809BC6387599}"/>
              </a:ext>
            </a:extLst>
          </p:cNvPr>
          <p:cNvSpPr>
            <a:spLocks noGrp="1"/>
          </p:cNvSpPr>
          <p:nvPr>
            <p:ph idx="1"/>
          </p:nvPr>
        </p:nvSpPr>
        <p:spPr/>
        <p:txBody>
          <a:bodyPr>
            <a:normAutofit/>
          </a:bodyPr>
          <a:lstStyle/>
          <a:p>
            <a:pPr algn="just"/>
            <a:r>
              <a:rPr lang="en-US" sz="2000" dirty="0"/>
              <a:t>Given a corpus C2, the Maximum Likelihood Estimation (MLE) for the bigram “dried berries” is 0.45 and the count of occurrence of the word “dried” is 720. For the same corpus C2, the likelihood of “dried berries” after applying add-one smoothing is 0.05. What is the vocabulary size of C2?</a:t>
            </a:r>
            <a:endParaRPr lang="en-IN" sz="2000" dirty="0"/>
          </a:p>
        </p:txBody>
      </p:sp>
    </p:spTree>
    <p:extLst>
      <p:ext uri="{BB962C8B-B14F-4D97-AF65-F5344CB8AC3E}">
        <p14:creationId xmlns:p14="http://schemas.microsoft.com/office/powerpoint/2010/main" val="40239979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39067-8580-43A7-AB49-26C7115A9B3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DE36F0B-3062-4768-8EA6-DFE18978C2C9}"/>
              </a:ext>
            </a:extLst>
          </p:cNvPr>
          <p:cNvPicPr>
            <a:picLocks noGrp="1" noChangeAspect="1"/>
          </p:cNvPicPr>
          <p:nvPr>
            <p:ph idx="1"/>
          </p:nvPr>
        </p:nvPicPr>
        <p:blipFill>
          <a:blip r:embed="rId2"/>
          <a:stretch>
            <a:fillRect/>
          </a:stretch>
        </p:blipFill>
        <p:spPr>
          <a:xfrm>
            <a:off x="1676401" y="1809750"/>
            <a:ext cx="4963716" cy="2088357"/>
          </a:xfrm>
        </p:spPr>
      </p:pic>
    </p:spTree>
    <p:extLst>
      <p:ext uri="{BB962C8B-B14F-4D97-AF65-F5344CB8AC3E}">
        <p14:creationId xmlns:p14="http://schemas.microsoft.com/office/powerpoint/2010/main" val="22276184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i="1" dirty="0"/>
              <a:t>POS TAGGING</a:t>
            </a:r>
            <a:endParaRPr lang="en-IN" b="1" i="1"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8982097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ctr"/>
            <a:r>
              <a:rPr lang="en-US" b="1" dirty="0"/>
              <a:t>Task</a:t>
            </a:r>
            <a:r>
              <a:rPr lang="en-US" dirty="0"/>
              <a:t> </a:t>
            </a:r>
          </a:p>
          <a:p>
            <a:pPr algn="just"/>
            <a:r>
              <a:rPr lang="en-US" b="1" dirty="0"/>
              <a:t>Given a text of English, identify the parts of speech of each word</a:t>
            </a:r>
          </a:p>
          <a:p>
            <a:pPr algn="just"/>
            <a:endParaRPr lang="en-IN" dirty="0"/>
          </a:p>
        </p:txBody>
      </p:sp>
      <p:sp>
        <p:nvSpPr>
          <p:cNvPr id="3" name="Title 2"/>
          <p:cNvSpPr>
            <a:spLocks noGrp="1"/>
          </p:cNvSpPr>
          <p:nvPr>
            <p:ph type="title"/>
          </p:nvPr>
        </p:nvSpPr>
        <p:spPr/>
        <p:txBody>
          <a:bodyPr/>
          <a:lstStyle/>
          <a:p>
            <a:r>
              <a:rPr lang="en-IN" sz="4400" b="1" i="1" dirty="0">
                <a:effectLst>
                  <a:outerShdw blurRad="38100" dist="38100" dir="2700000" algn="tl">
                    <a:srgbClr val="000000">
                      <a:alpha val="43137"/>
                    </a:srgbClr>
                  </a:outerShdw>
                </a:effectLst>
              </a:rPr>
              <a:t>Part-of-Speech (POS) tagging</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150" y="2733768"/>
            <a:ext cx="4457700" cy="1721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88140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ctr"/>
            <a:r>
              <a:rPr lang="en-US" b="1" dirty="0">
                <a:effectLst>
                  <a:outerShdw blurRad="38100" dist="38100" dir="2700000" algn="tl">
                    <a:srgbClr val="000000">
                      <a:alpha val="43137"/>
                    </a:srgbClr>
                  </a:outerShdw>
                </a:effectLst>
              </a:rPr>
              <a:t>Open class words (content words) </a:t>
            </a:r>
          </a:p>
          <a:p>
            <a:pPr algn="just"/>
            <a:r>
              <a:rPr lang="en-US" b="1" dirty="0"/>
              <a:t>nouns, verbs, adjectives, adverbs mostly content-bearing: they refer to objects, actions, and features in the world open class, since new words are added all the time</a:t>
            </a:r>
            <a:endParaRPr lang="en-IN" b="1" dirty="0"/>
          </a:p>
        </p:txBody>
      </p:sp>
      <p:sp>
        <p:nvSpPr>
          <p:cNvPr id="3" name="Title 2"/>
          <p:cNvSpPr>
            <a:spLocks noGrp="1"/>
          </p:cNvSpPr>
          <p:nvPr>
            <p:ph type="title"/>
          </p:nvPr>
        </p:nvSpPr>
        <p:spPr/>
        <p:txBody>
          <a:bodyPr/>
          <a:lstStyle/>
          <a:p>
            <a:r>
              <a:rPr lang="en-US" sz="4400" b="1" i="1" dirty="0">
                <a:effectLst>
                  <a:outerShdw blurRad="38100" dist="38100" dir="2700000" algn="tl">
                    <a:srgbClr val="000000">
                      <a:alpha val="43137"/>
                    </a:srgbClr>
                  </a:outerShdw>
                </a:effectLst>
              </a:rPr>
              <a:t>Parts of Speech: How many?</a:t>
            </a:r>
            <a:endParaRPr lang="en-IN" sz="4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45372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ctr"/>
            <a:r>
              <a:rPr lang="en-US" b="1" dirty="0">
                <a:effectLst>
                  <a:outerShdw blurRad="38100" dist="38100" dir="2700000" algn="tl">
                    <a:srgbClr val="000000">
                      <a:alpha val="43137"/>
                    </a:srgbClr>
                  </a:outerShdw>
                </a:effectLst>
              </a:rPr>
              <a:t>Closed class words</a:t>
            </a:r>
          </a:p>
          <a:p>
            <a:pPr algn="just"/>
            <a:r>
              <a:rPr lang="en-US" dirty="0"/>
              <a:t> </a:t>
            </a:r>
            <a:r>
              <a:rPr lang="en-US" b="1" dirty="0"/>
              <a:t>pronouns, determiners, prepositions, connectives, ... there is a limited number of these mostly functional: to tie the concepts of a sentence together</a:t>
            </a:r>
            <a:endParaRPr lang="en-IN" b="1" dirty="0"/>
          </a:p>
        </p:txBody>
      </p:sp>
    </p:spTree>
    <p:extLst>
      <p:ext uri="{BB962C8B-B14F-4D97-AF65-F5344CB8AC3E}">
        <p14:creationId xmlns:p14="http://schemas.microsoft.com/office/powerpoint/2010/main" val="264674500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28708</TotalTime>
  <Words>13345</Words>
  <Application>Microsoft Office PowerPoint</Application>
  <PresentationFormat>On-screen Show (16:9)</PresentationFormat>
  <Paragraphs>1939</Paragraphs>
  <Slides>190</Slides>
  <Notes>116</Notes>
  <HiddenSlides>0</HiddenSlides>
  <MMClips>0</MMClips>
  <ScaleCrop>false</ScaleCrop>
  <HeadingPairs>
    <vt:vector size="8" baseType="variant">
      <vt:variant>
        <vt:lpstr>Fonts Used</vt:lpstr>
      </vt:variant>
      <vt:variant>
        <vt:i4>26</vt:i4>
      </vt:variant>
      <vt:variant>
        <vt:lpstr>Theme</vt:lpstr>
      </vt:variant>
      <vt:variant>
        <vt:i4>1</vt:i4>
      </vt:variant>
      <vt:variant>
        <vt:lpstr>Embedded OLE Servers</vt:lpstr>
      </vt:variant>
      <vt:variant>
        <vt:i4>1</vt:i4>
      </vt:variant>
      <vt:variant>
        <vt:lpstr>Slide Titles</vt:lpstr>
      </vt:variant>
      <vt:variant>
        <vt:i4>190</vt:i4>
      </vt:variant>
    </vt:vector>
  </HeadingPairs>
  <TitlesOfParts>
    <vt:vector size="218" baseType="lpstr">
      <vt:lpstr>Arial</vt:lpstr>
      <vt:lpstr>Arial MT</vt:lpstr>
      <vt:lpstr>Calibri</vt:lpstr>
      <vt:lpstr>Calibri (Headings)</vt:lpstr>
      <vt:lpstr>Calibri Light</vt:lpstr>
      <vt:lpstr>Cambria</vt:lpstr>
      <vt:lpstr>CMSS10</vt:lpstr>
      <vt:lpstr>Courier</vt:lpstr>
      <vt:lpstr>Courier New</vt:lpstr>
      <vt:lpstr>Helvetica</vt:lpstr>
      <vt:lpstr>Lucida Sans</vt:lpstr>
      <vt:lpstr>Monaco</vt:lpstr>
      <vt:lpstr>NimbusRomNo9L</vt:lpstr>
      <vt:lpstr>NimbusRomNo9L-Regu</vt:lpstr>
      <vt:lpstr>NimbusRomNo9L-ReguItal</vt:lpstr>
      <vt:lpstr>NimbusSanL-Regu</vt:lpstr>
      <vt:lpstr>NimbusSanL-ReguItal</vt:lpstr>
      <vt:lpstr>Roboto Th</vt:lpstr>
      <vt:lpstr>rtxmi</vt:lpstr>
      <vt:lpstr>Tahoma</vt:lpstr>
      <vt:lpstr>Times</vt:lpstr>
      <vt:lpstr>Times New Roman</vt:lpstr>
      <vt:lpstr>Trebuchet MS</vt:lpstr>
      <vt:lpstr>txsy</vt:lpstr>
      <vt:lpstr>Verdana</vt:lpstr>
      <vt:lpstr>Wingdings</vt:lpstr>
      <vt:lpstr>Retrospect</vt:lpstr>
      <vt:lpstr>Equation</vt:lpstr>
      <vt:lpstr>PowerPoint Presentation</vt:lpstr>
      <vt:lpstr>PowerPoint Presentation</vt:lpstr>
      <vt:lpstr> N-gram Language Modeling</vt:lpstr>
      <vt:lpstr>Predicting words</vt:lpstr>
      <vt:lpstr>Language Models</vt:lpstr>
      <vt:lpstr>Why word prediction?</vt:lpstr>
      <vt:lpstr>Why word prediction?</vt:lpstr>
      <vt:lpstr>Language Modeling (LM) more formally</vt:lpstr>
      <vt:lpstr>How to estimate these probabilities</vt:lpstr>
      <vt:lpstr>How to compute P(W)  or P(wn|w1, …wn-1)</vt:lpstr>
      <vt:lpstr>Reminder: The Chain Rule</vt:lpstr>
      <vt:lpstr>The Chain Rule applied to compute joint probability of words in sentence</vt:lpstr>
      <vt:lpstr>Markov Assumption</vt:lpstr>
      <vt:lpstr>Bigram Markov Assumption</vt:lpstr>
      <vt:lpstr>Simplest case: Unigram model</vt:lpstr>
      <vt:lpstr>Bigram model</vt:lpstr>
      <vt:lpstr>Problems with N-gram models</vt:lpstr>
      <vt:lpstr>Why N-gram models?</vt:lpstr>
      <vt:lpstr> N-gram Language Modeling</vt:lpstr>
      <vt:lpstr>N-Gram Models</vt:lpstr>
      <vt:lpstr>PowerPoint Presentation</vt:lpstr>
      <vt:lpstr>Estimating N-grams probabilities</vt:lpstr>
      <vt:lpstr>PowerPoint Presentation</vt:lpstr>
      <vt:lpstr>Estimating bigrams </vt:lpstr>
      <vt:lpstr> N-gram Language Modeling</vt:lpstr>
      <vt:lpstr>Estimating bigram probabilities</vt:lpstr>
      <vt:lpstr>An example</vt:lpstr>
      <vt:lpstr>More examples:  Berkeley Restaurant Project sentences</vt:lpstr>
      <vt:lpstr>Raw bigram counts</vt:lpstr>
      <vt:lpstr>Raw bigram probabilities</vt:lpstr>
      <vt:lpstr>Bigram estimates of sentence probabilities</vt:lpstr>
      <vt:lpstr>What kinds of knowledge do N-grams represent?</vt:lpstr>
      <vt:lpstr>Dealing with scale in large n-grams</vt:lpstr>
      <vt:lpstr>Larger ngrams</vt:lpstr>
      <vt:lpstr>N-gram LM Toolkits</vt:lpstr>
      <vt:lpstr> N-gram Language Modeling</vt:lpstr>
      <vt:lpstr>Language Modeling</vt:lpstr>
      <vt:lpstr>How to evaluate N-gram models</vt:lpstr>
      <vt:lpstr>Intrinsic (in-vitro) evaluation </vt:lpstr>
      <vt:lpstr>Training sets and test sets</vt:lpstr>
      <vt:lpstr>Choosing training and test sets</vt:lpstr>
      <vt:lpstr>Training on the test set</vt:lpstr>
      <vt:lpstr>Dev sets</vt:lpstr>
      <vt:lpstr>Intuition of perplexity as evaluation metric: How good is our language model?</vt:lpstr>
      <vt:lpstr>Intuition of perplexity 2:  Predicting upcoming words</vt:lpstr>
      <vt:lpstr>Intuition of perplexity 3: The best language model is one that best predicts the entire unseen test set</vt:lpstr>
      <vt:lpstr>Intuition of perplexity 4: Use perplexity instead of raw probability</vt:lpstr>
      <vt:lpstr>Intuition of perplexity 5: the inverse</vt:lpstr>
      <vt:lpstr>Intuition of perplexity 6: N-grams</vt:lpstr>
      <vt:lpstr>Intuition of perplexity 7:  Weighted average branching factor</vt:lpstr>
      <vt:lpstr>Holding test set constant: Lower perplexity = better language model</vt:lpstr>
      <vt:lpstr>Language Modeling</vt:lpstr>
      <vt:lpstr>Language Modeling</vt:lpstr>
      <vt:lpstr>The Shannon (1948) Visualization Method Sample words from an LM</vt:lpstr>
      <vt:lpstr>How Shannon sampled those words in 1948</vt:lpstr>
      <vt:lpstr>Sampling a word from a distribution</vt:lpstr>
      <vt:lpstr>Visualizing Bigrams the Shannon Way</vt:lpstr>
      <vt:lpstr>Note: there are other sampling methods</vt:lpstr>
      <vt:lpstr>Approximating Shakespeare</vt:lpstr>
      <vt:lpstr>Shakespeare as corpus</vt:lpstr>
      <vt:lpstr>The Wall Street Journal is not Shakespeare</vt:lpstr>
      <vt:lpstr>Can you guess the author? These 3-gram sentences are sampled from an LM trained on who?</vt:lpstr>
      <vt:lpstr>Choosing training data</vt:lpstr>
      <vt:lpstr>The perils of overfitting</vt:lpstr>
      <vt:lpstr>Zeros</vt:lpstr>
      <vt:lpstr>Zero probability bigrams</vt:lpstr>
      <vt:lpstr>Language Modeling</vt:lpstr>
      <vt:lpstr> N-gram Language Modeling</vt:lpstr>
      <vt:lpstr>The intuition of smoothing (from Dan Klein)</vt:lpstr>
      <vt:lpstr>Add-one estimation</vt:lpstr>
      <vt:lpstr>Maximum Likelihood Estimates</vt:lpstr>
      <vt:lpstr>Berkeley Restaurant Corpus: Laplace smoothed bigram counts</vt:lpstr>
      <vt:lpstr>Laplace-smoothed bigrams</vt:lpstr>
      <vt:lpstr>Reconstituted counts</vt:lpstr>
      <vt:lpstr>Compare with raw bigram counts</vt:lpstr>
      <vt:lpstr>Add-1 estimation is a blunt instrument</vt:lpstr>
      <vt:lpstr>Backoff and Interpolation</vt:lpstr>
      <vt:lpstr>Linear Interpolation</vt:lpstr>
      <vt:lpstr>How to set λs for interpolation?</vt:lpstr>
      <vt:lpstr>Backoff</vt:lpstr>
      <vt:lpstr>Stupid Backoff</vt:lpstr>
      <vt:lpstr> N-gram Language Modeling</vt:lpstr>
      <vt:lpstr>Questions to 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 TAGGING</vt:lpstr>
      <vt:lpstr>Part-of-Speech (POS) tagging</vt:lpstr>
      <vt:lpstr>Parts of Speech: How many?</vt:lpstr>
      <vt:lpstr>PowerPoint Presentation</vt:lpstr>
      <vt:lpstr>PowerPoint Presentation</vt:lpstr>
      <vt:lpstr>POS tagging: Choosing a tagset</vt:lpstr>
      <vt:lpstr>UPenn TreeBank POS tag set</vt:lpstr>
      <vt:lpstr>Using the UPenn tagset</vt:lpstr>
      <vt:lpstr>Why is POS tagging hard?</vt:lpstr>
      <vt:lpstr>                Ambiguous word types in the Brown Corpus</vt:lpstr>
      <vt:lpstr>How bad is the ambiguity problem?</vt:lpstr>
      <vt:lpstr>Deciding the correct POS</vt:lpstr>
      <vt:lpstr>Relevant knowledge for POS tagging</vt:lpstr>
      <vt:lpstr>POS tagging: Two approaches </vt:lpstr>
      <vt:lpstr>TBL Tagger</vt:lpstr>
      <vt:lpstr>Probabilistic Tagging:  Two different families of models</vt:lpstr>
      <vt:lpstr>Generative vs. Conditional Models </vt:lpstr>
      <vt:lpstr>PowerPoint Presentation</vt:lpstr>
      <vt:lpstr>PowerPoint Presentation</vt:lpstr>
      <vt:lpstr>Hidden Markov Models for POS Tagging</vt:lpstr>
      <vt:lpstr>Disambiguating “race”</vt:lpstr>
      <vt:lpstr>PowerPoint Presentation</vt:lpstr>
      <vt:lpstr>Hidden Markov Models</vt:lpstr>
      <vt:lpstr>Markov Chain = First-order Markov Model</vt:lpstr>
      <vt:lpstr>PowerPoint Presentation</vt:lpstr>
      <vt:lpstr>Using Markov Chain</vt:lpstr>
      <vt:lpstr>PowerPoint Presentation</vt:lpstr>
      <vt:lpstr>PowerPoint Presentation</vt:lpstr>
      <vt:lpstr>Sequence Labeling Problem</vt:lpstr>
      <vt:lpstr>Information Extraction</vt:lpstr>
      <vt:lpstr>Semantic Role Labeling</vt:lpstr>
      <vt:lpstr>Bioinformatics</vt:lpstr>
      <vt:lpstr>Problems with Sequence Labeling as Classification</vt:lpstr>
      <vt:lpstr>Probabilistic Sequence Models</vt:lpstr>
      <vt:lpstr>Markov Model / Markov Chain</vt:lpstr>
      <vt:lpstr>Sample Markov Model for POS</vt:lpstr>
      <vt:lpstr>Sample Markov Model for POS</vt:lpstr>
      <vt:lpstr>Hidden Markov Model</vt:lpstr>
      <vt:lpstr>Sample HMM for POS</vt:lpstr>
      <vt:lpstr>Sample HMM Generation</vt:lpstr>
      <vt:lpstr>Sample HMM Generation</vt:lpstr>
      <vt:lpstr>Sample HMM Generation</vt:lpstr>
      <vt:lpstr>Sample HMM Generation</vt:lpstr>
      <vt:lpstr>Sample HMM Generation</vt:lpstr>
      <vt:lpstr>Sample HMM Generation</vt:lpstr>
      <vt:lpstr>Sample HMM Generation</vt:lpstr>
      <vt:lpstr>Sample HMM Generation</vt:lpstr>
      <vt:lpstr>Sample HMM Generation</vt:lpstr>
      <vt:lpstr>Sample HMM Generation</vt:lpstr>
      <vt:lpstr>Formal Definition of an HMM</vt:lpstr>
      <vt:lpstr>HMM Generation Procedure</vt:lpstr>
      <vt:lpstr>Three Useful HMM Tasks</vt:lpstr>
      <vt:lpstr>HMM: Observation Likelihood</vt:lpstr>
      <vt:lpstr>Sequence Classification</vt:lpstr>
      <vt:lpstr>Most Likely Sequence</vt:lpstr>
      <vt:lpstr>HMM: Observation Likelihood Naïve Solution</vt:lpstr>
      <vt:lpstr>HMM: Observation Likelihood Efficient Solution</vt:lpstr>
      <vt:lpstr>Forward Trellis </vt:lpstr>
      <vt:lpstr>Forward Probabilities</vt:lpstr>
      <vt:lpstr>Forward Step</vt:lpstr>
      <vt:lpstr>Computing the Forward Probabilities</vt:lpstr>
      <vt:lpstr>Forward Computational Complexity</vt:lpstr>
      <vt:lpstr>Most Likely State Sequence (Decoding)</vt:lpstr>
      <vt:lpstr>Most Likely State Sequence</vt:lpstr>
      <vt:lpstr>Most Likely State Sequence</vt:lpstr>
      <vt:lpstr>Most Likely State Sequence</vt:lpstr>
      <vt:lpstr>Most Likely State Sequence</vt:lpstr>
      <vt:lpstr>Most Likely State Sequence</vt:lpstr>
      <vt:lpstr>Most Likely State Sequence</vt:lpstr>
      <vt:lpstr>HMM: Most Likely State Sequence Efficient Solution</vt:lpstr>
      <vt:lpstr>Viterbi Scores</vt:lpstr>
      <vt:lpstr>Computing the Viterbi Scores</vt:lpstr>
      <vt:lpstr>Computing the Viterbi Backpointers</vt:lpstr>
      <vt:lpstr>PowerPoint Presentation</vt:lpstr>
      <vt:lpstr>PowerPoint Presentation</vt:lpstr>
      <vt:lpstr>PowerPoint Presentation</vt:lpstr>
      <vt:lpstr>Finding the best path: Viterbi Algorithm</vt:lpstr>
      <vt:lpstr>Finding the best path: Viterbi Algorithm</vt:lpstr>
      <vt:lpstr>Finding the best path: Viterbi Algorithm</vt:lpstr>
      <vt:lpstr>Finding the best path: Viterbi Algorithm</vt:lpstr>
      <vt:lpstr>Practice Question</vt:lpstr>
      <vt:lpstr>Learning the Parameters</vt:lpstr>
      <vt:lpstr>Learning the Parameters</vt:lpstr>
      <vt:lpstr>PowerPoint Presentation</vt:lpstr>
      <vt:lpstr>Baum Welch Algorithm</vt:lpstr>
      <vt:lpstr>Baum Welch Algorithm</vt:lpstr>
      <vt:lpstr>Baum Welch Algorithm</vt:lpstr>
      <vt:lpstr>The Algorithm</vt:lpstr>
      <vt:lpstr>  The Algorithm</vt:lpstr>
      <vt:lpstr>Forward-Backward Algorithm</vt:lpstr>
      <vt:lpstr>Forward-Backward Algorithm</vt:lpstr>
      <vt:lpstr>Forward-Backward Algorithm</vt:lpstr>
      <vt:lpstr>Forward-Backward Algorithm</vt:lpstr>
      <vt:lpstr>Finding probabilities of paths</vt:lpstr>
      <vt:lpstr>Updating the parameters</vt:lpstr>
    </vt:vector>
  </TitlesOfParts>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N-gram Language Modeling</dc:title>
  <dc:creator>Dan Jurafsky</dc:creator>
  <cp:lastModifiedBy>KARNAM AKHIL 20071D5806</cp:lastModifiedBy>
  <cp:revision>219</cp:revision>
  <cp:lastPrinted>2024-08-20T14:09:15Z</cp:lastPrinted>
  <dcterms:created xsi:type="dcterms:W3CDTF">2010-04-19T15:31:24Z</dcterms:created>
  <dcterms:modified xsi:type="dcterms:W3CDTF">2025-03-08T03:25:47Z</dcterms:modified>
</cp:coreProperties>
</file>